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8"/>
  </p:notesMasterIdLst>
  <p:sldIdLst>
    <p:sldId id="310" r:id="rId2"/>
    <p:sldId id="272" r:id="rId3"/>
    <p:sldId id="311" r:id="rId4"/>
    <p:sldId id="289" r:id="rId5"/>
    <p:sldId id="312" r:id="rId6"/>
    <p:sldId id="268" r:id="rId7"/>
    <p:sldId id="288" r:id="rId8"/>
    <p:sldId id="325" r:id="rId9"/>
    <p:sldId id="2047" r:id="rId10"/>
    <p:sldId id="285" r:id="rId11"/>
    <p:sldId id="4095" r:id="rId12"/>
    <p:sldId id="4096" r:id="rId13"/>
    <p:sldId id="4093" r:id="rId14"/>
    <p:sldId id="4098" r:id="rId15"/>
    <p:sldId id="320" r:id="rId16"/>
    <p:sldId id="4100"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Montserrat" pitchFamily="2" charset="77"/>
      <p:regular r:id="rId25"/>
      <p:bold r:id="rId26"/>
      <p:italic r:id="rId27"/>
      <p:boldItalic r:id="rId28"/>
    </p:embeddedFont>
    <p:embeddedFont>
      <p:font typeface="Nexa Bold" panose="02000000000000000000"/>
      <p:bold r:id="rId29"/>
    </p:embeddedFont>
    <p:embeddedFont>
      <p:font typeface="Nexa Light" panose="02000000000000000000"/>
      <p:regular r:id="rId30"/>
    </p:embeddedFont>
    <p:embeddedFont>
      <p:font typeface="Open Sans Light" panose="020B0306030504020204" pitchFamily="34" charset="0"/>
      <p:regular r:id="rId31"/>
      <p:italic r:id="rId32"/>
    </p:embeddedFont>
    <p:embeddedFont>
      <p:font typeface="Poppins Medium" panose="020B0604020202020204" pitchFamily="34" charset="0"/>
      <p:regular r:id="rId33"/>
      <p:italic r:id="rId34"/>
    </p:embeddedFont>
    <p:embeddedFont>
      <p:font typeface="Proxima Nova Alt Lt" panose="02000506030000020004" pitchFamily="2" charset="0"/>
      <p:regular r:id="rId35"/>
      <p:bold r:id="rId36"/>
      <p:italic r:id="rId37"/>
      <p:boldItalic r:id="rId38"/>
    </p:embeddedFont>
    <p:embeddedFont>
      <p:font typeface="Raleway" pitchFamily="2" charset="77"/>
      <p:regular r:id="rId39"/>
      <p:bold r:id="rId40"/>
      <p:italic r:id="rId41"/>
      <p:boldItalic r:id="rId42"/>
    </p:embeddedFont>
    <p:embeddedFont>
      <p:font typeface="Scope One" panose="02060403030504020204" pitchFamily="18" charset="77"/>
      <p:regular r:id="rId43"/>
    </p:embeddedFont>
  </p:embeddedFontLst>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EEE"/>
    <a:srgbClr val="0047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19"/>
    <p:restoredTop sz="96327"/>
  </p:normalViewPr>
  <p:slideViewPr>
    <p:cSldViewPr snapToGrid="0" showGuides="1">
      <p:cViewPr>
        <p:scale>
          <a:sx n="100" d="100"/>
          <a:sy n="100" d="100"/>
        </p:scale>
        <p:origin x="832" y="7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437333-92FD-B343-A045-44C5735FFFB8}" type="datetimeFigureOut">
              <a:rPr lang="en-PK" smtClean="0"/>
              <a:t>6/21/23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6AAF3-1536-E643-9157-3E837E1B5167}" type="slidenum">
              <a:rPr lang="en-PK" smtClean="0"/>
              <a:t>‹#›</a:t>
            </a:fld>
            <a:endParaRPr lang="en-PK"/>
          </a:p>
        </p:txBody>
      </p:sp>
    </p:spTree>
    <p:extLst>
      <p:ext uri="{BB962C8B-B14F-4D97-AF65-F5344CB8AC3E}">
        <p14:creationId xmlns:p14="http://schemas.microsoft.com/office/powerpoint/2010/main" val="2757319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sz="1200" b="1" dirty="0">
                <a:solidFill>
                  <a:schemeClr val="dk1"/>
                </a:solidFill>
              </a:rPr>
              <a:t>Business Model</a:t>
            </a: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rPr>
              <a:t>Save large scale of money for developer &amp; charge % of a transaction.</a:t>
            </a: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rPr>
              <a:t>Enable growth/sales for supplier. Charge them a Monthly subscription (MRR = monthly recurring revenues) for using the various tools of the platform.</a:t>
            </a:r>
          </a:p>
        </p:txBody>
      </p:sp>
      <p:sp>
        <p:nvSpPr>
          <p:cNvPr id="4" name="Slide Number Placeholder 3"/>
          <p:cNvSpPr>
            <a:spLocks noGrp="1"/>
          </p:cNvSpPr>
          <p:nvPr>
            <p:ph type="sldNum" sz="quarter" idx="10"/>
          </p:nvPr>
        </p:nvSpPr>
        <p:spPr/>
        <p:txBody>
          <a:bodyPr/>
          <a:lstStyle/>
          <a:p>
            <a:fld id="{EA9C3432-4714-43C5-BE24-20EA09A39043}" type="slidenum">
              <a:rPr lang="en-US" smtClean="0"/>
              <a:t>14</a:t>
            </a:fld>
            <a:endParaRPr lang="en-US"/>
          </a:p>
        </p:txBody>
      </p:sp>
    </p:spTree>
    <p:extLst>
      <p:ext uri="{BB962C8B-B14F-4D97-AF65-F5344CB8AC3E}">
        <p14:creationId xmlns:p14="http://schemas.microsoft.com/office/powerpoint/2010/main" val="586619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36CB-CA30-E95A-771F-0E298628868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K"/>
          </a:p>
        </p:txBody>
      </p:sp>
      <p:sp>
        <p:nvSpPr>
          <p:cNvPr id="3" name="Subtitle 2">
            <a:extLst>
              <a:ext uri="{FF2B5EF4-FFF2-40B4-BE49-F238E27FC236}">
                <a16:creationId xmlns:a16="http://schemas.microsoft.com/office/drawing/2014/main" id="{458CB4BD-BB6D-216E-D0D4-9C997377E6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K"/>
          </a:p>
        </p:txBody>
      </p:sp>
      <p:sp>
        <p:nvSpPr>
          <p:cNvPr id="4" name="Date Placeholder 3">
            <a:extLst>
              <a:ext uri="{FF2B5EF4-FFF2-40B4-BE49-F238E27FC236}">
                <a16:creationId xmlns:a16="http://schemas.microsoft.com/office/drawing/2014/main" id="{BB78B5AE-BE7C-236C-5825-8BD536A54E2B}"/>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5" name="Footer Placeholder 4">
            <a:extLst>
              <a:ext uri="{FF2B5EF4-FFF2-40B4-BE49-F238E27FC236}">
                <a16:creationId xmlns:a16="http://schemas.microsoft.com/office/drawing/2014/main" id="{C60DB833-B757-6FBC-3AC6-32C4356314A5}"/>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2E56495-75F9-122C-198B-A49408F62C9D}"/>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190081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C278-D2B2-3E4B-6B89-480A795EE3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Content Placeholder 2">
            <a:extLst>
              <a:ext uri="{FF2B5EF4-FFF2-40B4-BE49-F238E27FC236}">
                <a16:creationId xmlns:a16="http://schemas.microsoft.com/office/drawing/2014/main" id="{2A54FC4A-1697-BDE0-5B97-C4313DA764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Text Placeholder 3">
            <a:extLst>
              <a:ext uri="{FF2B5EF4-FFF2-40B4-BE49-F238E27FC236}">
                <a16:creationId xmlns:a16="http://schemas.microsoft.com/office/drawing/2014/main" id="{8C04C530-42D5-2FF2-DD88-5CD8272835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E14697-4EEC-2131-B052-1B7550B8A8F3}"/>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6" name="Footer Placeholder 5">
            <a:extLst>
              <a:ext uri="{FF2B5EF4-FFF2-40B4-BE49-F238E27FC236}">
                <a16:creationId xmlns:a16="http://schemas.microsoft.com/office/drawing/2014/main" id="{574E3BB6-5126-57ED-DFFD-66007D0718F4}"/>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36162E4-CA64-A4C5-7336-E9B48C153789}"/>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1584139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883A-CBAE-3843-6FC4-DEFD30FB94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Picture Placeholder 2">
            <a:extLst>
              <a:ext uri="{FF2B5EF4-FFF2-40B4-BE49-F238E27FC236}">
                <a16:creationId xmlns:a16="http://schemas.microsoft.com/office/drawing/2014/main" id="{7A302599-2D5B-D2E0-3484-EB830CFA7D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26D82D7F-6F6F-CEEF-DD89-675BA79EF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8318AC-8E74-9D66-1851-34432BBA2E43}"/>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6" name="Footer Placeholder 5">
            <a:extLst>
              <a:ext uri="{FF2B5EF4-FFF2-40B4-BE49-F238E27FC236}">
                <a16:creationId xmlns:a16="http://schemas.microsoft.com/office/drawing/2014/main" id="{7F8F5B9F-B41F-5CF1-F4F2-D9FB688D6873}"/>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15433A2-1E88-621B-8E3C-1F06291FF376}"/>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2464944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E74A-1885-7861-2991-5C02C7C5ACE5}"/>
              </a:ext>
            </a:extLst>
          </p:cNvPr>
          <p:cNvSpPr>
            <a:spLocks noGrp="1"/>
          </p:cNvSpPr>
          <p:nvPr>
            <p:ph type="title"/>
          </p:nvPr>
        </p:nvSpPr>
        <p:spPr/>
        <p:txBody>
          <a:bodyPr/>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8BBC1707-4380-0464-A137-52DA1FC7A15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1813B091-6ADC-4940-45C9-7E91EEE12310}"/>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5" name="Footer Placeholder 4">
            <a:extLst>
              <a:ext uri="{FF2B5EF4-FFF2-40B4-BE49-F238E27FC236}">
                <a16:creationId xmlns:a16="http://schemas.microsoft.com/office/drawing/2014/main" id="{3FA9137C-49D8-6D2B-4DC9-536908017E3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CFEFB3C-D2F0-99B6-8019-7839A484D7CA}"/>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3357045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2E57F2-3CAD-F4A1-6125-42EBD4B8E01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5D951D25-A23C-1087-896E-B4745CADBD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56B3A36A-1DD0-6DFE-8FDC-1E91F6C42B5F}"/>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5" name="Footer Placeholder 4">
            <a:extLst>
              <a:ext uri="{FF2B5EF4-FFF2-40B4-BE49-F238E27FC236}">
                <a16:creationId xmlns:a16="http://schemas.microsoft.com/office/drawing/2014/main" id="{258D6633-A233-4DB8-B07C-7210EE6A466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E7039AF-96D6-042D-8A80-2353C7D8AA2D}"/>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2710112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36D83A-57ED-4694-B28D-1DE999569BE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Picture Placeholder 3">
            <a:extLst>
              <a:ext uri="{FF2B5EF4-FFF2-40B4-BE49-F238E27FC236}">
                <a16:creationId xmlns:a16="http://schemas.microsoft.com/office/drawing/2014/main" id="{333B4E92-D460-454B-B0E0-4E1B9EF2FF0F}"/>
              </a:ext>
            </a:extLst>
          </p:cNvPr>
          <p:cNvSpPr>
            <a:spLocks noGrp="1"/>
          </p:cNvSpPr>
          <p:nvPr>
            <p:ph type="pic" sz="quarter" idx="10"/>
          </p:nvPr>
        </p:nvSpPr>
        <p:spPr>
          <a:xfrm>
            <a:off x="0" y="0"/>
            <a:ext cx="12192000" cy="6858000"/>
          </a:xfrm>
          <a:prstGeom prst="rect">
            <a:avLst/>
          </a:prstGeom>
          <a:noFill/>
        </p:spPr>
        <p:txBody>
          <a:bodyPr/>
          <a:lstStyle/>
          <a:p>
            <a:endParaRPr lang="en-US"/>
          </a:p>
        </p:txBody>
      </p:sp>
    </p:spTree>
    <p:extLst>
      <p:ext uri="{BB962C8B-B14F-4D97-AF65-F5344CB8AC3E}">
        <p14:creationId xmlns:p14="http://schemas.microsoft.com/office/powerpoint/2010/main" val="7548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5BE2840-107A-4271-8BCC-DE1CC616AA1C}"/>
              </a:ext>
            </a:extLst>
          </p:cNvPr>
          <p:cNvSpPr>
            <a:spLocks noGrp="1"/>
          </p:cNvSpPr>
          <p:nvPr>
            <p:ph type="pic" sz="quarter" idx="10" hasCustomPrompt="1"/>
          </p:nvPr>
        </p:nvSpPr>
        <p:spPr>
          <a:xfrm>
            <a:off x="6589486" y="803202"/>
            <a:ext cx="3643084" cy="5251596"/>
          </a:xfrm>
          <a:custGeom>
            <a:avLst/>
            <a:gdLst>
              <a:gd name="connsiteX0" fmla="*/ 0 w 2276168"/>
              <a:gd name="connsiteY0" fmla="*/ 0 h 3008671"/>
              <a:gd name="connsiteX1" fmla="*/ 2276168 w 2276168"/>
              <a:gd name="connsiteY1" fmla="*/ 0 h 3008671"/>
              <a:gd name="connsiteX2" fmla="*/ 2276168 w 2276168"/>
              <a:gd name="connsiteY2" fmla="*/ 3008671 h 3008671"/>
              <a:gd name="connsiteX3" fmla="*/ 0 w 2276168"/>
              <a:gd name="connsiteY3" fmla="*/ 3008671 h 3008671"/>
            </a:gdLst>
            <a:ahLst/>
            <a:cxnLst>
              <a:cxn ang="0">
                <a:pos x="connsiteX0" y="connsiteY0"/>
              </a:cxn>
              <a:cxn ang="0">
                <a:pos x="connsiteX1" y="connsiteY1"/>
              </a:cxn>
              <a:cxn ang="0">
                <a:pos x="connsiteX2" y="connsiteY2"/>
              </a:cxn>
              <a:cxn ang="0">
                <a:pos x="connsiteX3" y="connsiteY3"/>
              </a:cxn>
            </a:cxnLst>
            <a:rect l="l" t="t" r="r" b="b"/>
            <a:pathLst>
              <a:path w="2276168" h="3008671">
                <a:moveTo>
                  <a:pt x="0" y="0"/>
                </a:moveTo>
                <a:lnTo>
                  <a:pt x="2276168" y="0"/>
                </a:lnTo>
                <a:lnTo>
                  <a:pt x="2276168" y="3008671"/>
                </a:lnTo>
                <a:lnTo>
                  <a:pt x="0" y="3008671"/>
                </a:lnTo>
                <a:close/>
              </a:path>
            </a:pathLst>
          </a:custGeom>
          <a:noFill/>
          <a:effectLst>
            <a:outerShdw blurRad="825500" dist="393700" dir="5400000" sx="96000" sy="96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84852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880774-66AC-BFD9-8769-93EB68EF1B35}"/>
              </a:ext>
            </a:extLst>
          </p:cNvPr>
          <p:cNvSpPr>
            <a:spLocks noGrp="1"/>
          </p:cNvSpPr>
          <p:nvPr>
            <p:ph type="dt" sz="half" idx="10"/>
          </p:nvPr>
        </p:nvSpPr>
        <p:spPr>
          <a:xfrm>
            <a:off x="838200" y="6356350"/>
            <a:ext cx="2743200" cy="365125"/>
          </a:xfrm>
          <a:prstGeom prst="rect">
            <a:avLst/>
          </a:prstGeom>
        </p:spPr>
        <p:txBody>
          <a:bodyPr/>
          <a:lstStyle/>
          <a:p>
            <a:fld id="{E970A032-453C-4A70-9241-AB46C1A6777B}" type="datetimeFigureOut">
              <a:rPr lang="en-US" smtClean="0"/>
              <a:t>6/21/23</a:t>
            </a:fld>
            <a:endParaRPr lang="en-US"/>
          </a:p>
        </p:txBody>
      </p:sp>
      <p:sp>
        <p:nvSpPr>
          <p:cNvPr id="3" name="Footer Placeholder 2">
            <a:extLst>
              <a:ext uri="{FF2B5EF4-FFF2-40B4-BE49-F238E27FC236}">
                <a16:creationId xmlns:a16="http://schemas.microsoft.com/office/drawing/2014/main" id="{C50DFEAA-A1F8-824F-CB6D-1190AB366C6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23DB6A3-CFB2-11E6-3CC2-B1A36BB8E78C}"/>
              </a:ext>
            </a:extLst>
          </p:cNvPr>
          <p:cNvSpPr>
            <a:spLocks noGrp="1"/>
          </p:cNvSpPr>
          <p:nvPr>
            <p:ph type="sldNum" sz="quarter" idx="12"/>
          </p:nvPr>
        </p:nvSpPr>
        <p:spPr>
          <a:xfrm>
            <a:off x="8610600" y="6356350"/>
            <a:ext cx="2743200" cy="365125"/>
          </a:xfrm>
          <a:prstGeom prst="rect">
            <a:avLst/>
          </a:prstGeom>
        </p:spPr>
        <p:txBody>
          <a:bodyPr/>
          <a:lstStyle/>
          <a:p>
            <a:fld id="{63EA02F3-9565-409A-A786-ED41D02C68F9}" type="slidenum">
              <a:rPr lang="en-US" smtClean="0"/>
              <a:t>‹#›</a:t>
            </a:fld>
            <a:endParaRPr lang="en-US"/>
          </a:p>
        </p:txBody>
      </p:sp>
      <p:sp>
        <p:nvSpPr>
          <p:cNvPr id="14" name="Picture Placeholder 13">
            <a:extLst>
              <a:ext uri="{FF2B5EF4-FFF2-40B4-BE49-F238E27FC236}">
                <a16:creationId xmlns:a16="http://schemas.microsoft.com/office/drawing/2014/main" id="{52F5E736-2230-BA78-707C-4EB79F049C10}"/>
              </a:ext>
            </a:extLst>
          </p:cNvPr>
          <p:cNvSpPr>
            <a:spLocks noGrp="1"/>
          </p:cNvSpPr>
          <p:nvPr>
            <p:ph type="pic" sz="quarter" idx="13"/>
          </p:nvPr>
        </p:nvSpPr>
        <p:spPr>
          <a:xfrm>
            <a:off x="1891423" y="2668779"/>
            <a:ext cx="2858156" cy="1486531"/>
          </a:xfrm>
          <a:custGeom>
            <a:avLst/>
            <a:gdLst>
              <a:gd name="connsiteX0" fmla="*/ 117240 w 2858156"/>
              <a:gd name="connsiteY0" fmla="*/ 0 h 1283832"/>
              <a:gd name="connsiteX1" fmla="*/ 2740916 w 2858156"/>
              <a:gd name="connsiteY1" fmla="*/ 0 h 1283832"/>
              <a:gd name="connsiteX2" fmla="*/ 2858156 w 2858156"/>
              <a:gd name="connsiteY2" fmla="*/ 117240 h 1283832"/>
              <a:gd name="connsiteX3" fmla="*/ 2858156 w 2858156"/>
              <a:gd name="connsiteY3" fmla="*/ 1166592 h 1283832"/>
              <a:gd name="connsiteX4" fmla="*/ 2740916 w 2858156"/>
              <a:gd name="connsiteY4" fmla="*/ 1283832 h 1283832"/>
              <a:gd name="connsiteX5" fmla="*/ 117240 w 2858156"/>
              <a:gd name="connsiteY5" fmla="*/ 1283832 h 1283832"/>
              <a:gd name="connsiteX6" fmla="*/ 0 w 2858156"/>
              <a:gd name="connsiteY6" fmla="*/ 1166592 h 1283832"/>
              <a:gd name="connsiteX7" fmla="*/ 0 w 2858156"/>
              <a:gd name="connsiteY7" fmla="*/ 117240 h 1283832"/>
              <a:gd name="connsiteX8" fmla="*/ 117240 w 2858156"/>
              <a:gd name="connsiteY8" fmla="*/ 0 h 12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8156" h="1283832">
                <a:moveTo>
                  <a:pt x="117240" y="0"/>
                </a:moveTo>
                <a:lnTo>
                  <a:pt x="2740916" y="0"/>
                </a:lnTo>
                <a:cubicBezTo>
                  <a:pt x="2805666" y="0"/>
                  <a:pt x="2858156" y="52490"/>
                  <a:pt x="2858156" y="117240"/>
                </a:cubicBezTo>
                <a:lnTo>
                  <a:pt x="2858156" y="1166592"/>
                </a:lnTo>
                <a:cubicBezTo>
                  <a:pt x="2858156" y="1231342"/>
                  <a:pt x="2805666" y="1283832"/>
                  <a:pt x="2740916" y="1283832"/>
                </a:cubicBezTo>
                <a:lnTo>
                  <a:pt x="117240" y="1283832"/>
                </a:lnTo>
                <a:cubicBezTo>
                  <a:pt x="52490" y="1283832"/>
                  <a:pt x="0" y="1231342"/>
                  <a:pt x="0" y="1166592"/>
                </a:cubicBezTo>
                <a:lnTo>
                  <a:pt x="0" y="117240"/>
                </a:lnTo>
                <a:cubicBezTo>
                  <a:pt x="0" y="52490"/>
                  <a:pt x="52490" y="0"/>
                  <a:pt x="117240" y="0"/>
                </a:cubicBezTo>
                <a:close/>
              </a:path>
            </a:pathLst>
          </a:custGeom>
        </p:spPr>
        <p:txBody>
          <a:bodyPr wrap="square">
            <a:noAutofit/>
          </a:bodyPr>
          <a:lstStyle/>
          <a:p>
            <a:endParaRPr lang="en-US" dirty="0"/>
          </a:p>
        </p:txBody>
      </p:sp>
      <p:sp>
        <p:nvSpPr>
          <p:cNvPr id="13" name="Picture Placeholder 12">
            <a:extLst>
              <a:ext uri="{FF2B5EF4-FFF2-40B4-BE49-F238E27FC236}">
                <a16:creationId xmlns:a16="http://schemas.microsoft.com/office/drawing/2014/main" id="{AFC4E93E-2A35-8B6F-264D-92808C365C52}"/>
              </a:ext>
            </a:extLst>
          </p:cNvPr>
          <p:cNvSpPr>
            <a:spLocks noGrp="1"/>
          </p:cNvSpPr>
          <p:nvPr>
            <p:ph type="pic" sz="quarter" idx="14"/>
          </p:nvPr>
        </p:nvSpPr>
        <p:spPr>
          <a:xfrm>
            <a:off x="4903694" y="3078377"/>
            <a:ext cx="2858156" cy="1486531"/>
          </a:xfrm>
          <a:custGeom>
            <a:avLst/>
            <a:gdLst>
              <a:gd name="connsiteX0" fmla="*/ 117240 w 2858156"/>
              <a:gd name="connsiteY0" fmla="*/ 0 h 1283832"/>
              <a:gd name="connsiteX1" fmla="*/ 2740916 w 2858156"/>
              <a:gd name="connsiteY1" fmla="*/ 0 h 1283832"/>
              <a:gd name="connsiteX2" fmla="*/ 2858156 w 2858156"/>
              <a:gd name="connsiteY2" fmla="*/ 117240 h 1283832"/>
              <a:gd name="connsiteX3" fmla="*/ 2858156 w 2858156"/>
              <a:gd name="connsiteY3" fmla="*/ 1166592 h 1283832"/>
              <a:gd name="connsiteX4" fmla="*/ 2740916 w 2858156"/>
              <a:gd name="connsiteY4" fmla="*/ 1283832 h 1283832"/>
              <a:gd name="connsiteX5" fmla="*/ 117240 w 2858156"/>
              <a:gd name="connsiteY5" fmla="*/ 1283832 h 1283832"/>
              <a:gd name="connsiteX6" fmla="*/ 0 w 2858156"/>
              <a:gd name="connsiteY6" fmla="*/ 1166592 h 1283832"/>
              <a:gd name="connsiteX7" fmla="*/ 0 w 2858156"/>
              <a:gd name="connsiteY7" fmla="*/ 117240 h 1283832"/>
              <a:gd name="connsiteX8" fmla="*/ 117240 w 2858156"/>
              <a:gd name="connsiteY8" fmla="*/ 0 h 12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8156" h="1283832">
                <a:moveTo>
                  <a:pt x="117240" y="0"/>
                </a:moveTo>
                <a:lnTo>
                  <a:pt x="2740916" y="0"/>
                </a:lnTo>
                <a:cubicBezTo>
                  <a:pt x="2805666" y="0"/>
                  <a:pt x="2858156" y="52490"/>
                  <a:pt x="2858156" y="117240"/>
                </a:cubicBezTo>
                <a:lnTo>
                  <a:pt x="2858156" y="1166592"/>
                </a:lnTo>
                <a:cubicBezTo>
                  <a:pt x="2858156" y="1231342"/>
                  <a:pt x="2805666" y="1283832"/>
                  <a:pt x="2740916" y="1283832"/>
                </a:cubicBezTo>
                <a:lnTo>
                  <a:pt x="117240" y="1283832"/>
                </a:lnTo>
                <a:cubicBezTo>
                  <a:pt x="52490" y="1283832"/>
                  <a:pt x="0" y="1231342"/>
                  <a:pt x="0" y="1166592"/>
                </a:cubicBezTo>
                <a:lnTo>
                  <a:pt x="0" y="117240"/>
                </a:lnTo>
                <a:cubicBezTo>
                  <a:pt x="0" y="52490"/>
                  <a:pt x="52490" y="0"/>
                  <a:pt x="117240" y="0"/>
                </a:cubicBez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E14C4A7C-06EF-C713-3FFE-4AB891C9BFBC}"/>
              </a:ext>
            </a:extLst>
          </p:cNvPr>
          <p:cNvSpPr>
            <a:spLocks noGrp="1"/>
          </p:cNvSpPr>
          <p:nvPr>
            <p:ph type="pic" sz="quarter" idx="15"/>
          </p:nvPr>
        </p:nvSpPr>
        <p:spPr>
          <a:xfrm>
            <a:off x="7919623" y="3529207"/>
            <a:ext cx="2858156" cy="1486531"/>
          </a:xfrm>
          <a:custGeom>
            <a:avLst/>
            <a:gdLst>
              <a:gd name="connsiteX0" fmla="*/ 117240 w 2858156"/>
              <a:gd name="connsiteY0" fmla="*/ 0 h 1283832"/>
              <a:gd name="connsiteX1" fmla="*/ 2740916 w 2858156"/>
              <a:gd name="connsiteY1" fmla="*/ 0 h 1283832"/>
              <a:gd name="connsiteX2" fmla="*/ 2858156 w 2858156"/>
              <a:gd name="connsiteY2" fmla="*/ 117240 h 1283832"/>
              <a:gd name="connsiteX3" fmla="*/ 2858156 w 2858156"/>
              <a:gd name="connsiteY3" fmla="*/ 1166592 h 1283832"/>
              <a:gd name="connsiteX4" fmla="*/ 2740916 w 2858156"/>
              <a:gd name="connsiteY4" fmla="*/ 1283832 h 1283832"/>
              <a:gd name="connsiteX5" fmla="*/ 117240 w 2858156"/>
              <a:gd name="connsiteY5" fmla="*/ 1283832 h 1283832"/>
              <a:gd name="connsiteX6" fmla="*/ 0 w 2858156"/>
              <a:gd name="connsiteY6" fmla="*/ 1166592 h 1283832"/>
              <a:gd name="connsiteX7" fmla="*/ 0 w 2858156"/>
              <a:gd name="connsiteY7" fmla="*/ 117240 h 1283832"/>
              <a:gd name="connsiteX8" fmla="*/ 117240 w 2858156"/>
              <a:gd name="connsiteY8" fmla="*/ 0 h 12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8156" h="1283832">
                <a:moveTo>
                  <a:pt x="117240" y="0"/>
                </a:moveTo>
                <a:lnTo>
                  <a:pt x="2740916" y="0"/>
                </a:lnTo>
                <a:cubicBezTo>
                  <a:pt x="2805666" y="0"/>
                  <a:pt x="2858156" y="52490"/>
                  <a:pt x="2858156" y="117240"/>
                </a:cubicBezTo>
                <a:lnTo>
                  <a:pt x="2858156" y="1166592"/>
                </a:lnTo>
                <a:cubicBezTo>
                  <a:pt x="2858156" y="1231342"/>
                  <a:pt x="2805666" y="1283832"/>
                  <a:pt x="2740916" y="1283832"/>
                </a:cubicBezTo>
                <a:lnTo>
                  <a:pt x="117240" y="1283832"/>
                </a:lnTo>
                <a:cubicBezTo>
                  <a:pt x="52490" y="1283832"/>
                  <a:pt x="0" y="1231342"/>
                  <a:pt x="0" y="1166592"/>
                </a:cubicBezTo>
                <a:lnTo>
                  <a:pt x="0" y="117240"/>
                </a:lnTo>
                <a:cubicBezTo>
                  <a:pt x="0" y="52490"/>
                  <a:pt x="52490" y="0"/>
                  <a:pt x="117240"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433524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38850D3-FAA3-4C4F-A4F7-462114CD1935}"/>
              </a:ext>
            </a:extLst>
          </p:cNvPr>
          <p:cNvSpPr>
            <a:spLocks noGrp="1"/>
          </p:cNvSpPr>
          <p:nvPr>
            <p:ph type="pic" sz="quarter" idx="10"/>
          </p:nvPr>
        </p:nvSpPr>
        <p:spPr>
          <a:xfrm>
            <a:off x="6801854" y="0"/>
            <a:ext cx="5390146" cy="6858000"/>
          </a:xfrm>
          <a:custGeom>
            <a:avLst/>
            <a:gdLst>
              <a:gd name="connsiteX0" fmla="*/ 1922667 w 5390146"/>
              <a:gd name="connsiteY0" fmla="*/ 0 h 6858000"/>
              <a:gd name="connsiteX1" fmla="*/ 5390146 w 5390146"/>
              <a:gd name="connsiteY1" fmla="*/ 0 h 6858000"/>
              <a:gd name="connsiteX2" fmla="*/ 5390146 w 5390146"/>
              <a:gd name="connsiteY2" fmla="*/ 6858000 h 6858000"/>
              <a:gd name="connsiteX3" fmla="*/ 1922667 w 5390146"/>
              <a:gd name="connsiteY3" fmla="*/ 6858000 h 6858000"/>
              <a:gd name="connsiteX4" fmla="*/ 1771739 w 5390146"/>
              <a:gd name="connsiteY4" fmla="*/ 6761242 h 6858000"/>
              <a:gd name="connsiteX5" fmla="*/ 0 w 5390146"/>
              <a:gd name="connsiteY5" fmla="*/ 3429000 h 6858000"/>
              <a:gd name="connsiteX6" fmla="*/ 1771739 w 5390146"/>
              <a:gd name="connsiteY6" fmla="*/ 967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0146" h="6858000">
                <a:moveTo>
                  <a:pt x="1922667" y="0"/>
                </a:moveTo>
                <a:lnTo>
                  <a:pt x="5390146" y="0"/>
                </a:lnTo>
                <a:lnTo>
                  <a:pt x="5390146" y="6858000"/>
                </a:lnTo>
                <a:lnTo>
                  <a:pt x="1922667" y="6858000"/>
                </a:lnTo>
                <a:lnTo>
                  <a:pt x="1771739" y="6761242"/>
                </a:lnTo>
                <a:cubicBezTo>
                  <a:pt x="702799" y="6039080"/>
                  <a:pt x="0" y="4816114"/>
                  <a:pt x="0" y="3429000"/>
                </a:cubicBezTo>
                <a:cubicBezTo>
                  <a:pt x="0" y="2041886"/>
                  <a:pt x="702799" y="818920"/>
                  <a:pt x="1771739" y="96758"/>
                </a:cubicBezTo>
                <a:close/>
              </a:path>
            </a:pathLst>
          </a:custGeom>
        </p:spPr>
        <p:txBody>
          <a:bodyPr wrap="square">
            <a:noAutofit/>
          </a:bodyPr>
          <a:lstStyle/>
          <a:p>
            <a:endParaRPr lang="en-US"/>
          </a:p>
        </p:txBody>
      </p:sp>
    </p:spTree>
    <p:extLst>
      <p:ext uri="{BB962C8B-B14F-4D97-AF65-F5344CB8AC3E}">
        <p14:creationId xmlns:p14="http://schemas.microsoft.com/office/powerpoint/2010/main" val="417847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15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0339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elfoli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18AA61E-5FE7-EFC2-4D96-34135A050CD0}"/>
              </a:ext>
            </a:extLst>
          </p:cNvPr>
          <p:cNvSpPr>
            <a:spLocks noGrp="1"/>
          </p:cNvSpPr>
          <p:nvPr>
            <p:ph type="pic" sz="quarter" idx="10"/>
          </p:nvPr>
        </p:nvSpPr>
        <p:spPr>
          <a:xfrm>
            <a:off x="902111" y="2810776"/>
            <a:ext cx="10710769" cy="3264923"/>
          </a:xfrm>
          <a:custGeom>
            <a:avLst/>
            <a:gdLst>
              <a:gd name="connsiteX0" fmla="*/ 3134 w 10710769"/>
              <a:gd name="connsiteY0" fmla="*/ 0 h 3264923"/>
              <a:gd name="connsiteX1" fmla="*/ 10707635 w 10710769"/>
              <a:gd name="connsiteY1" fmla="*/ 0 h 3264923"/>
              <a:gd name="connsiteX2" fmla="*/ 10710769 w 10710769"/>
              <a:gd name="connsiteY2" fmla="*/ 3134 h 3264923"/>
              <a:gd name="connsiteX3" fmla="*/ 10710769 w 10710769"/>
              <a:gd name="connsiteY3" fmla="*/ 3261789 h 3264923"/>
              <a:gd name="connsiteX4" fmla="*/ 10707635 w 10710769"/>
              <a:gd name="connsiteY4" fmla="*/ 3264923 h 3264923"/>
              <a:gd name="connsiteX5" fmla="*/ 3134 w 10710769"/>
              <a:gd name="connsiteY5" fmla="*/ 3264923 h 3264923"/>
              <a:gd name="connsiteX6" fmla="*/ 0 w 10710769"/>
              <a:gd name="connsiteY6" fmla="*/ 3261789 h 3264923"/>
              <a:gd name="connsiteX7" fmla="*/ 0 w 10710769"/>
              <a:gd name="connsiteY7" fmla="*/ 3134 h 3264923"/>
              <a:gd name="connsiteX8" fmla="*/ 3134 w 10710769"/>
              <a:gd name="connsiteY8" fmla="*/ 0 h 326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10769" h="3264923">
                <a:moveTo>
                  <a:pt x="3134" y="0"/>
                </a:moveTo>
                <a:lnTo>
                  <a:pt x="10707635" y="0"/>
                </a:lnTo>
                <a:cubicBezTo>
                  <a:pt x="10709366" y="0"/>
                  <a:pt x="10710769" y="1403"/>
                  <a:pt x="10710769" y="3134"/>
                </a:cubicBezTo>
                <a:lnTo>
                  <a:pt x="10710769" y="3261789"/>
                </a:lnTo>
                <a:cubicBezTo>
                  <a:pt x="10710769" y="3263520"/>
                  <a:pt x="10709366" y="3264923"/>
                  <a:pt x="10707635" y="3264923"/>
                </a:cubicBezTo>
                <a:lnTo>
                  <a:pt x="3134" y="3264923"/>
                </a:lnTo>
                <a:cubicBezTo>
                  <a:pt x="1403" y="3264923"/>
                  <a:pt x="0" y="3263520"/>
                  <a:pt x="0" y="3261789"/>
                </a:cubicBezTo>
                <a:lnTo>
                  <a:pt x="0" y="3134"/>
                </a:lnTo>
                <a:cubicBezTo>
                  <a:pt x="0" y="1403"/>
                  <a:pt x="1403" y="0"/>
                  <a:pt x="3134" y="0"/>
                </a:cubicBezTo>
                <a:close/>
              </a:path>
            </a:pathLst>
          </a:custGeom>
        </p:spPr>
        <p:txBody>
          <a:bodyPr wrap="square">
            <a:noAutofit/>
          </a:bodyPr>
          <a:lstStyle/>
          <a:p>
            <a:endParaRPr lang="en-PK"/>
          </a:p>
        </p:txBody>
      </p:sp>
    </p:spTree>
    <p:extLst>
      <p:ext uri="{BB962C8B-B14F-4D97-AF65-F5344CB8AC3E}">
        <p14:creationId xmlns:p14="http://schemas.microsoft.com/office/powerpoint/2010/main" val="2099955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D468-3B1F-0473-2EB4-00E6F30AF7AC}"/>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B4361750-8EA5-DFA7-DB43-72544EC6BE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FB24A750-8C44-0367-6A14-16D8B8838F96}"/>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5" name="Footer Placeholder 4">
            <a:extLst>
              <a:ext uri="{FF2B5EF4-FFF2-40B4-BE49-F238E27FC236}">
                <a16:creationId xmlns:a16="http://schemas.microsoft.com/office/drawing/2014/main" id="{CC494F75-F26A-585D-8433-3653C7153EC3}"/>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9F2970C6-A31F-24A9-1B96-45C54414AA31}"/>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18374879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3787232" y="1137054"/>
            <a:ext cx="4599623" cy="4600222"/>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36332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DA0FEC9D-F9CA-47A1-BB92-2909FCB59A27}"/>
              </a:ext>
            </a:extLst>
          </p:cNvPr>
          <p:cNvSpPr>
            <a:spLocks noGrp="1"/>
          </p:cNvSpPr>
          <p:nvPr>
            <p:ph type="pic" sz="quarter" idx="14"/>
          </p:nvPr>
        </p:nvSpPr>
        <p:spPr>
          <a:xfrm>
            <a:off x="976055" y="755321"/>
            <a:ext cx="3911865" cy="3508874"/>
          </a:xfrm>
          <a:custGeom>
            <a:avLst/>
            <a:gdLst>
              <a:gd name="connsiteX0" fmla="*/ 2829022 w 3911865"/>
              <a:gd name="connsiteY0" fmla="*/ 0 h 3508874"/>
              <a:gd name="connsiteX1" fmla="*/ 3911865 w 3911865"/>
              <a:gd name="connsiteY1" fmla="*/ 1875537 h 3508874"/>
              <a:gd name="connsiteX2" fmla="*/ 1082842 w 3911865"/>
              <a:gd name="connsiteY2" fmla="*/ 3508874 h 3508874"/>
              <a:gd name="connsiteX3" fmla="*/ 0 w 3911865"/>
              <a:gd name="connsiteY3" fmla="*/ 1633337 h 3508874"/>
            </a:gdLst>
            <a:ahLst/>
            <a:cxnLst>
              <a:cxn ang="0">
                <a:pos x="connsiteX0" y="connsiteY0"/>
              </a:cxn>
              <a:cxn ang="0">
                <a:pos x="connsiteX1" y="connsiteY1"/>
              </a:cxn>
              <a:cxn ang="0">
                <a:pos x="connsiteX2" y="connsiteY2"/>
              </a:cxn>
              <a:cxn ang="0">
                <a:pos x="connsiteX3" y="connsiteY3"/>
              </a:cxn>
            </a:cxnLst>
            <a:rect l="l" t="t" r="r" b="b"/>
            <a:pathLst>
              <a:path w="3911865" h="3508874">
                <a:moveTo>
                  <a:pt x="2829022" y="0"/>
                </a:moveTo>
                <a:lnTo>
                  <a:pt x="3911865" y="1875537"/>
                </a:lnTo>
                <a:lnTo>
                  <a:pt x="1082842" y="3508874"/>
                </a:lnTo>
                <a:lnTo>
                  <a:pt x="0" y="1633337"/>
                </a:lnTo>
                <a:close/>
              </a:path>
            </a:pathLst>
          </a:custGeom>
          <a:noFill/>
          <a:ln w="85725">
            <a:solidFill>
              <a:schemeClr val="bg1"/>
            </a:solidFill>
          </a:ln>
        </p:spPr>
        <p:txBody>
          <a:bodyPr wrap="square">
            <a:noAutofit/>
          </a:bodyPr>
          <a:lstStyle>
            <a:lvl1pPr>
              <a:defRPr sz="1400"/>
            </a:lvl1pPr>
          </a:lstStyle>
          <a:p>
            <a:endParaRPr lang="en-US" dirty="0"/>
          </a:p>
        </p:txBody>
      </p:sp>
      <p:sp>
        <p:nvSpPr>
          <p:cNvPr id="19" name="Picture Placeholder 18">
            <a:extLst>
              <a:ext uri="{FF2B5EF4-FFF2-40B4-BE49-F238E27FC236}">
                <a16:creationId xmlns:a16="http://schemas.microsoft.com/office/drawing/2014/main" id="{D0156F29-BECF-45D6-BF5C-66B224175CAA}"/>
              </a:ext>
            </a:extLst>
          </p:cNvPr>
          <p:cNvSpPr>
            <a:spLocks noGrp="1"/>
          </p:cNvSpPr>
          <p:nvPr>
            <p:ph type="pic" sz="quarter" idx="13"/>
          </p:nvPr>
        </p:nvSpPr>
        <p:spPr>
          <a:xfrm>
            <a:off x="1494860" y="1041074"/>
            <a:ext cx="3715885" cy="2937368"/>
          </a:xfrm>
          <a:custGeom>
            <a:avLst/>
            <a:gdLst>
              <a:gd name="connsiteX0" fmla="*/ 3155365 w 3715885"/>
              <a:gd name="connsiteY0" fmla="*/ 0 h 2937368"/>
              <a:gd name="connsiteX1" fmla="*/ 3715885 w 3715885"/>
              <a:gd name="connsiteY1" fmla="*/ 2091890 h 2937368"/>
              <a:gd name="connsiteX2" fmla="*/ 560520 w 3715885"/>
              <a:gd name="connsiteY2" fmla="*/ 2937368 h 2937368"/>
              <a:gd name="connsiteX3" fmla="*/ 0 w 3715885"/>
              <a:gd name="connsiteY3" fmla="*/ 845478 h 2937368"/>
            </a:gdLst>
            <a:ahLst/>
            <a:cxnLst>
              <a:cxn ang="0">
                <a:pos x="connsiteX0" y="connsiteY0"/>
              </a:cxn>
              <a:cxn ang="0">
                <a:pos x="connsiteX1" y="connsiteY1"/>
              </a:cxn>
              <a:cxn ang="0">
                <a:pos x="connsiteX2" y="connsiteY2"/>
              </a:cxn>
              <a:cxn ang="0">
                <a:pos x="connsiteX3" y="connsiteY3"/>
              </a:cxn>
            </a:cxnLst>
            <a:rect l="l" t="t" r="r" b="b"/>
            <a:pathLst>
              <a:path w="3715885" h="2937368">
                <a:moveTo>
                  <a:pt x="3155365" y="0"/>
                </a:moveTo>
                <a:lnTo>
                  <a:pt x="3715885" y="2091890"/>
                </a:lnTo>
                <a:lnTo>
                  <a:pt x="560520" y="2937368"/>
                </a:lnTo>
                <a:lnTo>
                  <a:pt x="0" y="845478"/>
                </a:lnTo>
                <a:close/>
              </a:path>
            </a:pathLst>
          </a:custGeom>
          <a:noFill/>
          <a:ln w="85725">
            <a:solidFill>
              <a:schemeClr val="bg1"/>
            </a:solidFill>
          </a:ln>
          <a:effectLst>
            <a:outerShdw blurRad="635000" dist="254000" dir="8100000" algn="tr" rotWithShape="0">
              <a:prstClr val="black">
                <a:alpha val="20000"/>
              </a:prstClr>
            </a:outerShdw>
          </a:effectLst>
        </p:spPr>
        <p:txBody>
          <a:bodyPr wrap="square">
            <a:noAutofit/>
          </a:bodyPr>
          <a:lstStyle>
            <a:lvl1pPr>
              <a:defRPr sz="1400"/>
            </a:lvl1pPr>
          </a:lstStyle>
          <a:p>
            <a:endParaRPr lang="en-US" dirty="0"/>
          </a:p>
        </p:txBody>
      </p:sp>
      <p:sp>
        <p:nvSpPr>
          <p:cNvPr id="12" name="Picture Placeholder 11">
            <a:extLst>
              <a:ext uri="{FF2B5EF4-FFF2-40B4-BE49-F238E27FC236}">
                <a16:creationId xmlns:a16="http://schemas.microsoft.com/office/drawing/2014/main" id="{B301ECD0-9495-4FCB-AA00-E4BED9057774}"/>
              </a:ext>
            </a:extLst>
          </p:cNvPr>
          <p:cNvSpPr>
            <a:spLocks noGrp="1"/>
          </p:cNvSpPr>
          <p:nvPr>
            <p:ph type="pic" sz="quarter" idx="10"/>
          </p:nvPr>
        </p:nvSpPr>
        <p:spPr>
          <a:xfrm>
            <a:off x="5898482" y="1187116"/>
            <a:ext cx="2791326" cy="2505198"/>
          </a:xfrm>
          <a:custGeom>
            <a:avLst/>
            <a:gdLst>
              <a:gd name="connsiteX0" fmla="*/ 146489 w 2791326"/>
              <a:gd name="connsiteY0" fmla="*/ 0 h 2505198"/>
              <a:gd name="connsiteX1" fmla="*/ 2644837 w 2791326"/>
              <a:gd name="connsiteY1" fmla="*/ 0 h 2505198"/>
              <a:gd name="connsiteX2" fmla="*/ 2791326 w 2791326"/>
              <a:gd name="connsiteY2" fmla="*/ 146489 h 2505198"/>
              <a:gd name="connsiteX3" fmla="*/ 2791326 w 2791326"/>
              <a:gd name="connsiteY3" fmla="*/ 2505198 h 2505198"/>
              <a:gd name="connsiteX4" fmla="*/ 0 w 2791326"/>
              <a:gd name="connsiteY4" fmla="*/ 2505198 h 2505198"/>
              <a:gd name="connsiteX5" fmla="*/ 0 w 2791326"/>
              <a:gd name="connsiteY5" fmla="*/ 146489 h 2505198"/>
              <a:gd name="connsiteX6" fmla="*/ 146489 w 2791326"/>
              <a:gd name="connsiteY6" fmla="*/ 0 h 25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326" h="2505198">
                <a:moveTo>
                  <a:pt x="146489" y="0"/>
                </a:moveTo>
                <a:lnTo>
                  <a:pt x="2644837" y="0"/>
                </a:lnTo>
                <a:cubicBezTo>
                  <a:pt x="2725741" y="0"/>
                  <a:pt x="2791326" y="65585"/>
                  <a:pt x="2791326" y="146489"/>
                </a:cubicBezTo>
                <a:lnTo>
                  <a:pt x="2791326" y="2505198"/>
                </a:lnTo>
                <a:lnTo>
                  <a:pt x="0" y="2505198"/>
                </a:lnTo>
                <a:lnTo>
                  <a:pt x="0" y="146489"/>
                </a:lnTo>
                <a:cubicBezTo>
                  <a:pt x="0" y="65585"/>
                  <a:pt x="65585" y="0"/>
                  <a:pt x="146489"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4EF49A1-17DE-4063-BE6B-306CA2060DB3}"/>
              </a:ext>
            </a:extLst>
          </p:cNvPr>
          <p:cNvSpPr>
            <a:spLocks noGrp="1"/>
          </p:cNvSpPr>
          <p:nvPr>
            <p:ph type="pic" sz="quarter" idx="11"/>
          </p:nvPr>
        </p:nvSpPr>
        <p:spPr>
          <a:xfrm>
            <a:off x="8823157" y="1187116"/>
            <a:ext cx="2791326" cy="2505198"/>
          </a:xfrm>
          <a:custGeom>
            <a:avLst/>
            <a:gdLst>
              <a:gd name="connsiteX0" fmla="*/ 146489 w 2791326"/>
              <a:gd name="connsiteY0" fmla="*/ 0 h 2505198"/>
              <a:gd name="connsiteX1" fmla="*/ 2644837 w 2791326"/>
              <a:gd name="connsiteY1" fmla="*/ 0 h 2505198"/>
              <a:gd name="connsiteX2" fmla="*/ 2791326 w 2791326"/>
              <a:gd name="connsiteY2" fmla="*/ 146489 h 2505198"/>
              <a:gd name="connsiteX3" fmla="*/ 2791326 w 2791326"/>
              <a:gd name="connsiteY3" fmla="*/ 2505198 h 2505198"/>
              <a:gd name="connsiteX4" fmla="*/ 0 w 2791326"/>
              <a:gd name="connsiteY4" fmla="*/ 2505198 h 2505198"/>
              <a:gd name="connsiteX5" fmla="*/ 0 w 2791326"/>
              <a:gd name="connsiteY5" fmla="*/ 146489 h 2505198"/>
              <a:gd name="connsiteX6" fmla="*/ 146489 w 2791326"/>
              <a:gd name="connsiteY6" fmla="*/ 0 h 25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326" h="2505198">
                <a:moveTo>
                  <a:pt x="146489" y="0"/>
                </a:moveTo>
                <a:lnTo>
                  <a:pt x="2644837" y="0"/>
                </a:lnTo>
                <a:cubicBezTo>
                  <a:pt x="2725741" y="0"/>
                  <a:pt x="2791326" y="65585"/>
                  <a:pt x="2791326" y="146489"/>
                </a:cubicBezTo>
                <a:lnTo>
                  <a:pt x="2791326" y="2505198"/>
                </a:lnTo>
                <a:lnTo>
                  <a:pt x="0" y="2505198"/>
                </a:lnTo>
                <a:lnTo>
                  <a:pt x="0" y="146489"/>
                </a:lnTo>
                <a:cubicBezTo>
                  <a:pt x="0" y="65585"/>
                  <a:pt x="65585" y="0"/>
                  <a:pt x="146489" y="0"/>
                </a:cubicBezTo>
                <a:close/>
              </a:path>
            </a:pathLst>
          </a:custGeom>
        </p:spPr>
        <p:txBody>
          <a:bodyPr wrap="square">
            <a:noAutofit/>
          </a:bodyPr>
          <a:lstStyle/>
          <a:p>
            <a:endParaRPr lang="en-US"/>
          </a:p>
        </p:txBody>
      </p:sp>
      <p:sp>
        <p:nvSpPr>
          <p:cNvPr id="20" name="Picture Placeholder 19">
            <a:extLst>
              <a:ext uri="{FF2B5EF4-FFF2-40B4-BE49-F238E27FC236}">
                <a16:creationId xmlns:a16="http://schemas.microsoft.com/office/drawing/2014/main" id="{12C859F6-C464-4DD0-9830-1B9B474AF9A7}"/>
              </a:ext>
            </a:extLst>
          </p:cNvPr>
          <p:cNvSpPr>
            <a:spLocks noGrp="1"/>
          </p:cNvSpPr>
          <p:nvPr>
            <p:ph type="pic" sz="quarter" idx="12"/>
          </p:nvPr>
        </p:nvSpPr>
        <p:spPr>
          <a:xfrm>
            <a:off x="2052837" y="1796716"/>
            <a:ext cx="3266674" cy="2165684"/>
          </a:xfrm>
          <a:custGeom>
            <a:avLst/>
            <a:gdLst>
              <a:gd name="connsiteX0" fmla="*/ 0 w 3266674"/>
              <a:gd name="connsiteY0" fmla="*/ 0 h 2165684"/>
              <a:gd name="connsiteX1" fmla="*/ 3266674 w 3266674"/>
              <a:gd name="connsiteY1" fmla="*/ 0 h 2165684"/>
              <a:gd name="connsiteX2" fmla="*/ 3266674 w 3266674"/>
              <a:gd name="connsiteY2" fmla="*/ 2165684 h 2165684"/>
              <a:gd name="connsiteX3" fmla="*/ 0 w 3266674"/>
              <a:gd name="connsiteY3" fmla="*/ 2165684 h 2165684"/>
            </a:gdLst>
            <a:ahLst/>
            <a:cxnLst>
              <a:cxn ang="0">
                <a:pos x="connsiteX0" y="connsiteY0"/>
              </a:cxn>
              <a:cxn ang="0">
                <a:pos x="connsiteX1" y="connsiteY1"/>
              </a:cxn>
              <a:cxn ang="0">
                <a:pos x="connsiteX2" y="connsiteY2"/>
              </a:cxn>
              <a:cxn ang="0">
                <a:pos x="connsiteX3" y="connsiteY3"/>
              </a:cxn>
            </a:cxnLst>
            <a:rect l="l" t="t" r="r" b="b"/>
            <a:pathLst>
              <a:path w="3266674" h="2165684">
                <a:moveTo>
                  <a:pt x="0" y="0"/>
                </a:moveTo>
                <a:lnTo>
                  <a:pt x="3266674" y="0"/>
                </a:lnTo>
                <a:lnTo>
                  <a:pt x="3266674" y="2165684"/>
                </a:lnTo>
                <a:lnTo>
                  <a:pt x="0" y="2165684"/>
                </a:lnTo>
                <a:close/>
              </a:path>
            </a:pathLst>
          </a:custGeom>
          <a:noFill/>
          <a:ln w="85725">
            <a:solidFill>
              <a:schemeClr val="bg1"/>
            </a:solidFill>
          </a:ln>
          <a:effectLst>
            <a:outerShdw blurRad="635000" dist="254000" dir="8100000" algn="tr" rotWithShape="0">
              <a:prstClr val="black">
                <a:alpha val="20000"/>
              </a:prstClr>
            </a:outerShdw>
          </a:effectLst>
        </p:spPr>
        <p:txBody>
          <a:bodyPr wrap="square">
            <a:noAutofit/>
          </a:bodyPr>
          <a:lstStyle>
            <a:lvl1pPr>
              <a:defRPr sz="1400"/>
            </a:lvl1pPr>
          </a:lstStyle>
          <a:p>
            <a:endParaRPr lang="en-US" dirty="0"/>
          </a:p>
        </p:txBody>
      </p:sp>
    </p:spTree>
    <p:extLst>
      <p:ext uri="{BB962C8B-B14F-4D97-AF65-F5344CB8AC3E}">
        <p14:creationId xmlns:p14="http://schemas.microsoft.com/office/powerpoint/2010/main" val="352414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nodePh="1">
                                  <p:stCondLst>
                                    <p:cond delay="40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1+#ppt_w/2"/>
                                          </p:val>
                                        </p:tav>
                                        <p:tav tm="100000">
                                          <p:val>
                                            <p:strVal val="#ppt_x"/>
                                          </p:val>
                                        </p:tav>
                                      </p:tavLst>
                                    </p:anim>
                                    <p:anim calcmode="lin" valueType="num">
                                      <p:cBhvr additive="base">
                                        <p:cTn id="20" dur="75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nodePh="1">
                                  <p:stCondLst>
                                    <p:cond delay="4750"/>
                                  </p:stCondLst>
                                  <p:endCondLst>
                                    <p:cond evt="begin" delay="0">
                                      <p:tn val="21"/>
                                    </p:cond>
                                  </p:end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2" grpId="0"/>
      <p:bldP spid="13" grpId="0"/>
      <p:bldP spid="2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rvice 3">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BA4E0F-7854-48FC-B2A4-6450463C99D2}"/>
              </a:ext>
            </a:extLst>
          </p:cNvPr>
          <p:cNvGrpSpPr/>
          <p:nvPr userDrawn="1"/>
        </p:nvGrpSpPr>
        <p:grpSpPr>
          <a:xfrm>
            <a:off x="0" y="6433"/>
            <a:ext cx="12185526" cy="6851567"/>
            <a:chOff x="0" y="3755"/>
            <a:chExt cx="12185526" cy="6851567"/>
          </a:xfrm>
          <a:solidFill>
            <a:schemeClr val="bg1">
              <a:lumMod val="95000"/>
              <a:alpha val="25000"/>
            </a:schemeClr>
          </a:solidFill>
        </p:grpSpPr>
        <p:sp>
          <p:nvSpPr>
            <p:cNvPr id="9" name="Freeform: Shape 8">
              <a:extLst>
                <a:ext uri="{FF2B5EF4-FFF2-40B4-BE49-F238E27FC236}">
                  <a16:creationId xmlns:a16="http://schemas.microsoft.com/office/drawing/2014/main" id="{764820A3-7391-4DF4-A25B-EDBCFD8C9E12}"/>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38834D6-EBD9-49D7-A4F9-2F8E3F94207C}"/>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a:p>
          </p:txBody>
        </p:sp>
      </p:grpSp>
      <p:sp>
        <p:nvSpPr>
          <p:cNvPr id="13" name="Rectangle: Top Corners Rounded 10">
            <a:extLst>
              <a:ext uri="{FF2B5EF4-FFF2-40B4-BE49-F238E27FC236}">
                <a16:creationId xmlns:a16="http://schemas.microsoft.com/office/drawing/2014/main" id="{C291947A-EE25-4642-AC49-D231467CD5E8}"/>
              </a:ext>
            </a:extLst>
          </p:cNvPr>
          <p:cNvSpPr/>
          <p:nvPr userDrawn="1"/>
        </p:nvSpPr>
        <p:spPr>
          <a:xfrm>
            <a:off x="903342" y="1871442"/>
            <a:ext cx="4609112" cy="3796880"/>
          </a:xfrm>
          <a:prstGeom prst="round2SameRect">
            <a:avLst>
              <a:gd name="adj1" fmla="val 8681"/>
              <a:gd name="adj2" fmla="val 0"/>
            </a:avLst>
          </a:prstGeom>
          <a:solidFill>
            <a:schemeClr val="bg1"/>
          </a:solidFill>
          <a:ln>
            <a:noFill/>
          </a:ln>
          <a:effectLst>
            <a:outerShdw blurRad="508000" dist="266700" dir="516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DACEA"/>
              </a:solidFill>
              <a:latin typeface="Poppins Medium" panose="00000600000000000000" pitchFamily="2" charset="0"/>
              <a:cs typeface="Poppins Medium" panose="00000600000000000000" pitchFamily="2" charset="0"/>
            </a:endParaRPr>
          </a:p>
        </p:txBody>
      </p:sp>
      <p:sp>
        <p:nvSpPr>
          <p:cNvPr id="14" name="Rectangle: Rounded Corners 6">
            <a:extLst>
              <a:ext uri="{FF2B5EF4-FFF2-40B4-BE49-F238E27FC236}">
                <a16:creationId xmlns:a16="http://schemas.microsoft.com/office/drawing/2014/main" id="{ABB8FD66-0DD1-6545-8776-69291836A27E}"/>
              </a:ext>
            </a:extLst>
          </p:cNvPr>
          <p:cNvSpPr/>
          <p:nvPr userDrawn="1"/>
        </p:nvSpPr>
        <p:spPr>
          <a:xfrm>
            <a:off x="1403033" y="1059366"/>
            <a:ext cx="7829550" cy="4084134"/>
          </a:xfrm>
          <a:prstGeom prst="roundRect">
            <a:avLst>
              <a:gd name="adj" fmla="val 3717"/>
            </a:avLst>
          </a:prstGeom>
          <a:solidFill>
            <a:srgbClr val="478EEE"/>
          </a:solidFill>
          <a:ln>
            <a:noFill/>
          </a:ln>
          <a:effectLst>
            <a:outerShdw blurRad="508000" dist="266700" dir="516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DACEA"/>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226413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761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305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057BAA9-2CB5-42F2-9B77-65ABB0E8D870}"/>
              </a:ext>
            </a:extLst>
          </p:cNvPr>
          <p:cNvSpPr>
            <a:spLocks noGrp="1"/>
          </p:cNvSpPr>
          <p:nvPr>
            <p:ph type="pic" sz="quarter" idx="12"/>
          </p:nvPr>
        </p:nvSpPr>
        <p:spPr>
          <a:xfrm>
            <a:off x="7888682" y="0"/>
            <a:ext cx="4303319" cy="6858000"/>
          </a:xfrm>
          <a:custGeom>
            <a:avLst/>
            <a:gdLst>
              <a:gd name="connsiteX0" fmla="*/ 0 w 4303319"/>
              <a:gd name="connsiteY0" fmla="*/ 0 h 6858000"/>
              <a:gd name="connsiteX1" fmla="*/ 4303319 w 4303319"/>
              <a:gd name="connsiteY1" fmla="*/ 0 h 6858000"/>
              <a:gd name="connsiteX2" fmla="*/ 4303319 w 4303319"/>
              <a:gd name="connsiteY2" fmla="*/ 6858000 h 6858000"/>
              <a:gd name="connsiteX3" fmla="*/ 0 w 430331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03319" h="6858000">
                <a:moveTo>
                  <a:pt x="0" y="0"/>
                </a:moveTo>
                <a:lnTo>
                  <a:pt x="4303319" y="0"/>
                </a:lnTo>
                <a:lnTo>
                  <a:pt x="4303319" y="6858000"/>
                </a:lnTo>
                <a:lnTo>
                  <a:pt x="0" y="6858000"/>
                </a:lnTo>
                <a:close/>
              </a:path>
            </a:pathLst>
          </a:custGeom>
        </p:spPr>
        <p:txBody>
          <a:bodyPr wrap="square">
            <a:noAutofit/>
          </a:bodyPr>
          <a:lstStyle/>
          <a:p>
            <a:endParaRPr lang="en-US"/>
          </a:p>
        </p:txBody>
      </p:sp>
      <p:sp>
        <p:nvSpPr>
          <p:cNvPr id="8" name="Picture Placeholder 7">
            <a:extLst>
              <a:ext uri="{FF2B5EF4-FFF2-40B4-BE49-F238E27FC236}">
                <a16:creationId xmlns:a16="http://schemas.microsoft.com/office/drawing/2014/main" id="{5C17BC46-55CA-415D-AB5A-C39C4147DB11}"/>
              </a:ext>
            </a:extLst>
          </p:cNvPr>
          <p:cNvSpPr>
            <a:spLocks noGrp="1"/>
          </p:cNvSpPr>
          <p:nvPr>
            <p:ph type="pic" sz="quarter" idx="10"/>
          </p:nvPr>
        </p:nvSpPr>
        <p:spPr>
          <a:xfrm>
            <a:off x="3579837" y="1078870"/>
            <a:ext cx="7688687" cy="3026536"/>
          </a:xfrm>
          <a:custGeom>
            <a:avLst/>
            <a:gdLst>
              <a:gd name="connsiteX0" fmla="*/ 72062 w 7688687"/>
              <a:gd name="connsiteY0" fmla="*/ 0 h 3026536"/>
              <a:gd name="connsiteX1" fmla="*/ 7616625 w 7688687"/>
              <a:gd name="connsiteY1" fmla="*/ 0 h 3026536"/>
              <a:gd name="connsiteX2" fmla="*/ 7688687 w 7688687"/>
              <a:gd name="connsiteY2" fmla="*/ 72062 h 3026536"/>
              <a:gd name="connsiteX3" fmla="*/ 7688687 w 7688687"/>
              <a:gd name="connsiteY3" fmla="*/ 2954474 h 3026536"/>
              <a:gd name="connsiteX4" fmla="*/ 7616625 w 7688687"/>
              <a:gd name="connsiteY4" fmla="*/ 3026536 h 3026536"/>
              <a:gd name="connsiteX5" fmla="*/ 72062 w 7688687"/>
              <a:gd name="connsiteY5" fmla="*/ 3026536 h 3026536"/>
              <a:gd name="connsiteX6" fmla="*/ 0 w 7688687"/>
              <a:gd name="connsiteY6" fmla="*/ 2954474 h 3026536"/>
              <a:gd name="connsiteX7" fmla="*/ 0 w 7688687"/>
              <a:gd name="connsiteY7" fmla="*/ 72062 h 3026536"/>
              <a:gd name="connsiteX8" fmla="*/ 72062 w 7688687"/>
              <a:gd name="connsiteY8" fmla="*/ 0 h 302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8687" h="3026536">
                <a:moveTo>
                  <a:pt x="72062" y="0"/>
                </a:moveTo>
                <a:lnTo>
                  <a:pt x="7616625" y="0"/>
                </a:lnTo>
                <a:cubicBezTo>
                  <a:pt x="7656424" y="0"/>
                  <a:pt x="7688687" y="32263"/>
                  <a:pt x="7688687" y="72062"/>
                </a:cubicBezTo>
                <a:lnTo>
                  <a:pt x="7688687" y="2954474"/>
                </a:lnTo>
                <a:cubicBezTo>
                  <a:pt x="7688687" y="2994273"/>
                  <a:pt x="7656424" y="3026536"/>
                  <a:pt x="7616625" y="3026536"/>
                </a:cubicBezTo>
                <a:lnTo>
                  <a:pt x="72062" y="3026536"/>
                </a:lnTo>
                <a:cubicBezTo>
                  <a:pt x="32263" y="3026536"/>
                  <a:pt x="0" y="2994273"/>
                  <a:pt x="0" y="2954474"/>
                </a:cubicBezTo>
                <a:lnTo>
                  <a:pt x="0" y="72062"/>
                </a:lnTo>
                <a:cubicBezTo>
                  <a:pt x="0" y="32263"/>
                  <a:pt x="32263" y="0"/>
                  <a:pt x="72062" y="0"/>
                </a:cubicBez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0DF1D99D-4B33-4899-88D9-A924E70E41E4}"/>
              </a:ext>
            </a:extLst>
          </p:cNvPr>
          <p:cNvSpPr>
            <a:spLocks noGrp="1"/>
          </p:cNvSpPr>
          <p:nvPr>
            <p:ph type="pic" sz="quarter" idx="11"/>
          </p:nvPr>
        </p:nvSpPr>
        <p:spPr>
          <a:xfrm>
            <a:off x="4756479" y="3429000"/>
            <a:ext cx="2076865" cy="2100200"/>
          </a:xfrm>
          <a:custGeom>
            <a:avLst/>
            <a:gdLst>
              <a:gd name="connsiteX0" fmla="*/ 50006 w 2076865"/>
              <a:gd name="connsiteY0" fmla="*/ 0 h 2100200"/>
              <a:gd name="connsiteX1" fmla="*/ 2076865 w 2076865"/>
              <a:gd name="connsiteY1" fmla="*/ 0 h 2100200"/>
              <a:gd name="connsiteX2" fmla="*/ 2076865 w 2076865"/>
              <a:gd name="connsiteY2" fmla="*/ 2100200 h 2100200"/>
              <a:gd name="connsiteX3" fmla="*/ 50006 w 2076865"/>
              <a:gd name="connsiteY3" fmla="*/ 2100200 h 2100200"/>
              <a:gd name="connsiteX4" fmla="*/ 0 w 2076865"/>
              <a:gd name="connsiteY4" fmla="*/ 2050194 h 2100200"/>
              <a:gd name="connsiteX5" fmla="*/ 0 w 2076865"/>
              <a:gd name="connsiteY5" fmla="*/ 50006 h 2100200"/>
              <a:gd name="connsiteX6" fmla="*/ 50006 w 2076865"/>
              <a:gd name="connsiteY6" fmla="*/ 0 h 21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865" h="2100200">
                <a:moveTo>
                  <a:pt x="50006" y="0"/>
                </a:moveTo>
                <a:lnTo>
                  <a:pt x="2076865" y="0"/>
                </a:lnTo>
                <a:lnTo>
                  <a:pt x="2076865" y="2100200"/>
                </a:lnTo>
                <a:lnTo>
                  <a:pt x="50006" y="2100200"/>
                </a:lnTo>
                <a:cubicBezTo>
                  <a:pt x="22388" y="2100200"/>
                  <a:pt x="0" y="2077812"/>
                  <a:pt x="0" y="2050194"/>
                </a:cubicBezTo>
                <a:lnTo>
                  <a:pt x="0" y="50006"/>
                </a:lnTo>
                <a:cubicBezTo>
                  <a:pt x="0" y="22388"/>
                  <a:pt x="22388" y="0"/>
                  <a:pt x="5000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59805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25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nodePh="1">
                                  <p:stCondLst>
                                    <p:cond delay="150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nodePh="1">
                                  <p:stCondLst>
                                    <p:cond delay="0"/>
                                  </p:stCondLst>
                                  <p:endCondLst>
                                    <p:cond evt="begin" delay="0">
                                      <p:tn val="13"/>
                                    </p:cond>
                                  </p:end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ED78C3-3281-4A98-BE67-79330619770F}" type="datetimeFigureOut">
              <a:rPr lang="en-US" smtClean="0"/>
              <a:t>6/21/23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45AB74-2524-4C4C-A918-05CA8C673A27}" type="slidenum">
              <a:rPr lang="en-US" smtClean="0"/>
              <a:t>‹#›</a:t>
            </a:fld>
            <a:endParaRPr lang="en-US"/>
          </a:p>
        </p:txBody>
      </p:sp>
      <p:sp>
        <p:nvSpPr>
          <p:cNvPr id="8" name="Picture Placeholder 7"/>
          <p:cNvSpPr>
            <a:spLocks noGrp="1"/>
          </p:cNvSpPr>
          <p:nvPr>
            <p:ph type="pic" sz="quarter" idx="13"/>
          </p:nvPr>
        </p:nvSpPr>
        <p:spPr>
          <a:xfrm>
            <a:off x="4632825" y="2232705"/>
            <a:ext cx="7240667" cy="4158975"/>
          </a:xfrm>
          <a:custGeom>
            <a:avLst/>
            <a:gdLst>
              <a:gd name="connsiteX0" fmla="*/ 0 w 7587401"/>
              <a:gd name="connsiteY0" fmla="*/ 0 h 4158975"/>
              <a:gd name="connsiteX1" fmla="*/ 7587401 w 7587401"/>
              <a:gd name="connsiteY1" fmla="*/ 0 h 4158975"/>
              <a:gd name="connsiteX2" fmla="*/ 7587401 w 7587401"/>
              <a:gd name="connsiteY2" fmla="*/ 4158975 h 4158975"/>
              <a:gd name="connsiteX3" fmla="*/ 0 w 7587401"/>
              <a:gd name="connsiteY3" fmla="*/ 4158975 h 4158975"/>
            </a:gdLst>
            <a:ahLst/>
            <a:cxnLst>
              <a:cxn ang="0">
                <a:pos x="connsiteX0" y="connsiteY0"/>
              </a:cxn>
              <a:cxn ang="0">
                <a:pos x="connsiteX1" y="connsiteY1"/>
              </a:cxn>
              <a:cxn ang="0">
                <a:pos x="connsiteX2" y="connsiteY2"/>
              </a:cxn>
              <a:cxn ang="0">
                <a:pos x="connsiteX3" y="connsiteY3"/>
              </a:cxn>
            </a:cxnLst>
            <a:rect l="l" t="t" r="r" b="b"/>
            <a:pathLst>
              <a:path w="7587401" h="4158975">
                <a:moveTo>
                  <a:pt x="0" y="0"/>
                </a:moveTo>
                <a:lnTo>
                  <a:pt x="7587401" y="0"/>
                </a:lnTo>
                <a:lnTo>
                  <a:pt x="7587401" y="4158975"/>
                </a:lnTo>
                <a:lnTo>
                  <a:pt x="0" y="4158975"/>
                </a:lnTo>
                <a:close/>
              </a:path>
            </a:pathLst>
          </a:custGeom>
        </p:spPr>
        <p:txBody>
          <a:bodyPr wrap="square">
            <a:noAutofit/>
          </a:bodyPr>
          <a:lstStyle/>
          <a:p>
            <a:endParaRPr lang="en-US"/>
          </a:p>
        </p:txBody>
      </p:sp>
    </p:spTree>
    <p:extLst>
      <p:ext uri="{BB962C8B-B14F-4D97-AF65-F5344CB8AC3E}">
        <p14:creationId xmlns:p14="http://schemas.microsoft.com/office/powerpoint/2010/main" val="179188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DF20-2CF8-492A-31C6-5813ED26398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K"/>
          </a:p>
        </p:txBody>
      </p:sp>
      <p:sp>
        <p:nvSpPr>
          <p:cNvPr id="3" name="Text Placeholder 2">
            <a:extLst>
              <a:ext uri="{FF2B5EF4-FFF2-40B4-BE49-F238E27FC236}">
                <a16:creationId xmlns:a16="http://schemas.microsoft.com/office/drawing/2014/main" id="{5004D06D-D225-9E6B-95BD-C6858F441E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D38D85-A490-9E29-0DD8-734C8F9A02E3}"/>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5" name="Footer Placeholder 4">
            <a:extLst>
              <a:ext uri="{FF2B5EF4-FFF2-40B4-BE49-F238E27FC236}">
                <a16:creationId xmlns:a16="http://schemas.microsoft.com/office/drawing/2014/main" id="{E412C36A-51A8-839D-4F78-7F7279A55EB6}"/>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2CFE606F-C3A0-6060-8734-7B9CE1A1A01F}"/>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370610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0A63-A27E-71FE-CAB2-3C7BDB1E5F8F}"/>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B55E3029-044E-B099-23D9-9353509B3F4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Content Placeholder 3">
            <a:extLst>
              <a:ext uri="{FF2B5EF4-FFF2-40B4-BE49-F238E27FC236}">
                <a16:creationId xmlns:a16="http://schemas.microsoft.com/office/drawing/2014/main" id="{54318EE0-AA14-AFAC-BA39-15DC367AE6A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Date Placeholder 4">
            <a:extLst>
              <a:ext uri="{FF2B5EF4-FFF2-40B4-BE49-F238E27FC236}">
                <a16:creationId xmlns:a16="http://schemas.microsoft.com/office/drawing/2014/main" id="{451E2DA3-5569-F82A-AC94-D5B184C7E366}"/>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6" name="Footer Placeholder 5">
            <a:extLst>
              <a:ext uri="{FF2B5EF4-FFF2-40B4-BE49-F238E27FC236}">
                <a16:creationId xmlns:a16="http://schemas.microsoft.com/office/drawing/2014/main" id="{F3F539A7-4DB2-9CF3-F7FE-FD2CF1760751}"/>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9D7BA4AA-9536-C3AE-EF6E-D07C5A3651F3}"/>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93000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E922-16AB-D180-2254-13F5A80E419D}"/>
              </a:ext>
            </a:extLst>
          </p:cNvPr>
          <p:cNvSpPr>
            <a:spLocks noGrp="1"/>
          </p:cNvSpPr>
          <p:nvPr>
            <p:ph type="title"/>
          </p:nvPr>
        </p:nvSpPr>
        <p:spPr>
          <a:xfrm>
            <a:off x="839788" y="365125"/>
            <a:ext cx="10515600" cy="1325563"/>
          </a:xfrm>
        </p:spPr>
        <p:txBody>
          <a:bodyPr/>
          <a:lstStyle/>
          <a:p>
            <a:r>
              <a:rPr lang="en-GB"/>
              <a:t>Click to edit Master title style</a:t>
            </a:r>
            <a:endParaRPr lang="en-PK"/>
          </a:p>
        </p:txBody>
      </p:sp>
      <p:sp>
        <p:nvSpPr>
          <p:cNvPr id="3" name="Text Placeholder 2">
            <a:extLst>
              <a:ext uri="{FF2B5EF4-FFF2-40B4-BE49-F238E27FC236}">
                <a16:creationId xmlns:a16="http://schemas.microsoft.com/office/drawing/2014/main" id="{E7166451-3F6B-8CBA-7622-175B401738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BC61848-5594-CE08-48DC-25F6F61CD8F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Text Placeholder 4">
            <a:extLst>
              <a:ext uri="{FF2B5EF4-FFF2-40B4-BE49-F238E27FC236}">
                <a16:creationId xmlns:a16="http://schemas.microsoft.com/office/drawing/2014/main" id="{474057D4-3FB7-C20E-D335-4D2687AC48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C03E7D-333B-B7DE-6D3F-687CB6E40E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7" name="Date Placeholder 6">
            <a:extLst>
              <a:ext uri="{FF2B5EF4-FFF2-40B4-BE49-F238E27FC236}">
                <a16:creationId xmlns:a16="http://schemas.microsoft.com/office/drawing/2014/main" id="{0F17E0FE-6612-4D2F-29E1-FE0E6D6185FF}"/>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8" name="Footer Placeholder 7">
            <a:extLst>
              <a:ext uri="{FF2B5EF4-FFF2-40B4-BE49-F238E27FC236}">
                <a16:creationId xmlns:a16="http://schemas.microsoft.com/office/drawing/2014/main" id="{0E9AF19B-E0CB-FF0A-A794-D0C29016BF05}"/>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D9352023-2A89-3305-C167-87B0CC85074C}"/>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121509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D15C-57BC-FFB0-C1EC-99315D268B34}"/>
              </a:ext>
            </a:extLst>
          </p:cNvPr>
          <p:cNvSpPr>
            <a:spLocks noGrp="1"/>
          </p:cNvSpPr>
          <p:nvPr>
            <p:ph type="title"/>
          </p:nvPr>
        </p:nvSpPr>
        <p:spPr/>
        <p:txBody>
          <a:bodyPr/>
          <a:lstStyle/>
          <a:p>
            <a:r>
              <a:rPr lang="en-GB"/>
              <a:t>Click to edit Master title style</a:t>
            </a:r>
            <a:endParaRPr lang="en-PK"/>
          </a:p>
        </p:txBody>
      </p:sp>
      <p:sp>
        <p:nvSpPr>
          <p:cNvPr id="3" name="Date Placeholder 2">
            <a:extLst>
              <a:ext uri="{FF2B5EF4-FFF2-40B4-BE49-F238E27FC236}">
                <a16:creationId xmlns:a16="http://schemas.microsoft.com/office/drawing/2014/main" id="{44A7AFFF-E2A0-F4F6-360A-68F4B2904D81}"/>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4" name="Footer Placeholder 3">
            <a:extLst>
              <a:ext uri="{FF2B5EF4-FFF2-40B4-BE49-F238E27FC236}">
                <a16:creationId xmlns:a16="http://schemas.microsoft.com/office/drawing/2014/main" id="{6E5C6671-0C4D-01B4-D8C8-9EEF36FAC592}"/>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FACF719F-E0B1-895A-AD7E-B528EA16DF95}"/>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83718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5B679-E945-4FC0-06A0-3C508507A709}"/>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3" name="Footer Placeholder 2">
            <a:extLst>
              <a:ext uri="{FF2B5EF4-FFF2-40B4-BE49-F238E27FC236}">
                <a16:creationId xmlns:a16="http://schemas.microsoft.com/office/drawing/2014/main" id="{C9A6B297-A675-54FD-79CC-6B84E2F73473}"/>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C866BAC5-97D6-BF47-D206-D8DCFCCE8DD1}"/>
              </a:ext>
            </a:extLst>
          </p:cNvPr>
          <p:cNvSpPr>
            <a:spLocks noGrp="1"/>
          </p:cNvSpPr>
          <p:nvPr>
            <p:ph type="sldNum" sz="quarter" idx="12"/>
          </p:nvPr>
        </p:nvSpPr>
        <p:spPr/>
        <p:txBody>
          <a:bodyPr/>
          <a:lstStyle/>
          <a:p>
            <a:fld id="{A62C942B-9BCB-1D4D-A521-DB86FBD88D1A}" type="slidenum">
              <a:rPr lang="en-PK" smtClean="0"/>
              <a:t>‹#›</a:t>
            </a:fld>
            <a:endParaRPr lang="en-PK"/>
          </a:p>
        </p:txBody>
      </p:sp>
    </p:spTree>
    <p:extLst>
      <p:ext uri="{BB962C8B-B14F-4D97-AF65-F5344CB8AC3E}">
        <p14:creationId xmlns:p14="http://schemas.microsoft.com/office/powerpoint/2010/main" val="19460143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5B679-E945-4FC0-06A0-3C508507A709}"/>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3" name="Footer Placeholder 2">
            <a:extLst>
              <a:ext uri="{FF2B5EF4-FFF2-40B4-BE49-F238E27FC236}">
                <a16:creationId xmlns:a16="http://schemas.microsoft.com/office/drawing/2014/main" id="{C9A6B297-A675-54FD-79CC-6B84E2F73473}"/>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C866BAC5-97D6-BF47-D206-D8DCFCCE8DD1}"/>
              </a:ext>
            </a:extLst>
          </p:cNvPr>
          <p:cNvSpPr>
            <a:spLocks noGrp="1"/>
          </p:cNvSpPr>
          <p:nvPr>
            <p:ph type="sldNum" sz="quarter" idx="12"/>
          </p:nvPr>
        </p:nvSpPr>
        <p:spPr/>
        <p:txBody>
          <a:bodyPr/>
          <a:lstStyle/>
          <a:p>
            <a:fld id="{A62C942B-9BCB-1D4D-A521-DB86FBD88D1A}" type="slidenum">
              <a:rPr lang="en-PK" smtClean="0"/>
              <a:t>‹#›</a:t>
            </a:fld>
            <a:endParaRPr lang="en-PK"/>
          </a:p>
        </p:txBody>
      </p:sp>
      <p:sp>
        <p:nvSpPr>
          <p:cNvPr id="8" name="Picture Placeholder 7">
            <a:extLst>
              <a:ext uri="{FF2B5EF4-FFF2-40B4-BE49-F238E27FC236}">
                <a16:creationId xmlns:a16="http://schemas.microsoft.com/office/drawing/2014/main" id="{56E25687-162D-C503-A187-18DD7B8FA911}"/>
              </a:ext>
            </a:extLst>
          </p:cNvPr>
          <p:cNvSpPr>
            <a:spLocks noGrp="1"/>
          </p:cNvSpPr>
          <p:nvPr>
            <p:ph type="pic" sz="quarter" idx="13"/>
          </p:nvPr>
        </p:nvSpPr>
        <p:spPr>
          <a:xfrm>
            <a:off x="-14722" y="0"/>
            <a:ext cx="6119939" cy="6858000"/>
          </a:xfrm>
          <a:custGeom>
            <a:avLst/>
            <a:gdLst>
              <a:gd name="connsiteX0" fmla="*/ 0 w 6119939"/>
              <a:gd name="connsiteY0" fmla="*/ 0 h 6858000"/>
              <a:gd name="connsiteX1" fmla="*/ 6119939 w 6119939"/>
              <a:gd name="connsiteY1" fmla="*/ 0 h 6858000"/>
              <a:gd name="connsiteX2" fmla="*/ 6119939 w 6119939"/>
              <a:gd name="connsiteY2" fmla="*/ 6858000 h 6858000"/>
              <a:gd name="connsiteX3" fmla="*/ 0 w 611993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19939" h="6858000">
                <a:moveTo>
                  <a:pt x="0" y="0"/>
                </a:moveTo>
                <a:lnTo>
                  <a:pt x="6119939" y="0"/>
                </a:lnTo>
                <a:lnTo>
                  <a:pt x="6119939" y="6858000"/>
                </a:lnTo>
                <a:lnTo>
                  <a:pt x="0" y="6858000"/>
                </a:lnTo>
                <a:close/>
              </a:path>
            </a:pathLst>
          </a:custGeom>
        </p:spPr>
        <p:txBody>
          <a:bodyPr wrap="square">
            <a:noAutofit/>
          </a:bodyPr>
          <a:lstStyle/>
          <a:p>
            <a:endParaRPr lang="en-PK"/>
          </a:p>
        </p:txBody>
      </p:sp>
    </p:spTree>
    <p:extLst>
      <p:ext uri="{BB962C8B-B14F-4D97-AF65-F5344CB8AC3E}">
        <p14:creationId xmlns:p14="http://schemas.microsoft.com/office/powerpoint/2010/main" val="9390841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5B679-E945-4FC0-06A0-3C508507A709}"/>
              </a:ext>
            </a:extLst>
          </p:cNvPr>
          <p:cNvSpPr>
            <a:spLocks noGrp="1"/>
          </p:cNvSpPr>
          <p:nvPr>
            <p:ph type="dt" sz="half" idx="10"/>
          </p:nvPr>
        </p:nvSpPr>
        <p:spPr/>
        <p:txBody>
          <a:bodyPr/>
          <a:lstStyle/>
          <a:p>
            <a:fld id="{2067A019-13B6-8848-B472-04A3B3614A1E}" type="datetimeFigureOut">
              <a:rPr lang="en-PK" smtClean="0"/>
              <a:t>6/21/23</a:t>
            </a:fld>
            <a:endParaRPr lang="en-PK"/>
          </a:p>
        </p:txBody>
      </p:sp>
      <p:sp>
        <p:nvSpPr>
          <p:cNvPr id="3" name="Footer Placeholder 2">
            <a:extLst>
              <a:ext uri="{FF2B5EF4-FFF2-40B4-BE49-F238E27FC236}">
                <a16:creationId xmlns:a16="http://schemas.microsoft.com/office/drawing/2014/main" id="{C9A6B297-A675-54FD-79CC-6B84E2F73473}"/>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C866BAC5-97D6-BF47-D206-D8DCFCCE8DD1}"/>
              </a:ext>
            </a:extLst>
          </p:cNvPr>
          <p:cNvSpPr>
            <a:spLocks noGrp="1"/>
          </p:cNvSpPr>
          <p:nvPr>
            <p:ph type="sldNum" sz="quarter" idx="12"/>
          </p:nvPr>
        </p:nvSpPr>
        <p:spPr/>
        <p:txBody>
          <a:bodyPr/>
          <a:lstStyle/>
          <a:p>
            <a:fld id="{A62C942B-9BCB-1D4D-A521-DB86FBD88D1A}" type="slidenum">
              <a:rPr lang="en-PK" smtClean="0"/>
              <a:t>‹#›</a:t>
            </a:fld>
            <a:endParaRPr lang="en-PK"/>
          </a:p>
        </p:txBody>
      </p:sp>
      <p:sp>
        <p:nvSpPr>
          <p:cNvPr id="8" name="Picture Placeholder 7">
            <a:extLst>
              <a:ext uri="{FF2B5EF4-FFF2-40B4-BE49-F238E27FC236}">
                <a16:creationId xmlns:a16="http://schemas.microsoft.com/office/drawing/2014/main" id="{060FDFD5-89CA-DB13-83CF-7B4B19622A98}"/>
              </a:ext>
            </a:extLst>
          </p:cNvPr>
          <p:cNvSpPr>
            <a:spLocks noGrp="1"/>
          </p:cNvSpPr>
          <p:nvPr>
            <p:ph type="pic" sz="quarter" idx="13"/>
          </p:nvPr>
        </p:nvSpPr>
        <p:spPr>
          <a:xfrm>
            <a:off x="6096000" y="1292772"/>
            <a:ext cx="5623152" cy="4813738"/>
          </a:xfrm>
          <a:custGeom>
            <a:avLst/>
            <a:gdLst>
              <a:gd name="connsiteX0" fmla="*/ 0 w 5623152"/>
              <a:gd name="connsiteY0" fmla="*/ 0 h 4813738"/>
              <a:gd name="connsiteX1" fmla="*/ 5623152 w 5623152"/>
              <a:gd name="connsiteY1" fmla="*/ 0 h 4813738"/>
              <a:gd name="connsiteX2" fmla="*/ 5623152 w 5623152"/>
              <a:gd name="connsiteY2" fmla="*/ 4813738 h 4813738"/>
              <a:gd name="connsiteX3" fmla="*/ 0 w 5623152"/>
              <a:gd name="connsiteY3" fmla="*/ 4813738 h 4813738"/>
            </a:gdLst>
            <a:ahLst/>
            <a:cxnLst>
              <a:cxn ang="0">
                <a:pos x="connsiteX0" y="connsiteY0"/>
              </a:cxn>
              <a:cxn ang="0">
                <a:pos x="connsiteX1" y="connsiteY1"/>
              </a:cxn>
              <a:cxn ang="0">
                <a:pos x="connsiteX2" y="connsiteY2"/>
              </a:cxn>
              <a:cxn ang="0">
                <a:pos x="connsiteX3" y="connsiteY3"/>
              </a:cxn>
            </a:cxnLst>
            <a:rect l="l" t="t" r="r" b="b"/>
            <a:pathLst>
              <a:path w="5623152" h="4813738">
                <a:moveTo>
                  <a:pt x="0" y="0"/>
                </a:moveTo>
                <a:lnTo>
                  <a:pt x="5623152" y="0"/>
                </a:lnTo>
                <a:lnTo>
                  <a:pt x="5623152" y="4813738"/>
                </a:lnTo>
                <a:lnTo>
                  <a:pt x="0" y="4813738"/>
                </a:lnTo>
                <a:close/>
              </a:path>
            </a:pathLst>
          </a:custGeom>
        </p:spPr>
        <p:txBody>
          <a:bodyPr wrap="square">
            <a:noAutofit/>
          </a:bodyPr>
          <a:lstStyle/>
          <a:p>
            <a:endParaRPr lang="en-PK"/>
          </a:p>
        </p:txBody>
      </p:sp>
    </p:spTree>
    <p:extLst>
      <p:ext uri="{BB962C8B-B14F-4D97-AF65-F5344CB8AC3E}">
        <p14:creationId xmlns:p14="http://schemas.microsoft.com/office/powerpoint/2010/main" val="1290603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8568AB-483C-3B92-3BD0-A0AE648A82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K"/>
          </a:p>
        </p:txBody>
      </p:sp>
      <p:sp>
        <p:nvSpPr>
          <p:cNvPr id="3" name="Text Placeholder 2">
            <a:extLst>
              <a:ext uri="{FF2B5EF4-FFF2-40B4-BE49-F238E27FC236}">
                <a16:creationId xmlns:a16="http://schemas.microsoft.com/office/drawing/2014/main" id="{503E798C-B14D-4AEB-046F-0D9694A513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703679A7-8453-96C5-4D81-7E458784F5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7A019-13B6-8848-B472-04A3B3614A1E}" type="datetimeFigureOut">
              <a:rPr lang="en-PK" smtClean="0"/>
              <a:t>6/21/23</a:t>
            </a:fld>
            <a:endParaRPr lang="en-PK"/>
          </a:p>
        </p:txBody>
      </p:sp>
      <p:sp>
        <p:nvSpPr>
          <p:cNvPr id="5" name="Footer Placeholder 4">
            <a:extLst>
              <a:ext uri="{FF2B5EF4-FFF2-40B4-BE49-F238E27FC236}">
                <a16:creationId xmlns:a16="http://schemas.microsoft.com/office/drawing/2014/main" id="{4270DEC1-1904-7C66-F3DC-6E6541FED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DCD40DC9-44E6-CC33-4220-BA275011EC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C942B-9BCB-1D4D-A521-DB86FBD88D1A}" type="slidenum">
              <a:rPr lang="en-PK" smtClean="0"/>
              <a:t>‹#›</a:t>
            </a:fld>
            <a:endParaRPr lang="en-PK"/>
          </a:p>
        </p:txBody>
      </p:sp>
    </p:spTree>
    <p:extLst>
      <p:ext uri="{BB962C8B-B14F-4D97-AF65-F5344CB8AC3E}">
        <p14:creationId xmlns:p14="http://schemas.microsoft.com/office/powerpoint/2010/main" val="689295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7" r:id="rId8"/>
    <p:sldLayoutId id="2147483668" r:id="rId9"/>
    <p:sldLayoutId id="2147483656" r:id="rId10"/>
    <p:sldLayoutId id="2147483657" r:id="rId11"/>
    <p:sldLayoutId id="2147483658" r:id="rId12"/>
    <p:sldLayoutId id="2147483659" r:id="rId13"/>
    <p:sldLayoutId id="2147483660" r:id="rId14"/>
    <p:sldLayoutId id="2147483661" r:id="rId15"/>
    <p:sldLayoutId id="2147483663" r:id="rId16"/>
    <p:sldLayoutId id="2147483665" r:id="rId17"/>
    <p:sldLayoutId id="2147483666" r:id="rId18"/>
    <p:sldLayoutId id="2147483667" r:id="rId19"/>
    <p:sldLayoutId id="2147483669" r:id="rId20"/>
    <p:sldLayoutId id="2147483670" r:id="rId21"/>
    <p:sldLayoutId id="2147483672" r:id="rId22"/>
    <p:sldLayoutId id="2147483673" r:id="rId23"/>
    <p:sldLayoutId id="2147483674" r:id="rId24"/>
    <p:sldLayoutId id="2147483675" r:id="rId25"/>
    <p:sldLayoutId id="2147483676"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building, outdoor, cloud, sky&#10;&#10;Description automatically generated">
            <a:extLst>
              <a:ext uri="{FF2B5EF4-FFF2-40B4-BE49-F238E27FC236}">
                <a16:creationId xmlns:a16="http://schemas.microsoft.com/office/drawing/2014/main" id="{1726418D-99A6-9055-72ED-228DBDA806E9}"/>
              </a:ext>
            </a:extLst>
          </p:cNvPr>
          <p:cNvPicPr>
            <a:picLocks noGrp="1" noChangeAspect="1"/>
          </p:cNvPicPr>
          <p:nvPr>
            <p:ph type="pic" sz="quarter" idx="10"/>
          </p:nvPr>
        </p:nvPicPr>
        <p:blipFill>
          <a:blip r:embed="rId2"/>
          <a:srcRect t="7802" b="7802"/>
          <a:stretch>
            <a:fillRect/>
          </a:stretch>
        </p:blipFill>
        <p:spPr/>
      </p:pic>
      <p:sp>
        <p:nvSpPr>
          <p:cNvPr id="6" name="Rectangle 5">
            <a:extLst>
              <a:ext uri="{FF2B5EF4-FFF2-40B4-BE49-F238E27FC236}">
                <a16:creationId xmlns:a16="http://schemas.microsoft.com/office/drawing/2014/main" id="{B1C3BAA1-D2DA-4DB6-91B8-C6E992C49333}"/>
              </a:ext>
            </a:extLst>
          </p:cNvPr>
          <p:cNvSpPr/>
          <p:nvPr/>
        </p:nvSpPr>
        <p:spPr>
          <a:xfrm>
            <a:off x="0" y="0"/>
            <a:ext cx="12192000" cy="6858000"/>
          </a:xfrm>
          <a:prstGeom prst="rect">
            <a:avLst/>
          </a:prstGeom>
          <a:gradFill>
            <a:gsLst>
              <a:gs pos="0">
                <a:schemeClr val="tx2">
                  <a:lumMod val="75000"/>
                </a:schemeClr>
              </a:gs>
              <a:gs pos="100000">
                <a:schemeClr val="tx2">
                  <a:lumMod val="75000"/>
                  <a:alpha val="80489"/>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 name="Group 22">
            <a:extLst>
              <a:ext uri="{FF2B5EF4-FFF2-40B4-BE49-F238E27FC236}">
                <a16:creationId xmlns:a16="http://schemas.microsoft.com/office/drawing/2014/main" id="{5498123F-0B0A-480D-B249-72D4F7845A82}"/>
              </a:ext>
            </a:extLst>
          </p:cNvPr>
          <p:cNvGrpSpPr/>
          <p:nvPr/>
        </p:nvGrpSpPr>
        <p:grpSpPr>
          <a:xfrm>
            <a:off x="1200929" y="2156505"/>
            <a:ext cx="9790142" cy="2544990"/>
            <a:chOff x="2967791" y="2277053"/>
            <a:chExt cx="9790142" cy="2544990"/>
          </a:xfrm>
        </p:grpSpPr>
        <p:sp>
          <p:nvSpPr>
            <p:cNvPr id="24" name="TextBox 23">
              <a:extLst>
                <a:ext uri="{FF2B5EF4-FFF2-40B4-BE49-F238E27FC236}">
                  <a16:creationId xmlns:a16="http://schemas.microsoft.com/office/drawing/2014/main" id="{E2D66675-78B4-438A-BC61-4476CC4A1977}"/>
                </a:ext>
              </a:extLst>
            </p:cNvPr>
            <p:cNvSpPr txBox="1"/>
            <p:nvPr/>
          </p:nvSpPr>
          <p:spPr>
            <a:xfrm>
              <a:off x="2967791" y="2277053"/>
              <a:ext cx="9790142" cy="2123658"/>
            </a:xfrm>
            <a:prstGeom prst="rect">
              <a:avLst/>
            </a:prstGeom>
            <a:noFill/>
          </p:spPr>
          <p:txBody>
            <a:bodyPr wrap="square" rtlCol="0">
              <a:spAutoFit/>
            </a:bodyPr>
            <a:lstStyle/>
            <a:p>
              <a:r>
                <a:rPr lang="en-US" sz="6600" dirty="0">
                  <a:solidFill>
                    <a:schemeClr val="bg1"/>
                  </a:solidFill>
                  <a:latin typeface="Nexa Bold" panose="02000000000000000000" pitchFamily="50" charset="0"/>
                </a:rPr>
                <a:t>Portugal Hotel Bookings Machine Learning Project</a:t>
              </a:r>
            </a:p>
          </p:txBody>
        </p:sp>
        <p:sp>
          <p:nvSpPr>
            <p:cNvPr id="25" name="TextBox 24">
              <a:extLst>
                <a:ext uri="{FF2B5EF4-FFF2-40B4-BE49-F238E27FC236}">
                  <a16:creationId xmlns:a16="http://schemas.microsoft.com/office/drawing/2014/main" id="{F7B80CD7-B5D9-497D-934C-3BA1EE5376D3}"/>
                </a:ext>
              </a:extLst>
            </p:cNvPr>
            <p:cNvSpPr txBox="1"/>
            <p:nvPr/>
          </p:nvSpPr>
          <p:spPr>
            <a:xfrm>
              <a:off x="3049799" y="4360378"/>
              <a:ext cx="6905971" cy="461665"/>
            </a:xfrm>
            <a:prstGeom prst="rect">
              <a:avLst/>
            </a:prstGeom>
            <a:noFill/>
          </p:spPr>
          <p:txBody>
            <a:bodyPr wrap="square" rtlCol="0">
              <a:spAutoFit/>
            </a:bodyPr>
            <a:lstStyle/>
            <a:p>
              <a:r>
                <a:rPr lang="en-US" sz="2400" dirty="0">
                  <a:solidFill>
                    <a:schemeClr val="bg1"/>
                  </a:solidFill>
                  <a:latin typeface="Nexa Light" panose="02000000000000000000" pitchFamily="50" charset="0"/>
                </a:rPr>
                <a:t>By: Mohamed Ali</a:t>
              </a:r>
            </a:p>
          </p:txBody>
        </p:sp>
      </p:grpSp>
      <p:grpSp>
        <p:nvGrpSpPr>
          <p:cNvPr id="26" name="Group 25">
            <a:extLst>
              <a:ext uri="{FF2B5EF4-FFF2-40B4-BE49-F238E27FC236}">
                <a16:creationId xmlns:a16="http://schemas.microsoft.com/office/drawing/2014/main" id="{787FF6F0-C36D-469E-B5AA-B3F9A0A84475}"/>
              </a:ext>
            </a:extLst>
          </p:cNvPr>
          <p:cNvGrpSpPr/>
          <p:nvPr/>
        </p:nvGrpSpPr>
        <p:grpSpPr>
          <a:xfrm>
            <a:off x="352928" y="381000"/>
            <a:ext cx="11486146" cy="6096001"/>
            <a:chOff x="352928" y="381000"/>
            <a:chExt cx="11486146" cy="6096001"/>
          </a:xfrm>
        </p:grpSpPr>
        <p:sp>
          <p:nvSpPr>
            <p:cNvPr id="27" name="Rectangle 26">
              <a:extLst>
                <a:ext uri="{FF2B5EF4-FFF2-40B4-BE49-F238E27FC236}">
                  <a16:creationId xmlns:a16="http://schemas.microsoft.com/office/drawing/2014/main" id="{C6477EB7-DBFB-477F-AC62-28CCA15AA875}"/>
                </a:ext>
              </a:extLst>
            </p:cNvPr>
            <p:cNvSpPr/>
            <p:nvPr/>
          </p:nvSpPr>
          <p:spPr>
            <a:xfrm>
              <a:off x="352928" y="381000"/>
              <a:ext cx="11486146" cy="60960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B65747B9-7224-408A-8D88-DDEADFEF7605}"/>
                </a:ext>
              </a:extLst>
            </p:cNvPr>
            <p:cNvSpPr>
              <a:spLocks noEditPoints="1"/>
            </p:cNvSpPr>
            <p:nvPr/>
          </p:nvSpPr>
          <p:spPr bwMode="auto">
            <a:xfrm rot="10800000" flipH="1" flipV="1">
              <a:off x="352928" y="2625598"/>
              <a:ext cx="851771" cy="1071759"/>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grpSp>
      <p:sp>
        <p:nvSpPr>
          <p:cNvPr id="10" name="Freeform 13">
            <a:extLst>
              <a:ext uri="{FF2B5EF4-FFF2-40B4-BE49-F238E27FC236}">
                <a16:creationId xmlns:a16="http://schemas.microsoft.com/office/drawing/2014/main" id="{9CFCBDBA-2732-4506-879F-895DBF3D6FE3}"/>
              </a:ext>
            </a:extLst>
          </p:cNvPr>
          <p:cNvSpPr>
            <a:spLocks noEditPoints="1"/>
          </p:cNvSpPr>
          <p:nvPr/>
        </p:nvSpPr>
        <p:spPr bwMode="auto">
          <a:xfrm rot="5400000" flipV="1">
            <a:off x="5694815" y="-188518"/>
            <a:ext cx="1459834" cy="1836869"/>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Tree>
    <p:extLst>
      <p:ext uri="{BB962C8B-B14F-4D97-AF65-F5344CB8AC3E}">
        <p14:creationId xmlns:p14="http://schemas.microsoft.com/office/powerpoint/2010/main" val="14860425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150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750"/>
                                        <p:tgtEl>
                                          <p:spTgt spid="26"/>
                                        </p:tgtEl>
                                      </p:cBhvr>
                                    </p:animEffect>
                                  </p:childTnLst>
                                </p:cTn>
                              </p:par>
                              <p:par>
                                <p:cTn id="8" presetID="2" presetClass="entr" presetSubtype="2" decel="100000" fill="hold" nodeType="withEffect">
                                  <p:stCondLst>
                                    <p:cond delay="300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750" fill="hold"/>
                                        <p:tgtEl>
                                          <p:spTgt spid="23"/>
                                        </p:tgtEl>
                                        <p:attrNameLst>
                                          <p:attrName>ppt_x</p:attrName>
                                        </p:attrNameLst>
                                      </p:cBhvr>
                                      <p:tavLst>
                                        <p:tav tm="0">
                                          <p:val>
                                            <p:strVal val="1+#ppt_w/2"/>
                                          </p:val>
                                        </p:tav>
                                        <p:tav tm="100000">
                                          <p:val>
                                            <p:strVal val="#ppt_x"/>
                                          </p:val>
                                        </p:tav>
                                      </p:tavLst>
                                    </p:anim>
                                    <p:anim calcmode="lin" valueType="num">
                                      <p:cBhvr additive="base">
                                        <p:cTn id="11" dur="750" fill="hold"/>
                                        <p:tgtEl>
                                          <p:spTgt spid="23"/>
                                        </p:tgtEl>
                                        <p:attrNameLst>
                                          <p:attrName>ppt_y</p:attrName>
                                        </p:attrNameLst>
                                      </p:cBhvr>
                                      <p:tavLst>
                                        <p:tav tm="0">
                                          <p:val>
                                            <p:strVal val="#ppt_y"/>
                                          </p:val>
                                        </p:tav>
                                        <p:tav tm="100000">
                                          <p:val>
                                            <p:strVal val="#ppt_y"/>
                                          </p:val>
                                        </p:tav>
                                      </p:tavLst>
                                    </p:anim>
                                  </p:childTnLst>
                                </p:cTn>
                              </p:par>
                              <p:par>
                                <p:cTn id="12" presetID="2" presetClass="entr" presetSubtype="1" decel="100000" fill="hold" grpId="0" nodeType="withEffect">
                                  <p:stCondLst>
                                    <p:cond delay="225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750" fill="hold"/>
                                        <p:tgtEl>
                                          <p:spTgt spid="10"/>
                                        </p:tgtEl>
                                        <p:attrNameLst>
                                          <p:attrName>ppt_x</p:attrName>
                                        </p:attrNameLst>
                                      </p:cBhvr>
                                      <p:tavLst>
                                        <p:tav tm="0">
                                          <p:val>
                                            <p:strVal val="#ppt_x"/>
                                          </p:val>
                                        </p:tav>
                                        <p:tav tm="100000">
                                          <p:val>
                                            <p:strVal val="#ppt_x"/>
                                          </p:val>
                                        </p:tav>
                                      </p:tavLst>
                                    </p:anim>
                                    <p:anim calcmode="lin" valueType="num">
                                      <p:cBhvr additive="base">
                                        <p:cTn id="15"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Kotak Teks 3">
            <a:extLst>
              <a:ext uri="{FF2B5EF4-FFF2-40B4-BE49-F238E27FC236}">
                <a16:creationId xmlns:a16="http://schemas.microsoft.com/office/drawing/2014/main" id="{D11A3E3E-2872-6E40-10DB-F6CB5096D441}"/>
              </a:ext>
            </a:extLst>
          </p:cNvPr>
          <p:cNvSpPr txBox="1"/>
          <p:nvPr/>
        </p:nvSpPr>
        <p:spPr>
          <a:xfrm>
            <a:off x="1712282" y="1247272"/>
            <a:ext cx="4797425" cy="1938992"/>
          </a:xfrm>
          <a:prstGeom prst="rect">
            <a:avLst/>
          </a:prstGeom>
          <a:noFill/>
        </p:spPr>
        <p:txBody>
          <a:bodyPr wrap="square" rtlCol="0">
            <a:spAutoFit/>
          </a:bodyPr>
          <a:lstStyle/>
          <a:p>
            <a:r>
              <a:rPr lang="en-US" sz="4000" b="1" dirty="0">
                <a:solidFill>
                  <a:schemeClr val="bg1"/>
                </a:solidFill>
                <a:latin typeface="Nexa Bold" panose="02000000000000000000" pitchFamily="2" charset="0"/>
                <a:ea typeface="Roboto" panose="02000000000000000000" pitchFamily="2" charset="0"/>
                <a:cs typeface="Poppins" pitchFamily="2" charset="77"/>
              </a:rPr>
              <a:t>Classification Models– predicting cancellations</a:t>
            </a:r>
          </a:p>
        </p:txBody>
      </p:sp>
      <p:sp>
        <p:nvSpPr>
          <p:cNvPr id="11" name="Freeform 10">
            <a:extLst>
              <a:ext uri="{FF2B5EF4-FFF2-40B4-BE49-F238E27FC236}">
                <a16:creationId xmlns:a16="http://schemas.microsoft.com/office/drawing/2014/main" id="{2EBB7CB4-B9B9-49BE-86A7-FB26A10111F1}"/>
              </a:ext>
            </a:extLst>
          </p:cNvPr>
          <p:cNvSpPr/>
          <p:nvPr/>
        </p:nvSpPr>
        <p:spPr>
          <a:xfrm>
            <a:off x="1842487" y="3429000"/>
            <a:ext cx="4253513" cy="3429000"/>
          </a:xfrm>
          <a:custGeom>
            <a:avLst/>
            <a:gdLst>
              <a:gd name="connsiteX0" fmla="*/ 152319 w 4253513"/>
              <a:gd name="connsiteY0" fmla="*/ 0 h 3657124"/>
              <a:gd name="connsiteX1" fmla="*/ 4101194 w 4253513"/>
              <a:gd name="connsiteY1" fmla="*/ 0 h 3657124"/>
              <a:gd name="connsiteX2" fmla="*/ 4253513 w 4253513"/>
              <a:gd name="connsiteY2" fmla="*/ 152319 h 3657124"/>
              <a:gd name="connsiteX3" fmla="*/ 4253513 w 4253513"/>
              <a:gd name="connsiteY3" fmla="*/ 3657124 h 3657124"/>
              <a:gd name="connsiteX4" fmla="*/ 0 w 4253513"/>
              <a:gd name="connsiteY4" fmla="*/ 3657124 h 3657124"/>
              <a:gd name="connsiteX5" fmla="*/ 0 w 4253513"/>
              <a:gd name="connsiteY5" fmla="*/ 152319 h 3657124"/>
              <a:gd name="connsiteX6" fmla="*/ 152319 w 4253513"/>
              <a:gd name="connsiteY6" fmla="*/ 0 h 365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3513" h="3657124">
                <a:moveTo>
                  <a:pt x="152319" y="0"/>
                </a:moveTo>
                <a:lnTo>
                  <a:pt x="4101194" y="0"/>
                </a:lnTo>
                <a:cubicBezTo>
                  <a:pt x="4185317" y="0"/>
                  <a:pt x="4253513" y="68196"/>
                  <a:pt x="4253513" y="152319"/>
                </a:cubicBezTo>
                <a:lnTo>
                  <a:pt x="4253513" y="3657124"/>
                </a:lnTo>
                <a:lnTo>
                  <a:pt x="0" y="3657124"/>
                </a:lnTo>
                <a:lnTo>
                  <a:pt x="0" y="152319"/>
                </a:lnTo>
                <a:cubicBezTo>
                  <a:pt x="0" y="68196"/>
                  <a:pt x="68196" y="0"/>
                  <a:pt x="152319"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K"/>
          </a:p>
        </p:txBody>
      </p:sp>
      <p:grpSp>
        <p:nvGrpSpPr>
          <p:cNvPr id="38" name="Group 37">
            <a:extLst>
              <a:ext uri="{FF2B5EF4-FFF2-40B4-BE49-F238E27FC236}">
                <a16:creationId xmlns:a16="http://schemas.microsoft.com/office/drawing/2014/main" id="{C3CF6912-DA22-4A6F-A560-CD921ED5485D}"/>
              </a:ext>
            </a:extLst>
          </p:cNvPr>
          <p:cNvGrpSpPr/>
          <p:nvPr/>
        </p:nvGrpSpPr>
        <p:grpSpPr>
          <a:xfrm>
            <a:off x="7452150" y="2002840"/>
            <a:ext cx="4253512" cy="2846952"/>
            <a:chOff x="7452150" y="1234690"/>
            <a:chExt cx="4253512" cy="2846952"/>
          </a:xfrm>
        </p:grpSpPr>
        <p:sp>
          <p:nvSpPr>
            <p:cNvPr id="16" name="Rectangle: Rounded Corners 15">
              <a:extLst>
                <a:ext uri="{FF2B5EF4-FFF2-40B4-BE49-F238E27FC236}">
                  <a16:creationId xmlns:a16="http://schemas.microsoft.com/office/drawing/2014/main" id="{5609C896-CFFB-4B25-9F66-0B7B8FAF7C77}"/>
                </a:ext>
              </a:extLst>
            </p:cNvPr>
            <p:cNvSpPr/>
            <p:nvPr/>
          </p:nvSpPr>
          <p:spPr>
            <a:xfrm>
              <a:off x="7452150" y="1234690"/>
              <a:ext cx="4253512" cy="2846952"/>
            </a:xfrm>
            <a:prstGeom prst="roundRect">
              <a:avLst>
                <a:gd name="adj" fmla="val 2332"/>
              </a:avLst>
            </a:prstGeom>
            <a:solidFill>
              <a:schemeClr val="bg1"/>
            </a:solidFill>
            <a:ln>
              <a:noFill/>
            </a:ln>
            <a:effectLst>
              <a:outerShdw blurRad="508000" dist="266700" dir="516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DACEA"/>
                </a:solidFill>
                <a:latin typeface="Poppins Medium" panose="00000600000000000000" pitchFamily="2" charset="0"/>
                <a:cs typeface="Poppins Medium" panose="00000600000000000000" pitchFamily="2" charset="0"/>
              </a:endParaRPr>
            </a:p>
          </p:txBody>
        </p:sp>
        <p:sp>
          <p:nvSpPr>
            <p:cNvPr id="27" name="TextBox 26">
              <a:extLst>
                <a:ext uri="{FF2B5EF4-FFF2-40B4-BE49-F238E27FC236}">
                  <a16:creationId xmlns:a16="http://schemas.microsoft.com/office/drawing/2014/main" id="{2C1A5470-3851-E7F1-B83D-A88446E6178C}"/>
                </a:ext>
              </a:extLst>
            </p:cNvPr>
            <p:cNvSpPr txBox="1"/>
            <p:nvPr/>
          </p:nvSpPr>
          <p:spPr>
            <a:xfrm>
              <a:off x="7738532" y="1474765"/>
              <a:ext cx="3680749" cy="2366802"/>
            </a:xfrm>
            <a:prstGeom prst="rect">
              <a:avLst/>
            </a:prstGeom>
            <a:noFill/>
          </p:spPr>
          <p:txBody>
            <a:bodyPr wrap="square">
              <a:spAutoFit/>
            </a:bodyPr>
            <a:lstStyle/>
            <a:p>
              <a:pPr>
                <a:lnSpc>
                  <a:spcPct val="110000"/>
                </a:lnSpc>
                <a:spcAft>
                  <a:spcPts val="600"/>
                </a:spcAft>
              </a:pPr>
              <a:r>
                <a:rPr lang="en-GB" sz="1600" dirty="0">
                  <a:latin typeface="Nexa Light" panose="02000000000000000000" pitchFamily="2" charset="0"/>
                </a:rPr>
                <a:t>Machine learning models used:</a:t>
              </a:r>
            </a:p>
            <a:p>
              <a:pPr marL="342900" indent="-342900">
                <a:lnSpc>
                  <a:spcPct val="110000"/>
                </a:lnSpc>
                <a:spcAft>
                  <a:spcPts val="600"/>
                </a:spcAft>
                <a:buClr>
                  <a:srgbClr val="478EEE"/>
                </a:buClr>
                <a:buFont typeface="Arial" panose="020B0604020202020204" pitchFamily="34" charset="0"/>
                <a:buChar char="•"/>
              </a:pPr>
              <a:r>
                <a:rPr lang="en-GB" sz="1600" dirty="0">
                  <a:latin typeface="Nexa Light" panose="02000000000000000000" pitchFamily="2" charset="0"/>
                </a:rPr>
                <a:t>Decision Tree Classifier</a:t>
              </a:r>
            </a:p>
            <a:p>
              <a:pPr marL="342900" indent="-342900">
                <a:lnSpc>
                  <a:spcPct val="110000"/>
                </a:lnSpc>
                <a:spcAft>
                  <a:spcPts val="600"/>
                </a:spcAft>
                <a:buClr>
                  <a:srgbClr val="478EEE"/>
                </a:buClr>
                <a:buFont typeface="Arial" panose="020B0604020202020204" pitchFamily="34" charset="0"/>
                <a:buChar char="•"/>
              </a:pPr>
              <a:r>
                <a:rPr lang="en-GB" sz="1600" dirty="0">
                  <a:latin typeface="Nexa Light" panose="02000000000000000000" pitchFamily="2" charset="0"/>
                </a:rPr>
                <a:t>Random Forest Classifier</a:t>
              </a:r>
            </a:p>
            <a:p>
              <a:pPr marL="342900" indent="-342900">
                <a:lnSpc>
                  <a:spcPct val="110000"/>
                </a:lnSpc>
                <a:spcAft>
                  <a:spcPts val="600"/>
                </a:spcAft>
                <a:buClr>
                  <a:srgbClr val="478EEE"/>
                </a:buClr>
                <a:buFont typeface="Arial" panose="020B0604020202020204" pitchFamily="34" charset="0"/>
                <a:buChar char="•"/>
              </a:pPr>
              <a:r>
                <a:rPr lang="en-GB" sz="1600" dirty="0">
                  <a:latin typeface="Nexa Light" panose="02000000000000000000" pitchFamily="2" charset="0"/>
                </a:rPr>
                <a:t>Gaussian Naïve Bayes </a:t>
              </a:r>
            </a:p>
            <a:p>
              <a:pPr marL="342900" indent="-342900">
                <a:lnSpc>
                  <a:spcPct val="110000"/>
                </a:lnSpc>
                <a:spcAft>
                  <a:spcPts val="600"/>
                </a:spcAft>
                <a:buClr>
                  <a:srgbClr val="478EEE"/>
                </a:buClr>
                <a:buFont typeface="Arial" panose="020B0604020202020204" pitchFamily="34" charset="0"/>
                <a:buChar char="•"/>
              </a:pPr>
              <a:r>
                <a:rPr lang="en-GB" sz="1600" dirty="0">
                  <a:latin typeface="Nexa Light" panose="02000000000000000000" pitchFamily="2" charset="0"/>
                </a:rPr>
                <a:t>Logistic Regression</a:t>
              </a:r>
            </a:p>
            <a:p>
              <a:pPr>
                <a:lnSpc>
                  <a:spcPct val="110000"/>
                </a:lnSpc>
                <a:spcAft>
                  <a:spcPts val="600"/>
                </a:spcAft>
              </a:pPr>
              <a:r>
                <a:rPr lang="en-GB" sz="1600" dirty="0">
                  <a:latin typeface="Nexa Light" panose="02000000000000000000" pitchFamily="2" charset="0"/>
                </a:rPr>
                <a:t>Important features: Booking lead time, country, arrival date, and occupancy.</a:t>
              </a:r>
            </a:p>
          </p:txBody>
        </p:sp>
      </p:grpSp>
      <p:pic>
        <p:nvPicPr>
          <p:cNvPr id="2" name="Picture 1" descr="A picture containing text, screenshot, line, plot&#10;&#10;Description automatically generated">
            <a:extLst>
              <a:ext uri="{FF2B5EF4-FFF2-40B4-BE49-F238E27FC236}">
                <a16:creationId xmlns:a16="http://schemas.microsoft.com/office/drawing/2014/main" id="{2D49B3F5-40AC-7F16-1D7C-66A04FFC821B}"/>
              </a:ext>
            </a:extLst>
          </p:cNvPr>
          <p:cNvPicPr>
            <a:picLocks noChangeAspect="1"/>
          </p:cNvPicPr>
          <p:nvPr/>
        </p:nvPicPr>
        <p:blipFill>
          <a:blip r:embed="rId2"/>
          <a:stretch>
            <a:fillRect/>
          </a:stretch>
        </p:blipFill>
        <p:spPr>
          <a:xfrm>
            <a:off x="2101430" y="3661415"/>
            <a:ext cx="3735626" cy="2964170"/>
          </a:xfrm>
          <a:prstGeom prst="rect">
            <a:avLst/>
          </a:prstGeom>
        </p:spPr>
      </p:pic>
      <p:sp>
        <p:nvSpPr>
          <p:cNvPr id="4" name="TextBox 3">
            <a:extLst>
              <a:ext uri="{FF2B5EF4-FFF2-40B4-BE49-F238E27FC236}">
                <a16:creationId xmlns:a16="http://schemas.microsoft.com/office/drawing/2014/main" id="{563DA973-6D88-7514-D6FA-A066D8E5D9A5}"/>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10</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9" name="Freeform 13">
            <a:extLst>
              <a:ext uri="{FF2B5EF4-FFF2-40B4-BE49-F238E27FC236}">
                <a16:creationId xmlns:a16="http://schemas.microsoft.com/office/drawing/2014/main" id="{BC8F2F0D-0B4F-6B8C-670B-829F26E01FED}"/>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10" name="Freeform 13">
            <a:extLst>
              <a:ext uri="{FF2B5EF4-FFF2-40B4-BE49-F238E27FC236}">
                <a16:creationId xmlns:a16="http://schemas.microsoft.com/office/drawing/2014/main" id="{6F5F646C-5379-E710-73CE-3813B151ABE0}"/>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8" name="Right Arrow 7">
            <a:extLst>
              <a:ext uri="{FF2B5EF4-FFF2-40B4-BE49-F238E27FC236}">
                <a16:creationId xmlns:a16="http://schemas.microsoft.com/office/drawing/2014/main" id="{C430235C-C2DF-25FD-89FD-EB8BDC7DF228}"/>
              </a:ext>
            </a:extLst>
          </p:cNvPr>
          <p:cNvSpPr/>
          <p:nvPr/>
        </p:nvSpPr>
        <p:spPr>
          <a:xfrm>
            <a:off x="5969000" y="4254500"/>
            <a:ext cx="1769532" cy="190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695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8713694" y="21772"/>
            <a:ext cx="3478306" cy="6858000"/>
          </a:xfrm>
          <a:prstGeom prst="rect">
            <a:avLst/>
          </a:prstGeom>
          <a:solidFill>
            <a:srgbClr val="47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01882B-81CB-DFA8-07A1-DE6668A09708}"/>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11</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8" name="Freeform 13">
            <a:extLst>
              <a:ext uri="{FF2B5EF4-FFF2-40B4-BE49-F238E27FC236}">
                <a16:creationId xmlns:a16="http://schemas.microsoft.com/office/drawing/2014/main" id="{E7EC8674-7259-04E3-01BC-8CB26FA79DEC}"/>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11" name="Freeform 13">
            <a:extLst>
              <a:ext uri="{FF2B5EF4-FFF2-40B4-BE49-F238E27FC236}">
                <a16:creationId xmlns:a16="http://schemas.microsoft.com/office/drawing/2014/main" id="{13693A5B-3351-51DD-B2C4-DA82C1B57779}"/>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12" name="TextBox 11">
            <a:extLst>
              <a:ext uri="{FF2B5EF4-FFF2-40B4-BE49-F238E27FC236}">
                <a16:creationId xmlns:a16="http://schemas.microsoft.com/office/drawing/2014/main" id="{B86FF23F-FD93-F5D9-7060-4C234E4BD4A7}"/>
              </a:ext>
            </a:extLst>
          </p:cNvPr>
          <p:cNvSpPr txBox="1"/>
          <p:nvPr/>
        </p:nvSpPr>
        <p:spPr>
          <a:xfrm>
            <a:off x="578854" y="343888"/>
            <a:ext cx="5517146" cy="707886"/>
          </a:xfrm>
          <a:prstGeom prst="rect">
            <a:avLst/>
          </a:prstGeom>
          <a:noFill/>
        </p:spPr>
        <p:txBody>
          <a:bodyPr wrap="square">
            <a:spAutoFit/>
          </a:bodyPr>
          <a:lstStyle/>
          <a:p>
            <a:r>
              <a:rPr lang="en-US" sz="4000" b="1" dirty="0">
                <a:solidFill>
                  <a:srgbClr val="478EEE"/>
                </a:solidFill>
                <a:latin typeface="Nexa Bold" panose="02000000000000000000" pitchFamily="2" charset="0"/>
              </a:rPr>
              <a:t>Model Performance </a:t>
            </a:r>
            <a:endParaRPr lang="en-PK" sz="4000" b="1" dirty="0">
              <a:solidFill>
                <a:srgbClr val="478EEE"/>
              </a:solidFill>
              <a:latin typeface="Nexa Bold" panose="02000000000000000000" pitchFamily="2" charset="0"/>
            </a:endParaRPr>
          </a:p>
        </p:txBody>
      </p:sp>
      <p:grpSp>
        <p:nvGrpSpPr>
          <p:cNvPr id="22" name="Group 21">
            <a:extLst>
              <a:ext uri="{FF2B5EF4-FFF2-40B4-BE49-F238E27FC236}">
                <a16:creationId xmlns:a16="http://schemas.microsoft.com/office/drawing/2014/main" id="{4748B0B2-C843-6B33-0E28-D90E7409872C}"/>
              </a:ext>
            </a:extLst>
          </p:cNvPr>
          <p:cNvGrpSpPr/>
          <p:nvPr/>
        </p:nvGrpSpPr>
        <p:grpSpPr>
          <a:xfrm>
            <a:off x="1020819" y="1998329"/>
            <a:ext cx="3059428" cy="4312023"/>
            <a:chOff x="7328961" y="935094"/>
            <a:chExt cx="3538908" cy="4987813"/>
          </a:xfrm>
        </p:grpSpPr>
        <p:sp>
          <p:nvSpPr>
            <p:cNvPr id="27" name="Rectangle 26">
              <a:extLst>
                <a:ext uri="{FF2B5EF4-FFF2-40B4-BE49-F238E27FC236}">
                  <a16:creationId xmlns:a16="http://schemas.microsoft.com/office/drawing/2014/main" id="{732FA895-18F3-405C-C4D9-F398EE5F1FA2}"/>
                </a:ext>
              </a:extLst>
            </p:cNvPr>
            <p:cNvSpPr/>
            <p:nvPr/>
          </p:nvSpPr>
          <p:spPr>
            <a:xfrm>
              <a:off x="7328961" y="935094"/>
              <a:ext cx="3538908" cy="4987813"/>
            </a:xfrm>
            <a:prstGeom prst="rect">
              <a:avLst/>
            </a:prstGeom>
            <a:solidFill>
              <a:schemeClr val="bg1"/>
            </a:solidFill>
            <a:ln>
              <a:noFill/>
            </a:ln>
            <a:effectLst>
              <a:outerShdw blurRad="662688" algn="ctr" rotWithShape="0">
                <a:schemeClr val="bg1">
                  <a:lumMod val="50000"/>
                  <a:alpha val="24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28" name="Picture 27" descr="A picture containing text, screenshot, font, number&#10;&#10;Description automatically generated">
              <a:extLst>
                <a:ext uri="{FF2B5EF4-FFF2-40B4-BE49-F238E27FC236}">
                  <a16:creationId xmlns:a16="http://schemas.microsoft.com/office/drawing/2014/main" id="{39C84D7D-E308-D4A8-10C0-25D6756C2343}"/>
                </a:ext>
              </a:extLst>
            </p:cNvPr>
            <p:cNvPicPr>
              <a:picLocks noChangeAspect="1"/>
            </p:cNvPicPr>
            <p:nvPr/>
          </p:nvPicPr>
          <p:blipFill>
            <a:blip r:embed="rId2"/>
            <a:stretch>
              <a:fillRect/>
            </a:stretch>
          </p:blipFill>
          <p:spPr>
            <a:xfrm>
              <a:off x="7651380" y="1018236"/>
              <a:ext cx="2894070" cy="2445489"/>
            </a:xfrm>
            <a:prstGeom prst="rect">
              <a:avLst/>
            </a:prstGeom>
          </p:spPr>
        </p:pic>
        <p:pic>
          <p:nvPicPr>
            <p:cNvPr id="29" name="Picture 28" descr="A picture containing text, screenshot, font, number&#10;&#10;Description automatically generated">
              <a:extLst>
                <a:ext uri="{FF2B5EF4-FFF2-40B4-BE49-F238E27FC236}">
                  <a16:creationId xmlns:a16="http://schemas.microsoft.com/office/drawing/2014/main" id="{12222E03-C2C1-3AD2-7170-D60F1E1ED2CB}"/>
                </a:ext>
              </a:extLst>
            </p:cNvPr>
            <p:cNvPicPr>
              <a:picLocks noChangeAspect="1"/>
            </p:cNvPicPr>
            <p:nvPr/>
          </p:nvPicPr>
          <p:blipFill>
            <a:blip r:embed="rId3"/>
            <a:stretch>
              <a:fillRect/>
            </a:stretch>
          </p:blipFill>
          <p:spPr>
            <a:xfrm>
              <a:off x="7532769" y="3613454"/>
              <a:ext cx="3131292" cy="2191904"/>
            </a:xfrm>
            <a:prstGeom prst="rect">
              <a:avLst/>
            </a:prstGeom>
          </p:spPr>
        </p:pic>
      </p:grpSp>
      <p:grpSp>
        <p:nvGrpSpPr>
          <p:cNvPr id="23" name="Group 22">
            <a:extLst>
              <a:ext uri="{FF2B5EF4-FFF2-40B4-BE49-F238E27FC236}">
                <a16:creationId xmlns:a16="http://schemas.microsoft.com/office/drawing/2014/main" id="{C9B44D56-C826-4FEA-FA83-511470D29CCB}"/>
              </a:ext>
            </a:extLst>
          </p:cNvPr>
          <p:cNvGrpSpPr/>
          <p:nvPr/>
        </p:nvGrpSpPr>
        <p:grpSpPr>
          <a:xfrm>
            <a:off x="5255112" y="1998329"/>
            <a:ext cx="3059428" cy="4312023"/>
            <a:chOff x="7328961" y="935094"/>
            <a:chExt cx="3538908" cy="4987813"/>
          </a:xfrm>
        </p:grpSpPr>
        <p:sp>
          <p:nvSpPr>
            <p:cNvPr id="24" name="Rectangle 23">
              <a:extLst>
                <a:ext uri="{FF2B5EF4-FFF2-40B4-BE49-F238E27FC236}">
                  <a16:creationId xmlns:a16="http://schemas.microsoft.com/office/drawing/2014/main" id="{DCDBEEF8-D2C9-3AC1-ACCE-3B8EAD6D69E1}"/>
                </a:ext>
              </a:extLst>
            </p:cNvPr>
            <p:cNvSpPr/>
            <p:nvPr/>
          </p:nvSpPr>
          <p:spPr>
            <a:xfrm>
              <a:off x="7328961" y="935094"/>
              <a:ext cx="3538908" cy="4987813"/>
            </a:xfrm>
            <a:prstGeom prst="rect">
              <a:avLst/>
            </a:prstGeom>
            <a:solidFill>
              <a:schemeClr val="bg1"/>
            </a:solidFill>
            <a:ln>
              <a:noFill/>
            </a:ln>
            <a:effectLst>
              <a:outerShdw blurRad="662688" algn="ctr" rotWithShape="0">
                <a:schemeClr val="bg1">
                  <a:lumMod val="50000"/>
                  <a:alpha val="24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pic>
          <p:nvPicPr>
            <p:cNvPr id="25" name="Picture 24" descr="A picture containing text, screenshot, font, number&#10;&#10;Description automatically generated">
              <a:extLst>
                <a:ext uri="{FF2B5EF4-FFF2-40B4-BE49-F238E27FC236}">
                  <a16:creationId xmlns:a16="http://schemas.microsoft.com/office/drawing/2014/main" id="{3A41B198-0010-2BEC-60DB-D9D3AB042E88}"/>
                </a:ext>
              </a:extLst>
            </p:cNvPr>
            <p:cNvPicPr>
              <a:picLocks noChangeAspect="1"/>
            </p:cNvPicPr>
            <p:nvPr/>
          </p:nvPicPr>
          <p:blipFill>
            <a:blip r:embed="rId4"/>
            <a:stretch>
              <a:fillRect/>
            </a:stretch>
          </p:blipFill>
          <p:spPr>
            <a:xfrm>
              <a:off x="7655649" y="976665"/>
              <a:ext cx="2885532" cy="2445489"/>
            </a:xfrm>
            <a:prstGeom prst="rect">
              <a:avLst/>
            </a:prstGeom>
          </p:spPr>
        </p:pic>
        <p:pic>
          <p:nvPicPr>
            <p:cNvPr id="26" name="Picture 25" descr="A picture containing text, screenshot, font, number&#10;&#10;Description automatically generated">
              <a:extLst>
                <a:ext uri="{FF2B5EF4-FFF2-40B4-BE49-F238E27FC236}">
                  <a16:creationId xmlns:a16="http://schemas.microsoft.com/office/drawing/2014/main" id="{8563C104-BD50-1348-CB78-E68865804BC3}"/>
                </a:ext>
              </a:extLst>
            </p:cNvPr>
            <p:cNvPicPr>
              <a:picLocks noChangeAspect="1"/>
            </p:cNvPicPr>
            <p:nvPr/>
          </p:nvPicPr>
          <p:blipFill>
            <a:blip r:embed="rId5"/>
            <a:stretch>
              <a:fillRect/>
            </a:stretch>
          </p:blipFill>
          <p:spPr>
            <a:xfrm>
              <a:off x="7538341" y="3613455"/>
              <a:ext cx="3120148" cy="2191904"/>
            </a:xfrm>
            <a:prstGeom prst="rect">
              <a:avLst/>
            </a:prstGeom>
          </p:spPr>
        </p:pic>
      </p:grpSp>
      <p:sp>
        <p:nvSpPr>
          <p:cNvPr id="30" name="Rectangle 29">
            <a:extLst>
              <a:ext uri="{FF2B5EF4-FFF2-40B4-BE49-F238E27FC236}">
                <a16:creationId xmlns:a16="http://schemas.microsoft.com/office/drawing/2014/main" id="{84E8447F-3AE9-7BEF-8563-53E3E874ED3D}"/>
              </a:ext>
            </a:extLst>
          </p:cNvPr>
          <p:cNvSpPr/>
          <p:nvPr/>
        </p:nvSpPr>
        <p:spPr>
          <a:xfrm>
            <a:off x="277999" y="1137397"/>
            <a:ext cx="3059428" cy="803366"/>
          </a:xfrm>
          <a:prstGeom prst="rect">
            <a:avLst/>
          </a:prstGeom>
          <a:solidFill>
            <a:schemeClr val="bg1"/>
          </a:solidFill>
          <a:ln>
            <a:noFill/>
          </a:ln>
          <a:effectLst>
            <a:outerShdw blurRad="662688" algn="ctr" rotWithShape="0">
              <a:schemeClr val="bg1">
                <a:lumMod val="50000"/>
                <a:alpha val="24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TextBox 12">
            <a:extLst>
              <a:ext uri="{FF2B5EF4-FFF2-40B4-BE49-F238E27FC236}">
                <a16:creationId xmlns:a16="http://schemas.microsoft.com/office/drawing/2014/main" id="{A0746CC8-28A0-ED24-4566-6576965188DA}"/>
              </a:ext>
            </a:extLst>
          </p:cNvPr>
          <p:cNvSpPr txBox="1"/>
          <p:nvPr/>
        </p:nvSpPr>
        <p:spPr>
          <a:xfrm>
            <a:off x="334347" y="1321578"/>
            <a:ext cx="2847674" cy="704808"/>
          </a:xfrm>
          <a:prstGeom prst="rect">
            <a:avLst/>
          </a:prstGeom>
          <a:noFill/>
        </p:spPr>
        <p:txBody>
          <a:bodyPr wrap="square">
            <a:spAutoFit/>
          </a:bodyPr>
          <a:lstStyle/>
          <a:p>
            <a:pPr marL="285750" indent="-285750">
              <a:lnSpc>
                <a:spcPct val="110000"/>
              </a:lnSpc>
              <a:spcAft>
                <a:spcPts val="600"/>
              </a:spcAft>
              <a:buClr>
                <a:srgbClr val="478EEE"/>
              </a:buClr>
              <a:buFont typeface="Montserrat" pitchFamily="2" charset="0"/>
              <a:buChar char="»"/>
            </a:pPr>
            <a:r>
              <a:rPr lang="en-US" sz="1600" dirty="0">
                <a:latin typeface="Nexa Light" panose="02000000000000000000" pitchFamily="2" charset="0"/>
                <a:ea typeface="Lato" panose="020F0502020204030203" pitchFamily="34" charset="0"/>
                <a:cs typeface="Poppins" pitchFamily="2" charset="77"/>
              </a:rPr>
              <a:t>Logistic Regression:</a:t>
            </a:r>
          </a:p>
          <a:p>
            <a:pPr marL="285750" indent="-285750">
              <a:lnSpc>
                <a:spcPct val="110000"/>
              </a:lnSpc>
              <a:spcAft>
                <a:spcPts val="600"/>
              </a:spcAft>
              <a:buClr>
                <a:srgbClr val="478EEE"/>
              </a:buClr>
              <a:buFont typeface="Montserrat" pitchFamily="2" charset="0"/>
              <a:buChar char="»"/>
            </a:pPr>
            <a:endParaRPr lang="en-US" sz="1600" dirty="0">
              <a:latin typeface="Nexa Light" panose="02000000000000000000" pitchFamily="2" charset="0"/>
              <a:ea typeface="Lato" panose="020F0502020204030203" pitchFamily="34" charset="0"/>
              <a:cs typeface="Poppins" pitchFamily="2" charset="77"/>
            </a:endParaRPr>
          </a:p>
        </p:txBody>
      </p:sp>
      <p:sp>
        <p:nvSpPr>
          <p:cNvPr id="35" name="Rectangle 34">
            <a:extLst>
              <a:ext uri="{FF2B5EF4-FFF2-40B4-BE49-F238E27FC236}">
                <a16:creationId xmlns:a16="http://schemas.microsoft.com/office/drawing/2014/main" id="{99BE16D1-986E-3F14-F657-B61618462795}"/>
              </a:ext>
            </a:extLst>
          </p:cNvPr>
          <p:cNvSpPr/>
          <p:nvPr/>
        </p:nvSpPr>
        <p:spPr>
          <a:xfrm>
            <a:off x="4699558" y="1123651"/>
            <a:ext cx="3059428" cy="817112"/>
          </a:xfrm>
          <a:prstGeom prst="rect">
            <a:avLst/>
          </a:prstGeom>
          <a:solidFill>
            <a:schemeClr val="bg1"/>
          </a:solidFill>
          <a:ln>
            <a:noFill/>
          </a:ln>
          <a:effectLst>
            <a:outerShdw blurRad="662688" algn="ctr" rotWithShape="0">
              <a:schemeClr val="bg1">
                <a:lumMod val="50000"/>
                <a:alpha val="24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6" name="TextBox 35">
            <a:extLst>
              <a:ext uri="{FF2B5EF4-FFF2-40B4-BE49-F238E27FC236}">
                <a16:creationId xmlns:a16="http://schemas.microsoft.com/office/drawing/2014/main" id="{0C593CA7-50A7-C666-44E6-B0058D69B1BC}"/>
              </a:ext>
            </a:extLst>
          </p:cNvPr>
          <p:cNvSpPr txBox="1"/>
          <p:nvPr/>
        </p:nvSpPr>
        <p:spPr>
          <a:xfrm>
            <a:off x="4805435" y="1329460"/>
            <a:ext cx="2847674" cy="704808"/>
          </a:xfrm>
          <a:prstGeom prst="rect">
            <a:avLst/>
          </a:prstGeom>
          <a:noFill/>
        </p:spPr>
        <p:txBody>
          <a:bodyPr wrap="square">
            <a:spAutoFit/>
          </a:bodyPr>
          <a:lstStyle/>
          <a:p>
            <a:pPr marL="285750" indent="-285750">
              <a:lnSpc>
                <a:spcPct val="110000"/>
              </a:lnSpc>
              <a:spcAft>
                <a:spcPts val="600"/>
              </a:spcAft>
              <a:buClr>
                <a:srgbClr val="478EEE"/>
              </a:buClr>
              <a:buFont typeface="Montserrat" pitchFamily="2" charset="0"/>
              <a:buChar char="»"/>
            </a:pPr>
            <a:r>
              <a:rPr lang="en-US" sz="1600" dirty="0">
                <a:latin typeface="Nexa Light" panose="02000000000000000000" pitchFamily="2" charset="0"/>
                <a:ea typeface="Lato" panose="020F0502020204030203" pitchFamily="34" charset="0"/>
                <a:cs typeface="Poppins" pitchFamily="2" charset="77"/>
              </a:rPr>
              <a:t>Gaussian Naïve Bayes</a:t>
            </a:r>
          </a:p>
          <a:p>
            <a:pPr marL="285750" indent="-285750">
              <a:lnSpc>
                <a:spcPct val="110000"/>
              </a:lnSpc>
              <a:spcAft>
                <a:spcPts val="600"/>
              </a:spcAft>
              <a:buClr>
                <a:srgbClr val="478EEE"/>
              </a:buClr>
              <a:buFont typeface="Montserrat" pitchFamily="2" charset="0"/>
              <a:buChar char="»"/>
            </a:pPr>
            <a:endParaRPr lang="en-US" sz="1600" dirty="0">
              <a:latin typeface="Nexa Light" panose="02000000000000000000" pitchFamily="2" charset="0"/>
              <a:ea typeface="Lato" panose="020F0502020204030203" pitchFamily="34" charset="0"/>
              <a:cs typeface="Poppins" pitchFamily="2" charset="77"/>
            </a:endParaRPr>
          </a:p>
        </p:txBody>
      </p:sp>
      <p:sp>
        <p:nvSpPr>
          <p:cNvPr id="2" name="TextBox 1">
            <a:extLst>
              <a:ext uri="{FF2B5EF4-FFF2-40B4-BE49-F238E27FC236}">
                <a16:creationId xmlns:a16="http://schemas.microsoft.com/office/drawing/2014/main" id="{ADC30C4E-7808-17C1-533B-7E10221EFDD2}"/>
              </a:ext>
            </a:extLst>
          </p:cNvPr>
          <p:cNvSpPr txBox="1"/>
          <p:nvPr/>
        </p:nvSpPr>
        <p:spPr>
          <a:xfrm>
            <a:off x="9020946" y="1329460"/>
            <a:ext cx="2495808" cy="2436308"/>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GB" sz="1600" dirty="0">
                <a:solidFill>
                  <a:schemeClr val="bg1"/>
                </a:solidFill>
                <a:latin typeface="Nexa Light" panose="02000000000000000000" pitchFamily="2" charset="0"/>
              </a:rPr>
              <a:t>These two models were not performing well as the models were predicting a high number of false negatives and false positives.</a:t>
            </a:r>
          </a:p>
          <a:p>
            <a:pPr>
              <a:lnSpc>
                <a:spcPct val="120000"/>
              </a:lnSpc>
            </a:pPr>
            <a:endParaRPr lang="en-GB" sz="1600" dirty="0">
              <a:solidFill>
                <a:schemeClr val="bg1"/>
              </a:solidFill>
              <a:latin typeface="Nexa Light" panose="02000000000000000000" pitchFamily="2" charset="0"/>
            </a:endParaRPr>
          </a:p>
        </p:txBody>
      </p:sp>
    </p:spTree>
    <p:extLst>
      <p:ext uri="{BB962C8B-B14F-4D97-AF65-F5344CB8AC3E}">
        <p14:creationId xmlns:p14="http://schemas.microsoft.com/office/powerpoint/2010/main" val="217252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3C9BD3-9843-BFD5-0EFC-A859BB51DDC7}"/>
              </a:ext>
            </a:extLst>
          </p:cNvPr>
          <p:cNvSpPr/>
          <p:nvPr/>
        </p:nvSpPr>
        <p:spPr>
          <a:xfrm>
            <a:off x="5360378" y="2064231"/>
            <a:ext cx="3059428" cy="4312024"/>
          </a:xfrm>
          <a:prstGeom prst="rect">
            <a:avLst/>
          </a:prstGeom>
          <a:solidFill>
            <a:schemeClr val="bg1"/>
          </a:solidFill>
          <a:ln>
            <a:gradFill>
              <a:gsLst>
                <a:gs pos="42000">
                  <a:srgbClr val="478EEE">
                    <a:alpha val="0"/>
                  </a:srgbClr>
                </a:gs>
                <a:gs pos="100000">
                  <a:srgbClr val="478EEE"/>
                </a:gs>
              </a:gsLst>
              <a:lin ang="5400000" scaled="1"/>
            </a:gradFill>
          </a:ln>
          <a:effectLst>
            <a:outerShdw blurRad="662688" algn="ctr" rotWithShape="0">
              <a:schemeClr val="bg1">
                <a:lumMod val="50000"/>
                <a:alpha val="24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0" name="Picture 9" descr="A picture containing text, screenshot, font, number&#10;&#10;Description automatically generated">
            <a:extLst>
              <a:ext uri="{FF2B5EF4-FFF2-40B4-BE49-F238E27FC236}">
                <a16:creationId xmlns:a16="http://schemas.microsoft.com/office/drawing/2014/main" id="{548E923E-37C4-DF74-0653-A6378E21A16B}"/>
              </a:ext>
            </a:extLst>
          </p:cNvPr>
          <p:cNvPicPr>
            <a:picLocks noChangeAspect="1"/>
          </p:cNvPicPr>
          <p:nvPr/>
        </p:nvPicPr>
        <p:blipFill>
          <a:blip r:embed="rId2"/>
          <a:stretch>
            <a:fillRect/>
          </a:stretch>
        </p:blipFill>
        <p:spPr>
          <a:xfrm>
            <a:off x="5612657" y="2045214"/>
            <a:ext cx="2554869" cy="2114154"/>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7060315C-C05F-40F1-2DB0-7EDA52A46D83}"/>
              </a:ext>
            </a:extLst>
          </p:cNvPr>
          <p:cNvPicPr>
            <a:picLocks noChangeAspect="1"/>
          </p:cNvPicPr>
          <p:nvPr/>
        </p:nvPicPr>
        <p:blipFill>
          <a:blip r:embed="rId3"/>
          <a:stretch>
            <a:fillRect/>
          </a:stretch>
        </p:blipFill>
        <p:spPr>
          <a:xfrm>
            <a:off x="5559404" y="4236546"/>
            <a:ext cx="2613693" cy="1894927"/>
          </a:xfrm>
          <a:prstGeom prst="rect">
            <a:avLst/>
          </a:prstGeom>
        </p:spPr>
      </p:pic>
      <p:sp>
        <p:nvSpPr>
          <p:cNvPr id="8" name="Freeform 13">
            <a:extLst>
              <a:ext uri="{FF2B5EF4-FFF2-40B4-BE49-F238E27FC236}">
                <a16:creationId xmlns:a16="http://schemas.microsoft.com/office/drawing/2014/main" id="{E7EC8674-7259-04E3-01BC-8CB26FA79DEC}"/>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grpSp>
        <p:nvGrpSpPr>
          <p:cNvPr id="2" name="Group 1">
            <a:extLst>
              <a:ext uri="{FF2B5EF4-FFF2-40B4-BE49-F238E27FC236}">
                <a16:creationId xmlns:a16="http://schemas.microsoft.com/office/drawing/2014/main" id="{4786A83C-6634-CD18-86AA-F9E39C24BB7A}"/>
              </a:ext>
            </a:extLst>
          </p:cNvPr>
          <p:cNvGrpSpPr/>
          <p:nvPr/>
        </p:nvGrpSpPr>
        <p:grpSpPr>
          <a:xfrm>
            <a:off x="1098907" y="2064231"/>
            <a:ext cx="3059428" cy="4312024"/>
            <a:chOff x="7328961" y="935094"/>
            <a:chExt cx="3538908" cy="4987813"/>
          </a:xfrm>
        </p:grpSpPr>
        <p:sp>
          <p:nvSpPr>
            <p:cNvPr id="3" name="Rectangle 2">
              <a:extLst>
                <a:ext uri="{FF2B5EF4-FFF2-40B4-BE49-F238E27FC236}">
                  <a16:creationId xmlns:a16="http://schemas.microsoft.com/office/drawing/2014/main" id="{4EC9F74D-66CF-1DE5-AFBE-6C9F3AD2DF87}"/>
                </a:ext>
              </a:extLst>
            </p:cNvPr>
            <p:cNvSpPr/>
            <p:nvPr/>
          </p:nvSpPr>
          <p:spPr>
            <a:xfrm>
              <a:off x="7328961" y="935094"/>
              <a:ext cx="3538908" cy="4987813"/>
            </a:xfrm>
            <a:prstGeom prst="rect">
              <a:avLst/>
            </a:prstGeom>
            <a:solidFill>
              <a:schemeClr val="bg1"/>
            </a:solidFill>
            <a:ln>
              <a:noFill/>
            </a:ln>
            <a:effectLst>
              <a:outerShdw blurRad="662688" algn="ctr" rotWithShape="0">
                <a:schemeClr val="bg1">
                  <a:lumMod val="50000"/>
                  <a:alpha val="24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4" name="Picture 3" descr="A picture containing text, screenshot, font, number&#10;&#10;Description automatically generated">
              <a:extLst>
                <a:ext uri="{FF2B5EF4-FFF2-40B4-BE49-F238E27FC236}">
                  <a16:creationId xmlns:a16="http://schemas.microsoft.com/office/drawing/2014/main" id="{61B57E2B-C578-45D2-AEE8-67EF44151266}"/>
                </a:ext>
              </a:extLst>
            </p:cNvPr>
            <p:cNvPicPr>
              <a:picLocks noChangeAspect="1"/>
            </p:cNvPicPr>
            <p:nvPr/>
          </p:nvPicPr>
          <p:blipFill>
            <a:blip r:embed="rId4"/>
            <a:stretch>
              <a:fillRect/>
            </a:stretch>
          </p:blipFill>
          <p:spPr>
            <a:xfrm>
              <a:off x="7616300" y="976664"/>
              <a:ext cx="2964229" cy="2445489"/>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121FDC0E-3331-C2AD-D3CC-974F3D025816}"/>
                </a:ext>
              </a:extLst>
            </p:cNvPr>
            <p:cNvPicPr>
              <a:picLocks noChangeAspect="1"/>
            </p:cNvPicPr>
            <p:nvPr/>
          </p:nvPicPr>
          <p:blipFill>
            <a:blip r:embed="rId5"/>
            <a:stretch>
              <a:fillRect/>
            </a:stretch>
          </p:blipFill>
          <p:spPr>
            <a:xfrm>
              <a:off x="7632259" y="3613456"/>
              <a:ext cx="2932313" cy="2191904"/>
            </a:xfrm>
            <a:prstGeom prst="rect">
              <a:avLst/>
            </a:prstGeom>
          </p:spPr>
        </p:pic>
      </p:grpSp>
      <p:sp>
        <p:nvSpPr>
          <p:cNvPr id="18" name="Rectangle 17"/>
          <p:cNvSpPr/>
          <p:nvPr/>
        </p:nvSpPr>
        <p:spPr>
          <a:xfrm>
            <a:off x="8713694" y="0"/>
            <a:ext cx="3478306" cy="6858000"/>
          </a:xfrm>
          <a:prstGeom prst="rect">
            <a:avLst/>
          </a:prstGeom>
          <a:solidFill>
            <a:srgbClr val="47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01882B-81CB-DFA8-07A1-DE6668A09708}"/>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12</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11" name="Freeform 13">
            <a:extLst>
              <a:ext uri="{FF2B5EF4-FFF2-40B4-BE49-F238E27FC236}">
                <a16:creationId xmlns:a16="http://schemas.microsoft.com/office/drawing/2014/main" id="{13693A5B-3351-51DD-B2C4-DA82C1B57779}"/>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12" name="TextBox 11">
            <a:extLst>
              <a:ext uri="{FF2B5EF4-FFF2-40B4-BE49-F238E27FC236}">
                <a16:creationId xmlns:a16="http://schemas.microsoft.com/office/drawing/2014/main" id="{B86FF23F-FD93-F5D9-7060-4C234E4BD4A7}"/>
              </a:ext>
            </a:extLst>
          </p:cNvPr>
          <p:cNvSpPr txBox="1"/>
          <p:nvPr/>
        </p:nvSpPr>
        <p:spPr>
          <a:xfrm>
            <a:off x="578854" y="343888"/>
            <a:ext cx="5517146" cy="707886"/>
          </a:xfrm>
          <a:prstGeom prst="rect">
            <a:avLst/>
          </a:prstGeom>
          <a:noFill/>
        </p:spPr>
        <p:txBody>
          <a:bodyPr wrap="square">
            <a:spAutoFit/>
          </a:bodyPr>
          <a:lstStyle/>
          <a:p>
            <a:r>
              <a:rPr lang="en-US" sz="4000" b="1" dirty="0">
                <a:solidFill>
                  <a:srgbClr val="478EEE"/>
                </a:solidFill>
                <a:latin typeface="Nexa Bold" panose="02000000000000000000" pitchFamily="2" charset="0"/>
              </a:rPr>
              <a:t>Model Performance </a:t>
            </a:r>
            <a:endParaRPr lang="en-PK" sz="4000" b="1" dirty="0">
              <a:solidFill>
                <a:srgbClr val="478EEE"/>
              </a:solidFill>
              <a:latin typeface="Nexa Bold" panose="02000000000000000000" pitchFamily="2" charset="0"/>
            </a:endParaRPr>
          </a:p>
        </p:txBody>
      </p:sp>
      <p:sp>
        <p:nvSpPr>
          <p:cNvPr id="30" name="Rectangle 29">
            <a:extLst>
              <a:ext uri="{FF2B5EF4-FFF2-40B4-BE49-F238E27FC236}">
                <a16:creationId xmlns:a16="http://schemas.microsoft.com/office/drawing/2014/main" id="{84E8447F-3AE9-7BEF-8563-53E3E874ED3D}"/>
              </a:ext>
            </a:extLst>
          </p:cNvPr>
          <p:cNvSpPr/>
          <p:nvPr/>
        </p:nvSpPr>
        <p:spPr>
          <a:xfrm>
            <a:off x="501256" y="1084149"/>
            <a:ext cx="3059428" cy="822898"/>
          </a:xfrm>
          <a:prstGeom prst="rect">
            <a:avLst/>
          </a:prstGeom>
          <a:solidFill>
            <a:schemeClr val="bg1"/>
          </a:solidFill>
          <a:ln>
            <a:noFill/>
          </a:ln>
          <a:effectLst>
            <a:outerShdw blurRad="662688" algn="ctr" rotWithShape="0">
              <a:schemeClr val="bg1">
                <a:lumMod val="50000"/>
                <a:alpha val="24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TextBox 12">
            <a:extLst>
              <a:ext uri="{FF2B5EF4-FFF2-40B4-BE49-F238E27FC236}">
                <a16:creationId xmlns:a16="http://schemas.microsoft.com/office/drawing/2014/main" id="{A0746CC8-28A0-ED24-4566-6576965188DA}"/>
              </a:ext>
            </a:extLst>
          </p:cNvPr>
          <p:cNvSpPr txBox="1"/>
          <p:nvPr/>
        </p:nvSpPr>
        <p:spPr>
          <a:xfrm>
            <a:off x="501255" y="1231144"/>
            <a:ext cx="2847674" cy="704808"/>
          </a:xfrm>
          <a:prstGeom prst="rect">
            <a:avLst/>
          </a:prstGeom>
          <a:noFill/>
        </p:spPr>
        <p:txBody>
          <a:bodyPr wrap="square">
            <a:spAutoFit/>
          </a:bodyPr>
          <a:lstStyle/>
          <a:p>
            <a:pPr marL="285750" indent="-285750">
              <a:lnSpc>
                <a:spcPct val="110000"/>
              </a:lnSpc>
              <a:spcAft>
                <a:spcPts val="600"/>
              </a:spcAft>
              <a:buClr>
                <a:srgbClr val="478EEE"/>
              </a:buClr>
              <a:buFont typeface="Montserrat" pitchFamily="2" charset="0"/>
              <a:buChar char="»"/>
            </a:pPr>
            <a:r>
              <a:rPr lang="en-US" sz="1600" dirty="0">
                <a:latin typeface="Nexa Light" panose="02000000000000000000" pitchFamily="2" charset="0"/>
                <a:ea typeface="Lato" panose="020F0502020204030203" pitchFamily="34" charset="0"/>
                <a:cs typeface="Poppins" pitchFamily="2" charset="77"/>
              </a:rPr>
              <a:t>Decision Tree Classifier: </a:t>
            </a:r>
          </a:p>
          <a:p>
            <a:pPr marL="285750" indent="-285750">
              <a:lnSpc>
                <a:spcPct val="110000"/>
              </a:lnSpc>
              <a:spcAft>
                <a:spcPts val="600"/>
              </a:spcAft>
              <a:buClr>
                <a:srgbClr val="478EEE"/>
              </a:buClr>
              <a:buFont typeface="Montserrat" pitchFamily="2" charset="0"/>
              <a:buChar char="»"/>
            </a:pPr>
            <a:endParaRPr lang="en-US" sz="1600" dirty="0">
              <a:latin typeface="Nexa Light" panose="02000000000000000000" pitchFamily="2" charset="0"/>
              <a:ea typeface="Lato" panose="020F0502020204030203" pitchFamily="34" charset="0"/>
              <a:cs typeface="Poppins" pitchFamily="2" charset="77"/>
            </a:endParaRPr>
          </a:p>
        </p:txBody>
      </p:sp>
      <p:sp>
        <p:nvSpPr>
          <p:cNvPr id="35" name="Rectangle 34">
            <a:extLst>
              <a:ext uri="{FF2B5EF4-FFF2-40B4-BE49-F238E27FC236}">
                <a16:creationId xmlns:a16="http://schemas.microsoft.com/office/drawing/2014/main" id="{99BE16D1-986E-3F14-F657-B61618462795}"/>
              </a:ext>
            </a:extLst>
          </p:cNvPr>
          <p:cNvSpPr/>
          <p:nvPr/>
        </p:nvSpPr>
        <p:spPr>
          <a:xfrm>
            <a:off x="4681420" y="1084148"/>
            <a:ext cx="3059428" cy="822898"/>
          </a:xfrm>
          <a:prstGeom prst="rect">
            <a:avLst/>
          </a:prstGeom>
          <a:solidFill>
            <a:schemeClr val="bg1"/>
          </a:solidFill>
          <a:ln>
            <a:noFill/>
          </a:ln>
          <a:effectLst>
            <a:outerShdw blurRad="662688" algn="ctr" rotWithShape="0">
              <a:schemeClr val="bg1">
                <a:lumMod val="50000"/>
                <a:alpha val="24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6" name="TextBox 35">
            <a:extLst>
              <a:ext uri="{FF2B5EF4-FFF2-40B4-BE49-F238E27FC236}">
                <a16:creationId xmlns:a16="http://schemas.microsoft.com/office/drawing/2014/main" id="{0C593CA7-50A7-C666-44E6-B0058D69B1BC}"/>
              </a:ext>
            </a:extLst>
          </p:cNvPr>
          <p:cNvSpPr txBox="1"/>
          <p:nvPr/>
        </p:nvSpPr>
        <p:spPr>
          <a:xfrm>
            <a:off x="4777608" y="1189942"/>
            <a:ext cx="2847674" cy="975652"/>
          </a:xfrm>
          <a:prstGeom prst="rect">
            <a:avLst/>
          </a:prstGeom>
          <a:noFill/>
        </p:spPr>
        <p:txBody>
          <a:bodyPr wrap="square">
            <a:spAutoFit/>
          </a:bodyPr>
          <a:lstStyle/>
          <a:p>
            <a:pPr marL="285750" indent="-285750">
              <a:lnSpc>
                <a:spcPct val="110000"/>
              </a:lnSpc>
              <a:spcAft>
                <a:spcPts val="600"/>
              </a:spcAft>
              <a:buClr>
                <a:srgbClr val="478EEE"/>
              </a:buClr>
              <a:buFont typeface="Montserrat" pitchFamily="2" charset="0"/>
              <a:buChar char="»"/>
            </a:pPr>
            <a:r>
              <a:rPr lang="en-US" sz="1600" dirty="0">
                <a:latin typeface="Nexa Light" panose="02000000000000000000" pitchFamily="2" charset="0"/>
                <a:ea typeface="Lato" panose="020F0502020204030203" pitchFamily="34" charset="0"/>
                <a:cs typeface="Poppins" pitchFamily="2" charset="77"/>
              </a:rPr>
              <a:t>Random Forest Classifier:</a:t>
            </a:r>
          </a:p>
          <a:p>
            <a:pPr marL="285750" indent="-285750">
              <a:lnSpc>
                <a:spcPct val="110000"/>
              </a:lnSpc>
              <a:spcAft>
                <a:spcPts val="600"/>
              </a:spcAft>
              <a:buClr>
                <a:srgbClr val="478EEE"/>
              </a:buClr>
              <a:buFont typeface="Montserrat" pitchFamily="2" charset="0"/>
              <a:buChar char="»"/>
            </a:pPr>
            <a:endParaRPr lang="en-US" sz="1600" dirty="0">
              <a:latin typeface="Nexa Light" panose="02000000000000000000" pitchFamily="2" charset="0"/>
              <a:ea typeface="Lato" panose="020F0502020204030203" pitchFamily="34" charset="0"/>
              <a:cs typeface="Poppins" pitchFamily="2" charset="77"/>
            </a:endParaRPr>
          </a:p>
        </p:txBody>
      </p:sp>
      <p:sp>
        <p:nvSpPr>
          <p:cNvPr id="17" name="Oval 16">
            <a:extLst>
              <a:ext uri="{FF2B5EF4-FFF2-40B4-BE49-F238E27FC236}">
                <a16:creationId xmlns:a16="http://schemas.microsoft.com/office/drawing/2014/main" id="{01CC9FFB-24FD-A5EB-E344-593AFE58028B}"/>
              </a:ext>
            </a:extLst>
          </p:cNvPr>
          <p:cNvSpPr/>
          <p:nvPr/>
        </p:nvSpPr>
        <p:spPr>
          <a:xfrm>
            <a:off x="5437595" y="2115488"/>
            <a:ext cx="376548" cy="376548"/>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6" name="5-point Star 15">
            <a:extLst>
              <a:ext uri="{FF2B5EF4-FFF2-40B4-BE49-F238E27FC236}">
                <a16:creationId xmlns:a16="http://schemas.microsoft.com/office/drawing/2014/main" id="{AA7AD095-A0D9-C189-0755-710A114F05E2}"/>
              </a:ext>
            </a:extLst>
          </p:cNvPr>
          <p:cNvSpPr/>
          <p:nvPr/>
        </p:nvSpPr>
        <p:spPr>
          <a:xfrm>
            <a:off x="5517706" y="2165594"/>
            <a:ext cx="222023" cy="222023"/>
          </a:xfrm>
          <a:prstGeom prst="star5">
            <a:avLst/>
          </a:prstGeom>
          <a:solidFill>
            <a:srgbClr val="FFC000"/>
          </a:solidFill>
          <a:ln>
            <a:noFill/>
          </a:ln>
          <a:effectLst>
            <a:outerShdw blurRad="493056" algn="ctr" rotWithShape="0">
              <a:schemeClr val="bg1">
                <a:lumMod val="50000"/>
                <a:alpha val="93392"/>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 name="TextBox 5">
            <a:extLst>
              <a:ext uri="{FF2B5EF4-FFF2-40B4-BE49-F238E27FC236}">
                <a16:creationId xmlns:a16="http://schemas.microsoft.com/office/drawing/2014/main" id="{FA2B4B75-75D3-4354-714E-13E140F53175}"/>
              </a:ext>
            </a:extLst>
          </p:cNvPr>
          <p:cNvSpPr txBox="1"/>
          <p:nvPr/>
        </p:nvSpPr>
        <p:spPr>
          <a:xfrm>
            <a:off x="9020946" y="1318574"/>
            <a:ext cx="2495808" cy="657282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GB" sz="1600" dirty="0">
                <a:solidFill>
                  <a:schemeClr val="bg1"/>
                </a:solidFill>
                <a:latin typeface="Nexa Light" panose="02000000000000000000" pitchFamily="2" charset="0"/>
              </a:rPr>
              <a:t>My Decision tree classifier model &amp; Random Forest Classifier Model were performing very well in there predictions. However, the models were overfitting.</a:t>
            </a:r>
          </a:p>
          <a:p>
            <a:pPr marL="285750" indent="-285750">
              <a:lnSpc>
                <a:spcPct val="120000"/>
              </a:lnSpc>
              <a:buFont typeface="Arial" panose="020B0604020202020204" pitchFamily="34" charset="0"/>
              <a:buChar char="•"/>
            </a:pPr>
            <a:endParaRPr lang="en-GB" sz="1600" dirty="0">
              <a:solidFill>
                <a:schemeClr val="bg1"/>
              </a:solidFill>
              <a:latin typeface="Nexa Light" panose="02000000000000000000" pitchFamily="2" charset="0"/>
            </a:endParaRPr>
          </a:p>
          <a:p>
            <a:pPr marL="285750" indent="-285750">
              <a:lnSpc>
                <a:spcPct val="120000"/>
              </a:lnSpc>
              <a:buFont typeface="Arial" panose="020B0604020202020204" pitchFamily="34" charset="0"/>
              <a:buChar char="•"/>
            </a:pPr>
            <a:r>
              <a:rPr lang="en-GB" sz="1600" dirty="0">
                <a:solidFill>
                  <a:schemeClr val="bg1"/>
                </a:solidFill>
                <a:latin typeface="Nexa Light" panose="02000000000000000000" pitchFamily="2" charset="0"/>
              </a:rPr>
              <a:t>By Hyperparameter tuning my Random Forest Classifier with Grid Search I was able to achieve 83% accuracy on testing set.</a:t>
            </a:r>
          </a:p>
          <a:p>
            <a:pPr marL="285750" indent="-285750">
              <a:lnSpc>
                <a:spcPct val="120000"/>
              </a:lnSpc>
              <a:buFont typeface="Arial" panose="020B0604020202020204" pitchFamily="34" charset="0"/>
              <a:buChar char="•"/>
            </a:pPr>
            <a:endParaRPr lang="en-GB" sz="1600" dirty="0">
              <a:solidFill>
                <a:schemeClr val="bg1"/>
              </a:solidFill>
              <a:latin typeface="Nexa Light" panose="02000000000000000000" pitchFamily="2" charset="0"/>
            </a:endParaRPr>
          </a:p>
          <a:p>
            <a:pPr marL="285750" indent="-285750">
              <a:lnSpc>
                <a:spcPct val="120000"/>
              </a:lnSpc>
              <a:buFont typeface="Arial" panose="020B0604020202020204" pitchFamily="34" charset="0"/>
              <a:buChar char="•"/>
            </a:pPr>
            <a:endParaRPr lang="en-GB" sz="1600" dirty="0">
              <a:solidFill>
                <a:schemeClr val="bg1"/>
              </a:solidFill>
              <a:latin typeface="Nexa Light" panose="02000000000000000000" pitchFamily="2" charset="0"/>
            </a:endParaRPr>
          </a:p>
          <a:p>
            <a:pPr marL="285750" indent="-285750">
              <a:lnSpc>
                <a:spcPct val="120000"/>
              </a:lnSpc>
              <a:buFont typeface="Arial" panose="020B0604020202020204" pitchFamily="34" charset="0"/>
              <a:buChar char="•"/>
            </a:pPr>
            <a:endParaRPr lang="en-GB" sz="1600" dirty="0">
              <a:solidFill>
                <a:schemeClr val="bg1"/>
              </a:solidFill>
              <a:latin typeface="Nexa Light" panose="02000000000000000000" pitchFamily="2" charset="0"/>
            </a:endParaRPr>
          </a:p>
          <a:p>
            <a:pPr marL="285750" indent="-285750">
              <a:lnSpc>
                <a:spcPct val="120000"/>
              </a:lnSpc>
              <a:buFont typeface="Arial" panose="020B0604020202020204" pitchFamily="34" charset="0"/>
              <a:buChar char="•"/>
            </a:pPr>
            <a:endParaRPr lang="en-GB" sz="1600" dirty="0">
              <a:solidFill>
                <a:schemeClr val="bg1"/>
              </a:solidFill>
              <a:latin typeface="Nexa Light" panose="02000000000000000000" pitchFamily="2" charset="0"/>
            </a:endParaRPr>
          </a:p>
          <a:p>
            <a:pPr marL="285750" indent="-285750">
              <a:lnSpc>
                <a:spcPct val="120000"/>
              </a:lnSpc>
              <a:buFont typeface="Arial" panose="020B0604020202020204" pitchFamily="34" charset="0"/>
              <a:buChar char="•"/>
            </a:pPr>
            <a:endParaRPr lang="en-GB" sz="1600" dirty="0">
              <a:solidFill>
                <a:schemeClr val="bg1"/>
              </a:solidFill>
              <a:latin typeface="Nexa Light" panose="02000000000000000000" pitchFamily="2" charset="0"/>
            </a:endParaRPr>
          </a:p>
          <a:p>
            <a:pPr marL="285750" indent="-285750">
              <a:lnSpc>
                <a:spcPct val="120000"/>
              </a:lnSpc>
              <a:buFont typeface="Arial" panose="020B0604020202020204" pitchFamily="34" charset="0"/>
              <a:buChar char="•"/>
            </a:pPr>
            <a:endParaRPr lang="en-GB" sz="1600" dirty="0">
              <a:solidFill>
                <a:schemeClr val="bg1"/>
              </a:solidFill>
              <a:latin typeface="Nexa Light" panose="02000000000000000000" pitchFamily="2" charset="0"/>
            </a:endParaRPr>
          </a:p>
          <a:p>
            <a:pPr marL="285750" indent="-285750">
              <a:lnSpc>
                <a:spcPct val="120000"/>
              </a:lnSpc>
              <a:buFont typeface="Arial" panose="020B0604020202020204" pitchFamily="34" charset="0"/>
              <a:buChar char="•"/>
            </a:pPr>
            <a:endParaRPr lang="en-GB" sz="1600" dirty="0">
              <a:solidFill>
                <a:schemeClr val="bg1"/>
              </a:solidFill>
              <a:latin typeface="Nexa Light" panose="02000000000000000000" pitchFamily="2" charset="0"/>
            </a:endParaRPr>
          </a:p>
        </p:txBody>
      </p:sp>
    </p:spTree>
    <p:extLst>
      <p:ext uri="{BB962C8B-B14F-4D97-AF65-F5344CB8AC3E}">
        <p14:creationId xmlns:p14="http://schemas.microsoft.com/office/powerpoint/2010/main" val="307794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screenshot of a computer screen&#10;&#10;Description automatically generated with low confidence">
            <a:extLst>
              <a:ext uri="{FF2B5EF4-FFF2-40B4-BE49-F238E27FC236}">
                <a16:creationId xmlns:a16="http://schemas.microsoft.com/office/drawing/2014/main" id="{CF947F92-7513-391A-AB05-E3033998010C}"/>
              </a:ext>
            </a:extLst>
          </p:cNvPr>
          <p:cNvPicPr>
            <a:picLocks noChangeAspect="1"/>
          </p:cNvPicPr>
          <p:nvPr/>
        </p:nvPicPr>
        <p:blipFill>
          <a:blip r:embed="rId2"/>
          <a:stretch>
            <a:fillRect/>
          </a:stretch>
        </p:blipFill>
        <p:spPr>
          <a:xfrm>
            <a:off x="6270" y="2712213"/>
            <a:ext cx="4840505" cy="2159000"/>
          </a:xfrm>
          <a:prstGeom prst="rect">
            <a:avLst/>
          </a:prstGeom>
        </p:spPr>
      </p:pic>
      <p:pic>
        <p:nvPicPr>
          <p:cNvPr id="46" name="Picture 45" descr="A screenshot of a computer&#10;&#10;Description automatically generated with medium confidence">
            <a:extLst>
              <a:ext uri="{FF2B5EF4-FFF2-40B4-BE49-F238E27FC236}">
                <a16:creationId xmlns:a16="http://schemas.microsoft.com/office/drawing/2014/main" id="{2AFA7565-9D74-5488-266F-BB0B98F14267}"/>
              </a:ext>
            </a:extLst>
          </p:cNvPr>
          <p:cNvPicPr>
            <a:picLocks noChangeAspect="1"/>
          </p:cNvPicPr>
          <p:nvPr/>
        </p:nvPicPr>
        <p:blipFill>
          <a:blip r:embed="rId3"/>
          <a:stretch>
            <a:fillRect/>
          </a:stretch>
        </p:blipFill>
        <p:spPr>
          <a:xfrm>
            <a:off x="105519" y="5138380"/>
            <a:ext cx="5892800" cy="1536700"/>
          </a:xfrm>
          <a:prstGeom prst="rect">
            <a:avLst/>
          </a:prstGeom>
        </p:spPr>
      </p:pic>
      <p:grpSp>
        <p:nvGrpSpPr>
          <p:cNvPr id="2" name="Group 1">
            <a:extLst>
              <a:ext uri="{FF2B5EF4-FFF2-40B4-BE49-F238E27FC236}">
                <a16:creationId xmlns:a16="http://schemas.microsoft.com/office/drawing/2014/main" id="{0031B45E-4238-3D7D-59E6-EDC589698D7D}"/>
              </a:ext>
            </a:extLst>
          </p:cNvPr>
          <p:cNvGrpSpPr/>
          <p:nvPr/>
        </p:nvGrpSpPr>
        <p:grpSpPr>
          <a:xfrm>
            <a:off x="1467704" y="1643055"/>
            <a:ext cx="9256593" cy="4358977"/>
            <a:chOff x="1491819" y="1959045"/>
            <a:chExt cx="9256593" cy="4358977"/>
          </a:xfrm>
        </p:grpSpPr>
        <p:sp>
          <p:nvSpPr>
            <p:cNvPr id="27" name="Freeform 53">
              <a:extLst>
                <a:ext uri="{FF2B5EF4-FFF2-40B4-BE49-F238E27FC236}">
                  <a16:creationId xmlns:a16="http://schemas.microsoft.com/office/drawing/2014/main" id="{DA1CD761-58E1-4533-AFBC-CBC1B4942F30}"/>
                </a:ext>
              </a:extLst>
            </p:cNvPr>
            <p:cNvSpPr>
              <a:spLocks noChangeArrowheads="1"/>
            </p:cNvSpPr>
            <p:nvPr/>
          </p:nvSpPr>
          <p:spPr bwMode="auto">
            <a:xfrm>
              <a:off x="1491819" y="2110662"/>
              <a:ext cx="2010915" cy="590507"/>
            </a:xfrm>
            <a:prstGeom prst="roundRect">
              <a:avLst>
                <a:gd name="adj" fmla="val 50000"/>
              </a:avLst>
            </a:prstGeom>
            <a:solidFill>
              <a:srgbClr val="478EEE"/>
            </a:solidFill>
            <a:ln>
              <a:noFill/>
            </a:ln>
            <a:effectLst/>
          </p:spPr>
          <p:txBody>
            <a:bodyPr wrap="none" anchor="ctr"/>
            <a:lstStyle/>
            <a:p>
              <a:endParaRPr lang="en-US" sz="899" dirty="0">
                <a:latin typeface="Raleway" panose="020B0503030101060003" pitchFamily="34" charset="0"/>
              </a:endParaRPr>
            </a:p>
          </p:txBody>
        </p:sp>
        <p:sp>
          <p:nvSpPr>
            <p:cNvPr id="28" name="Freeform 54">
              <a:extLst>
                <a:ext uri="{FF2B5EF4-FFF2-40B4-BE49-F238E27FC236}">
                  <a16:creationId xmlns:a16="http://schemas.microsoft.com/office/drawing/2014/main" id="{EA721486-5E9B-41B2-9E62-67D97D0D8BBB}"/>
                </a:ext>
              </a:extLst>
            </p:cNvPr>
            <p:cNvSpPr>
              <a:spLocks noChangeArrowheads="1"/>
            </p:cNvSpPr>
            <p:nvPr/>
          </p:nvSpPr>
          <p:spPr bwMode="auto">
            <a:xfrm>
              <a:off x="8737497" y="5723525"/>
              <a:ext cx="2010915" cy="590507"/>
            </a:xfrm>
            <a:prstGeom prst="roundRect">
              <a:avLst>
                <a:gd name="adj" fmla="val 50000"/>
              </a:avLst>
            </a:prstGeom>
            <a:solidFill>
              <a:srgbClr val="478EEE"/>
            </a:solidFill>
            <a:ln>
              <a:noFill/>
            </a:ln>
            <a:effectLst/>
          </p:spPr>
          <p:txBody>
            <a:bodyPr wrap="none" anchor="ctr"/>
            <a:lstStyle/>
            <a:p>
              <a:endParaRPr lang="en-US" sz="899" dirty="0">
                <a:latin typeface="Raleway" panose="020B0503030101060003" pitchFamily="34" charset="0"/>
              </a:endParaRPr>
            </a:p>
          </p:txBody>
        </p:sp>
        <p:sp>
          <p:nvSpPr>
            <p:cNvPr id="29" name="Freeform 55">
              <a:extLst>
                <a:ext uri="{FF2B5EF4-FFF2-40B4-BE49-F238E27FC236}">
                  <a16:creationId xmlns:a16="http://schemas.microsoft.com/office/drawing/2014/main" id="{4CE5D169-8FEB-43A0-9716-39EA634227CF}"/>
                </a:ext>
              </a:extLst>
            </p:cNvPr>
            <p:cNvSpPr>
              <a:spLocks noChangeArrowheads="1"/>
            </p:cNvSpPr>
            <p:nvPr/>
          </p:nvSpPr>
          <p:spPr bwMode="auto">
            <a:xfrm>
              <a:off x="5282828" y="1959045"/>
              <a:ext cx="1637858" cy="891745"/>
            </a:xfrm>
            <a:custGeom>
              <a:avLst/>
              <a:gdLst>
                <a:gd name="T0" fmla="*/ 3587 w 3620"/>
                <a:gd name="T1" fmla="*/ 929 h 1969"/>
                <a:gd name="T2" fmla="*/ 1835 w 3620"/>
                <a:gd name="T3" fmla="*/ 9 h 1969"/>
                <a:gd name="T4" fmla="*/ 1835 w 3620"/>
                <a:gd name="T5" fmla="*/ 9 h 1969"/>
                <a:gd name="T6" fmla="*/ 1782 w 3620"/>
                <a:gd name="T7" fmla="*/ 9 h 1969"/>
                <a:gd name="T8" fmla="*/ 32 w 3620"/>
                <a:gd name="T9" fmla="*/ 929 h 1969"/>
                <a:gd name="T10" fmla="*/ 32 w 3620"/>
                <a:gd name="T11" fmla="*/ 929 h 1969"/>
                <a:gd name="T12" fmla="*/ 1 w 3620"/>
                <a:gd name="T13" fmla="*/ 984 h 1969"/>
                <a:gd name="T14" fmla="*/ 1 w 3620"/>
                <a:gd name="T15" fmla="*/ 984 h 1969"/>
                <a:gd name="T16" fmla="*/ 32 w 3620"/>
                <a:gd name="T17" fmla="*/ 1039 h 1969"/>
                <a:gd name="T18" fmla="*/ 1782 w 3620"/>
                <a:gd name="T19" fmla="*/ 1960 h 1969"/>
                <a:gd name="T20" fmla="*/ 1782 w 3620"/>
                <a:gd name="T21" fmla="*/ 1960 h 1969"/>
                <a:gd name="T22" fmla="*/ 1835 w 3620"/>
                <a:gd name="T23" fmla="*/ 1960 h 1969"/>
                <a:gd name="T24" fmla="*/ 3587 w 3620"/>
                <a:gd name="T25" fmla="*/ 1039 h 1969"/>
                <a:gd name="T26" fmla="*/ 3587 w 3620"/>
                <a:gd name="T27" fmla="*/ 1039 h 1969"/>
                <a:gd name="T28" fmla="*/ 3617 w 3620"/>
                <a:gd name="T29" fmla="*/ 984 h 1969"/>
                <a:gd name="T30" fmla="*/ 3617 w 3620"/>
                <a:gd name="T31" fmla="*/ 984 h 1969"/>
                <a:gd name="T32" fmla="*/ 3587 w 3620"/>
                <a:gd name="T33" fmla="*/ 92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0" h="1969">
                  <a:moveTo>
                    <a:pt x="3587" y="929"/>
                  </a:moveTo>
                  <a:lnTo>
                    <a:pt x="1835" y="9"/>
                  </a:lnTo>
                  <a:lnTo>
                    <a:pt x="1835" y="9"/>
                  </a:lnTo>
                  <a:cubicBezTo>
                    <a:pt x="1819" y="0"/>
                    <a:pt x="1799" y="0"/>
                    <a:pt x="1782" y="9"/>
                  </a:cubicBezTo>
                  <a:lnTo>
                    <a:pt x="32" y="929"/>
                  </a:lnTo>
                  <a:lnTo>
                    <a:pt x="32" y="929"/>
                  </a:lnTo>
                  <a:cubicBezTo>
                    <a:pt x="9" y="942"/>
                    <a:pt x="0" y="963"/>
                    <a:pt x="1" y="984"/>
                  </a:cubicBezTo>
                  <a:lnTo>
                    <a:pt x="1" y="984"/>
                  </a:lnTo>
                  <a:cubicBezTo>
                    <a:pt x="0" y="1005"/>
                    <a:pt x="9" y="1027"/>
                    <a:pt x="32" y="1039"/>
                  </a:cubicBezTo>
                  <a:lnTo>
                    <a:pt x="1782" y="1960"/>
                  </a:lnTo>
                  <a:lnTo>
                    <a:pt x="1782" y="1960"/>
                  </a:lnTo>
                  <a:cubicBezTo>
                    <a:pt x="1799" y="1968"/>
                    <a:pt x="1819" y="1968"/>
                    <a:pt x="1835" y="1960"/>
                  </a:cubicBezTo>
                  <a:lnTo>
                    <a:pt x="3587" y="1039"/>
                  </a:lnTo>
                  <a:lnTo>
                    <a:pt x="3587" y="1039"/>
                  </a:lnTo>
                  <a:cubicBezTo>
                    <a:pt x="3610" y="1027"/>
                    <a:pt x="3619" y="1005"/>
                    <a:pt x="3617" y="984"/>
                  </a:cubicBezTo>
                  <a:lnTo>
                    <a:pt x="3617" y="984"/>
                  </a:lnTo>
                  <a:cubicBezTo>
                    <a:pt x="3619" y="963"/>
                    <a:pt x="3610" y="942"/>
                    <a:pt x="3587" y="929"/>
                  </a:cubicBezTo>
                </a:path>
              </a:pathLst>
            </a:custGeom>
            <a:solidFill>
              <a:srgbClr val="0047AB"/>
            </a:solidFill>
            <a:ln>
              <a:noFill/>
            </a:ln>
            <a:effectLst/>
          </p:spPr>
          <p:txBody>
            <a:bodyPr wrap="none" anchor="ctr"/>
            <a:lstStyle/>
            <a:p>
              <a:endParaRPr lang="en-US" sz="899" dirty="0">
                <a:latin typeface="Raleway" panose="020B0503030101060003" pitchFamily="34" charset="0"/>
              </a:endParaRPr>
            </a:p>
          </p:txBody>
        </p:sp>
        <p:sp>
          <p:nvSpPr>
            <p:cNvPr id="30" name="Freeform 56">
              <a:extLst>
                <a:ext uri="{FF2B5EF4-FFF2-40B4-BE49-F238E27FC236}">
                  <a16:creationId xmlns:a16="http://schemas.microsoft.com/office/drawing/2014/main" id="{1BB20A41-271D-4EE9-AB0E-5FDDB4984A0B}"/>
                </a:ext>
              </a:extLst>
            </p:cNvPr>
            <p:cNvSpPr>
              <a:spLocks noChangeArrowheads="1"/>
            </p:cNvSpPr>
            <p:nvPr/>
          </p:nvSpPr>
          <p:spPr bwMode="auto">
            <a:xfrm>
              <a:off x="5346667" y="5617793"/>
              <a:ext cx="1512176" cy="700229"/>
            </a:xfrm>
            <a:prstGeom prst="rect">
              <a:avLst/>
            </a:prstGeom>
            <a:solidFill>
              <a:srgbClr val="FFC000"/>
            </a:solidFill>
            <a:ln>
              <a:noFill/>
            </a:ln>
            <a:effectLst/>
          </p:spPr>
          <p:txBody>
            <a:bodyPr wrap="none" anchor="ctr"/>
            <a:lstStyle/>
            <a:p>
              <a:endParaRPr lang="en-US" sz="899" dirty="0">
                <a:latin typeface="Raleway" panose="020B0503030101060003" pitchFamily="34" charset="0"/>
              </a:endParaRPr>
            </a:p>
          </p:txBody>
        </p:sp>
        <p:sp>
          <p:nvSpPr>
            <p:cNvPr id="31" name="Freeform 57">
              <a:extLst>
                <a:ext uri="{FF2B5EF4-FFF2-40B4-BE49-F238E27FC236}">
                  <a16:creationId xmlns:a16="http://schemas.microsoft.com/office/drawing/2014/main" id="{F18CB32E-B748-40A6-A251-D8CBF85101BF}"/>
                </a:ext>
              </a:extLst>
            </p:cNvPr>
            <p:cNvSpPr>
              <a:spLocks noChangeArrowheads="1"/>
            </p:cNvSpPr>
            <p:nvPr/>
          </p:nvSpPr>
          <p:spPr bwMode="auto">
            <a:xfrm>
              <a:off x="9062677" y="2082732"/>
              <a:ext cx="1512176" cy="742124"/>
            </a:xfrm>
            <a:prstGeom prst="rect">
              <a:avLst/>
            </a:prstGeom>
            <a:solidFill>
              <a:srgbClr val="0047AB"/>
            </a:solidFill>
            <a:ln>
              <a:noFill/>
            </a:ln>
            <a:effectLst/>
          </p:spPr>
          <p:txBody>
            <a:bodyPr wrap="none" anchor="ctr"/>
            <a:lstStyle/>
            <a:p>
              <a:endParaRPr lang="en-US" sz="899" dirty="0">
                <a:latin typeface="Raleway" panose="020B0503030101060003" pitchFamily="34" charset="0"/>
              </a:endParaRPr>
            </a:p>
          </p:txBody>
        </p:sp>
        <p:sp>
          <p:nvSpPr>
            <p:cNvPr id="32" name="Freeform 58">
              <a:extLst>
                <a:ext uri="{FF2B5EF4-FFF2-40B4-BE49-F238E27FC236}">
                  <a16:creationId xmlns:a16="http://schemas.microsoft.com/office/drawing/2014/main" id="{6D718AFD-1A49-40DA-BF83-89925D206A5D}"/>
                </a:ext>
              </a:extLst>
            </p:cNvPr>
            <p:cNvSpPr>
              <a:spLocks noChangeArrowheads="1"/>
            </p:cNvSpPr>
            <p:nvPr/>
          </p:nvSpPr>
          <p:spPr bwMode="auto">
            <a:xfrm>
              <a:off x="8970909" y="2052809"/>
              <a:ext cx="1526141" cy="706214"/>
            </a:xfrm>
            <a:prstGeom prst="rect">
              <a:avLst/>
            </a:prstGeom>
            <a:solidFill>
              <a:schemeClr val="bg1"/>
            </a:solidFill>
            <a:ln w="25400" cap="flat">
              <a:solidFill>
                <a:srgbClr val="0047AB"/>
              </a:solidFill>
              <a:bevel/>
              <a:headEnd/>
              <a:tailEnd/>
            </a:ln>
            <a:effectLst/>
          </p:spPr>
          <p:txBody>
            <a:bodyPr wrap="none" anchor="ctr"/>
            <a:lstStyle/>
            <a:p>
              <a:endParaRPr lang="en-US" sz="899" dirty="0">
                <a:latin typeface="Raleway" panose="020B0503030101060003" pitchFamily="34" charset="0"/>
              </a:endParaRPr>
            </a:p>
          </p:txBody>
        </p:sp>
        <p:sp>
          <p:nvSpPr>
            <p:cNvPr id="33" name="Freeform 84">
              <a:extLst>
                <a:ext uri="{FF2B5EF4-FFF2-40B4-BE49-F238E27FC236}">
                  <a16:creationId xmlns:a16="http://schemas.microsoft.com/office/drawing/2014/main" id="{BDA27E66-7725-4BF9-996B-6D5ABFBAB584}"/>
                </a:ext>
              </a:extLst>
            </p:cNvPr>
            <p:cNvSpPr>
              <a:spLocks noChangeArrowheads="1"/>
            </p:cNvSpPr>
            <p:nvPr/>
          </p:nvSpPr>
          <p:spPr bwMode="auto">
            <a:xfrm>
              <a:off x="5346667" y="4708094"/>
              <a:ext cx="1512176" cy="700229"/>
            </a:xfrm>
            <a:prstGeom prst="rect">
              <a:avLst/>
            </a:prstGeom>
            <a:solidFill>
              <a:srgbClr val="FFC000"/>
            </a:solidFill>
            <a:ln>
              <a:noFill/>
            </a:ln>
            <a:effectLst/>
          </p:spPr>
          <p:txBody>
            <a:bodyPr wrap="none" anchor="ctr"/>
            <a:lstStyle/>
            <a:p>
              <a:endParaRPr lang="en-US" sz="899" dirty="0">
                <a:latin typeface="Raleway" panose="020B0503030101060003" pitchFamily="34" charset="0"/>
              </a:endParaRPr>
            </a:p>
          </p:txBody>
        </p:sp>
        <p:sp>
          <p:nvSpPr>
            <p:cNvPr id="34" name="Freeform 106">
              <a:extLst>
                <a:ext uri="{FF2B5EF4-FFF2-40B4-BE49-F238E27FC236}">
                  <a16:creationId xmlns:a16="http://schemas.microsoft.com/office/drawing/2014/main" id="{37FE9724-852D-4F83-9066-C384BB0D19B4}"/>
                </a:ext>
              </a:extLst>
            </p:cNvPr>
            <p:cNvSpPr>
              <a:spLocks noChangeArrowheads="1"/>
            </p:cNvSpPr>
            <p:nvPr/>
          </p:nvSpPr>
          <p:spPr bwMode="auto">
            <a:xfrm>
              <a:off x="8986868" y="2994428"/>
              <a:ext cx="1512176" cy="698235"/>
            </a:xfrm>
            <a:prstGeom prst="rect">
              <a:avLst/>
            </a:prstGeom>
            <a:solidFill>
              <a:srgbClr val="FFC000"/>
            </a:solidFill>
            <a:ln>
              <a:noFill/>
            </a:ln>
            <a:effectLst/>
          </p:spPr>
          <p:txBody>
            <a:bodyPr wrap="none" anchor="ctr"/>
            <a:lstStyle/>
            <a:p>
              <a:endParaRPr lang="en-US" sz="899" dirty="0">
                <a:latin typeface="Raleway" panose="020B0503030101060003" pitchFamily="34" charset="0"/>
              </a:endParaRPr>
            </a:p>
          </p:txBody>
        </p:sp>
        <p:sp>
          <p:nvSpPr>
            <p:cNvPr id="35" name="Freeform 113">
              <a:extLst>
                <a:ext uri="{FF2B5EF4-FFF2-40B4-BE49-F238E27FC236}">
                  <a16:creationId xmlns:a16="http://schemas.microsoft.com/office/drawing/2014/main" id="{064C7676-3BCD-4969-BB1D-AB8E6FB1813A}"/>
                </a:ext>
              </a:extLst>
            </p:cNvPr>
            <p:cNvSpPr>
              <a:spLocks noChangeArrowheads="1"/>
            </p:cNvSpPr>
            <p:nvPr/>
          </p:nvSpPr>
          <p:spPr bwMode="auto">
            <a:xfrm>
              <a:off x="8978888" y="3904127"/>
              <a:ext cx="1512176" cy="700230"/>
            </a:xfrm>
            <a:prstGeom prst="rect">
              <a:avLst/>
            </a:prstGeom>
            <a:solidFill>
              <a:srgbClr val="FFC000"/>
            </a:solidFill>
            <a:ln>
              <a:noFill/>
            </a:ln>
            <a:effectLst/>
          </p:spPr>
          <p:txBody>
            <a:bodyPr wrap="none" anchor="ctr"/>
            <a:lstStyle/>
            <a:p>
              <a:endParaRPr lang="en-US" sz="899" dirty="0">
                <a:latin typeface="Raleway" panose="020B0503030101060003" pitchFamily="34" charset="0"/>
              </a:endParaRPr>
            </a:p>
          </p:txBody>
        </p:sp>
        <p:sp>
          <p:nvSpPr>
            <p:cNvPr id="36" name="Freeform 121">
              <a:extLst>
                <a:ext uri="{FF2B5EF4-FFF2-40B4-BE49-F238E27FC236}">
                  <a16:creationId xmlns:a16="http://schemas.microsoft.com/office/drawing/2014/main" id="{EC290013-49C1-442C-97D4-9BBEC3CEBAD8}"/>
                </a:ext>
              </a:extLst>
            </p:cNvPr>
            <p:cNvSpPr>
              <a:spLocks noChangeArrowheads="1"/>
            </p:cNvSpPr>
            <p:nvPr/>
          </p:nvSpPr>
          <p:spPr bwMode="auto">
            <a:xfrm>
              <a:off x="8986868" y="4813827"/>
              <a:ext cx="1512176" cy="700230"/>
            </a:xfrm>
            <a:prstGeom prst="rect">
              <a:avLst/>
            </a:prstGeom>
            <a:solidFill>
              <a:srgbClr val="FFC000"/>
            </a:solidFill>
            <a:ln>
              <a:noFill/>
            </a:ln>
            <a:effectLst/>
          </p:spPr>
          <p:txBody>
            <a:bodyPr wrap="none" anchor="ctr"/>
            <a:lstStyle/>
            <a:p>
              <a:endParaRPr lang="en-US" sz="899" dirty="0">
                <a:latin typeface="Raleway" panose="020B0503030101060003" pitchFamily="34" charset="0"/>
              </a:endParaRPr>
            </a:p>
          </p:txBody>
        </p:sp>
        <p:sp>
          <p:nvSpPr>
            <p:cNvPr id="37" name="Freeform 129">
              <a:extLst>
                <a:ext uri="{FF2B5EF4-FFF2-40B4-BE49-F238E27FC236}">
                  <a16:creationId xmlns:a16="http://schemas.microsoft.com/office/drawing/2014/main" id="{2746CB21-F768-4A00-9C0D-998565B4F539}"/>
                </a:ext>
              </a:extLst>
            </p:cNvPr>
            <p:cNvSpPr>
              <a:spLocks noChangeArrowheads="1"/>
            </p:cNvSpPr>
            <p:nvPr/>
          </p:nvSpPr>
          <p:spPr bwMode="auto">
            <a:xfrm>
              <a:off x="7781914" y="2250309"/>
              <a:ext cx="311213" cy="311213"/>
            </a:xfrm>
            <a:custGeom>
              <a:avLst/>
              <a:gdLst>
                <a:gd name="T0" fmla="*/ 210 w 690"/>
                <a:gd name="T1" fmla="*/ 166 h 689"/>
                <a:gd name="T2" fmla="*/ 165 w 690"/>
                <a:gd name="T3" fmla="*/ 210 h 689"/>
                <a:gd name="T4" fmla="*/ 299 w 690"/>
                <a:gd name="T5" fmla="*/ 344 h 689"/>
                <a:gd name="T6" fmla="*/ 163 w 690"/>
                <a:gd name="T7" fmla="*/ 481 h 689"/>
                <a:gd name="T8" fmla="*/ 207 w 690"/>
                <a:gd name="T9" fmla="*/ 524 h 689"/>
                <a:gd name="T10" fmla="*/ 343 w 690"/>
                <a:gd name="T11" fmla="*/ 389 h 689"/>
                <a:gd name="T12" fmla="*/ 478 w 690"/>
                <a:gd name="T13" fmla="*/ 523 h 689"/>
                <a:gd name="T14" fmla="*/ 522 w 690"/>
                <a:gd name="T15" fmla="*/ 479 h 689"/>
                <a:gd name="T16" fmla="*/ 387 w 690"/>
                <a:gd name="T17" fmla="*/ 344 h 689"/>
                <a:gd name="T18" fmla="*/ 520 w 690"/>
                <a:gd name="T19" fmla="*/ 211 h 689"/>
                <a:gd name="T20" fmla="*/ 477 w 690"/>
                <a:gd name="T21" fmla="*/ 167 h 689"/>
                <a:gd name="T22" fmla="*/ 343 w 690"/>
                <a:gd name="T23" fmla="*/ 300 h 689"/>
                <a:gd name="T24" fmla="*/ 210 w 690"/>
                <a:gd name="T25" fmla="*/ 166 h 689"/>
                <a:gd name="T26" fmla="*/ 62 w 690"/>
                <a:gd name="T27" fmla="*/ 63 h 689"/>
                <a:gd name="T28" fmla="*/ 626 w 690"/>
                <a:gd name="T29" fmla="*/ 63 h 689"/>
                <a:gd name="T30" fmla="*/ 626 w 690"/>
                <a:gd name="T31" fmla="*/ 626 h 689"/>
                <a:gd name="T32" fmla="*/ 62 w 690"/>
                <a:gd name="T33" fmla="*/ 626 h 689"/>
                <a:gd name="T34" fmla="*/ 62 w 690"/>
                <a:gd name="T35" fmla="*/ 63 h 689"/>
                <a:gd name="T36" fmla="*/ 0 w 690"/>
                <a:gd name="T37" fmla="*/ 688 h 689"/>
                <a:gd name="T38" fmla="*/ 689 w 690"/>
                <a:gd name="T39" fmla="*/ 688 h 689"/>
                <a:gd name="T40" fmla="*/ 689 w 690"/>
                <a:gd name="T41" fmla="*/ 0 h 689"/>
                <a:gd name="T42" fmla="*/ 0 w 690"/>
                <a:gd name="T43" fmla="*/ 0 h 689"/>
                <a:gd name="T44" fmla="*/ 0 w 690"/>
                <a:gd name="T45" fmla="*/ 688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0" h="689">
                  <a:moveTo>
                    <a:pt x="210" y="166"/>
                  </a:moveTo>
                  <a:lnTo>
                    <a:pt x="165" y="210"/>
                  </a:lnTo>
                  <a:lnTo>
                    <a:pt x="299" y="344"/>
                  </a:lnTo>
                  <a:lnTo>
                    <a:pt x="163" y="481"/>
                  </a:lnTo>
                  <a:lnTo>
                    <a:pt x="207" y="524"/>
                  </a:lnTo>
                  <a:lnTo>
                    <a:pt x="343" y="389"/>
                  </a:lnTo>
                  <a:lnTo>
                    <a:pt x="478" y="523"/>
                  </a:lnTo>
                  <a:lnTo>
                    <a:pt x="522" y="479"/>
                  </a:lnTo>
                  <a:lnTo>
                    <a:pt x="387" y="344"/>
                  </a:lnTo>
                  <a:lnTo>
                    <a:pt x="520" y="211"/>
                  </a:lnTo>
                  <a:lnTo>
                    <a:pt x="477" y="167"/>
                  </a:lnTo>
                  <a:lnTo>
                    <a:pt x="343" y="300"/>
                  </a:lnTo>
                  <a:lnTo>
                    <a:pt x="210" y="166"/>
                  </a:lnTo>
                  <a:close/>
                  <a:moveTo>
                    <a:pt x="62" y="63"/>
                  </a:moveTo>
                  <a:lnTo>
                    <a:pt x="626" y="63"/>
                  </a:lnTo>
                  <a:lnTo>
                    <a:pt x="626" y="626"/>
                  </a:lnTo>
                  <a:lnTo>
                    <a:pt x="62" y="626"/>
                  </a:lnTo>
                  <a:lnTo>
                    <a:pt x="62" y="63"/>
                  </a:lnTo>
                  <a:close/>
                  <a:moveTo>
                    <a:pt x="0" y="688"/>
                  </a:moveTo>
                  <a:lnTo>
                    <a:pt x="689" y="688"/>
                  </a:lnTo>
                  <a:lnTo>
                    <a:pt x="689" y="0"/>
                  </a:lnTo>
                  <a:lnTo>
                    <a:pt x="0" y="0"/>
                  </a:lnTo>
                  <a:lnTo>
                    <a:pt x="0" y="688"/>
                  </a:lnTo>
                  <a:close/>
                </a:path>
              </a:pathLst>
            </a:custGeom>
            <a:solidFill>
              <a:schemeClr val="accent4"/>
            </a:solidFill>
            <a:ln>
              <a:noFill/>
            </a:ln>
            <a:effectLst/>
          </p:spPr>
          <p:txBody>
            <a:bodyPr wrap="none" anchor="ctr"/>
            <a:lstStyle/>
            <a:p>
              <a:endParaRPr lang="en-US" sz="899" dirty="0">
                <a:latin typeface="Raleway" panose="020B0503030101060003" pitchFamily="34" charset="0"/>
              </a:endParaRPr>
            </a:p>
          </p:txBody>
        </p:sp>
        <p:sp>
          <p:nvSpPr>
            <p:cNvPr id="38" name="Freeform: Shape 37">
              <a:extLst>
                <a:ext uri="{FF2B5EF4-FFF2-40B4-BE49-F238E27FC236}">
                  <a16:creationId xmlns:a16="http://schemas.microsoft.com/office/drawing/2014/main" id="{408FE0A4-97AA-4898-8F7E-25F0B57C49B6}"/>
                </a:ext>
              </a:extLst>
            </p:cNvPr>
            <p:cNvSpPr>
              <a:spLocks noChangeArrowheads="1"/>
            </p:cNvSpPr>
            <p:nvPr/>
          </p:nvSpPr>
          <p:spPr bwMode="auto">
            <a:xfrm>
              <a:off x="5947148" y="3620844"/>
              <a:ext cx="308766" cy="308767"/>
            </a:xfrm>
            <a:custGeom>
              <a:avLst/>
              <a:gdLst>
                <a:gd name="connsiteX0" fmla="*/ 408041 w 617531"/>
                <a:gd name="connsiteY0" fmla="*/ 191513 h 617533"/>
                <a:gd name="connsiteX1" fmla="*/ 453949 w 617531"/>
                <a:gd name="connsiteY1" fmla="*/ 236682 h 617533"/>
                <a:gd name="connsiteX2" fmla="*/ 263115 w 617531"/>
                <a:gd name="connsiteY2" fmla="*/ 430005 h 617533"/>
                <a:gd name="connsiteX3" fmla="*/ 159596 w 617531"/>
                <a:gd name="connsiteY3" fmla="*/ 326116 h 617533"/>
                <a:gd name="connsiteX4" fmla="*/ 205504 w 617531"/>
                <a:gd name="connsiteY4" fmla="*/ 280948 h 617533"/>
                <a:gd name="connsiteX5" fmla="*/ 263115 w 617531"/>
                <a:gd name="connsiteY5" fmla="*/ 338764 h 617533"/>
                <a:gd name="connsiteX6" fmla="*/ 57045 w 617531"/>
                <a:gd name="connsiteY6" fmla="*/ 56962 h 617533"/>
                <a:gd name="connsiteX7" fmla="*/ 57045 w 617531"/>
                <a:gd name="connsiteY7" fmla="*/ 561476 h 617533"/>
                <a:gd name="connsiteX8" fmla="*/ 561392 w 617531"/>
                <a:gd name="connsiteY8" fmla="*/ 561476 h 617533"/>
                <a:gd name="connsiteX9" fmla="*/ 561392 w 617531"/>
                <a:gd name="connsiteY9" fmla="*/ 56962 h 617533"/>
                <a:gd name="connsiteX10" fmla="*/ 0 w 617531"/>
                <a:gd name="connsiteY10" fmla="*/ 0 h 617533"/>
                <a:gd name="connsiteX11" fmla="*/ 617531 w 617531"/>
                <a:gd name="connsiteY11" fmla="*/ 0 h 617533"/>
                <a:gd name="connsiteX12" fmla="*/ 617531 w 617531"/>
                <a:gd name="connsiteY12" fmla="*/ 617533 h 617533"/>
                <a:gd name="connsiteX13" fmla="*/ 0 w 617531"/>
                <a:gd name="connsiteY13" fmla="*/ 617533 h 61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531" h="617533">
                  <a:moveTo>
                    <a:pt x="408041" y="191513"/>
                  </a:moveTo>
                  <a:lnTo>
                    <a:pt x="453949" y="236682"/>
                  </a:lnTo>
                  <a:lnTo>
                    <a:pt x="263115" y="430005"/>
                  </a:lnTo>
                  <a:lnTo>
                    <a:pt x="159596" y="326116"/>
                  </a:lnTo>
                  <a:lnTo>
                    <a:pt x="205504" y="280948"/>
                  </a:lnTo>
                  <a:lnTo>
                    <a:pt x="263115" y="338764"/>
                  </a:lnTo>
                  <a:close/>
                  <a:moveTo>
                    <a:pt x="57045" y="56962"/>
                  </a:moveTo>
                  <a:lnTo>
                    <a:pt x="57045" y="561476"/>
                  </a:lnTo>
                  <a:lnTo>
                    <a:pt x="561392" y="561476"/>
                  </a:lnTo>
                  <a:lnTo>
                    <a:pt x="561392" y="56962"/>
                  </a:lnTo>
                  <a:close/>
                  <a:moveTo>
                    <a:pt x="0" y="0"/>
                  </a:moveTo>
                  <a:lnTo>
                    <a:pt x="617531" y="0"/>
                  </a:lnTo>
                  <a:lnTo>
                    <a:pt x="617531" y="617533"/>
                  </a:lnTo>
                  <a:lnTo>
                    <a:pt x="0" y="617533"/>
                  </a:lnTo>
                  <a:close/>
                </a:path>
              </a:pathLst>
            </a:custGeom>
            <a:solidFill>
              <a:schemeClr val="accent4"/>
            </a:solidFill>
            <a:ln>
              <a:noFill/>
            </a:ln>
            <a:effectLst/>
          </p:spPr>
          <p:txBody>
            <a:bodyPr wrap="square" anchor="ctr">
              <a:noAutofit/>
            </a:bodyPr>
            <a:lstStyle/>
            <a:p>
              <a:endParaRPr lang="en-US" sz="899" dirty="0">
                <a:latin typeface="Raleway" panose="020B0503030101060003" pitchFamily="34" charset="0"/>
              </a:endParaRPr>
            </a:p>
          </p:txBody>
        </p:sp>
        <p:sp>
          <p:nvSpPr>
            <p:cNvPr id="39" name="Freeform 147">
              <a:extLst>
                <a:ext uri="{FF2B5EF4-FFF2-40B4-BE49-F238E27FC236}">
                  <a16:creationId xmlns:a16="http://schemas.microsoft.com/office/drawing/2014/main" id="{F902C13D-6264-4BD3-B2F4-7E555128F39F}"/>
                </a:ext>
              </a:extLst>
            </p:cNvPr>
            <p:cNvSpPr>
              <a:spLocks noChangeArrowheads="1"/>
            </p:cNvSpPr>
            <p:nvPr/>
          </p:nvSpPr>
          <p:spPr bwMode="auto">
            <a:xfrm>
              <a:off x="9579368" y="2276244"/>
              <a:ext cx="313209" cy="259344"/>
            </a:xfrm>
            <a:custGeom>
              <a:avLst/>
              <a:gdLst>
                <a:gd name="T0" fmla="*/ 282 w 691"/>
                <a:gd name="T1" fmla="*/ 573 h 574"/>
                <a:gd name="T2" fmla="*/ 690 w 691"/>
                <a:gd name="T3" fmla="*/ 573 h 574"/>
                <a:gd name="T4" fmla="*/ 690 w 691"/>
                <a:gd name="T5" fmla="*/ 515 h 574"/>
                <a:gd name="T6" fmla="*/ 282 w 691"/>
                <a:gd name="T7" fmla="*/ 515 h 574"/>
                <a:gd name="T8" fmla="*/ 282 w 691"/>
                <a:gd name="T9" fmla="*/ 573 h 574"/>
                <a:gd name="T10" fmla="*/ 282 w 691"/>
                <a:gd name="T11" fmla="*/ 341 h 574"/>
                <a:gd name="T12" fmla="*/ 690 w 691"/>
                <a:gd name="T13" fmla="*/ 341 h 574"/>
                <a:gd name="T14" fmla="*/ 690 w 691"/>
                <a:gd name="T15" fmla="*/ 282 h 574"/>
                <a:gd name="T16" fmla="*/ 282 w 691"/>
                <a:gd name="T17" fmla="*/ 282 h 574"/>
                <a:gd name="T18" fmla="*/ 282 w 691"/>
                <a:gd name="T19" fmla="*/ 341 h 574"/>
                <a:gd name="T20" fmla="*/ 282 w 691"/>
                <a:gd name="T21" fmla="*/ 107 h 574"/>
                <a:gd name="T22" fmla="*/ 690 w 691"/>
                <a:gd name="T23" fmla="*/ 107 h 574"/>
                <a:gd name="T24" fmla="*/ 690 w 691"/>
                <a:gd name="T25" fmla="*/ 49 h 574"/>
                <a:gd name="T26" fmla="*/ 282 w 691"/>
                <a:gd name="T27" fmla="*/ 49 h 574"/>
                <a:gd name="T28" fmla="*/ 282 w 691"/>
                <a:gd name="T29" fmla="*/ 107 h 574"/>
                <a:gd name="T30" fmla="*/ 175 w 691"/>
                <a:gd name="T31" fmla="*/ 0 h 574"/>
                <a:gd name="T32" fmla="*/ 78 w 691"/>
                <a:gd name="T33" fmla="*/ 96 h 574"/>
                <a:gd name="T34" fmla="*/ 41 w 691"/>
                <a:gd name="T35" fmla="*/ 58 h 574"/>
                <a:gd name="T36" fmla="*/ 0 w 691"/>
                <a:gd name="T37" fmla="*/ 99 h 574"/>
                <a:gd name="T38" fmla="*/ 78 w 691"/>
                <a:gd name="T39" fmla="*/ 177 h 574"/>
                <a:gd name="T40" fmla="*/ 216 w 691"/>
                <a:gd name="T41" fmla="*/ 41 h 574"/>
                <a:gd name="T42" fmla="*/ 175 w 691"/>
                <a:gd name="T4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1" h="574">
                  <a:moveTo>
                    <a:pt x="282" y="573"/>
                  </a:moveTo>
                  <a:lnTo>
                    <a:pt x="690" y="573"/>
                  </a:lnTo>
                  <a:lnTo>
                    <a:pt x="690" y="515"/>
                  </a:lnTo>
                  <a:lnTo>
                    <a:pt x="282" y="515"/>
                  </a:lnTo>
                  <a:lnTo>
                    <a:pt x="282" y="573"/>
                  </a:lnTo>
                  <a:close/>
                  <a:moveTo>
                    <a:pt x="282" y="341"/>
                  </a:moveTo>
                  <a:lnTo>
                    <a:pt x="690" y="341"/>
                  </a:lnTo>
                  <a:lnTo>
                    <a:pt x="690" y="282"/>
                  </a:lnTo>
                  <a:lnTo>
                    <a:pt x="282" y="282"/>
                  </a:lnTo>
                  <a:lnTo>
                    <a:pt x="282" y="341"/>
                  </a:lnTo>
                  <a:close/>
                  <a:moveTo>
                    <a:pt x="282" y="107"/>
                  </a:moveTo>
                  <a:lnTo>
                    <a:pt x="690" y="107"/>
                  </a:lnTo>
                  <a:lnTo>
                    <a:pt x="690" y="49"/>
                  </a:lnTo>
                  <a:lnTo>
                    <a:pt x="282" y="49"/>
                  </a:lnTo>
                  <a:lnTo>
                    <a:pt x="282" y="107"/>
                  </a:lnTo>
                  <a:close/>
                  <a:moveTo>
                    <a:pt x="175" y="0"/>
                  </a:moveTo>
                  <a:lnTo>
                    <a:pt x="78" y="96"/>
                  </a:lnTo>
                  <a:lnTo>
                    <a:pt x="41" y="58"/>
                  </a:lnTo>
                  <a:lnTo>
                    <a:pt x="0" y="99"/>
                  </a:lnTo>
                  <a:lnTo>
                    <a:pt x="78" y="177"/>
                  </a:lnTo>
                  <a:lnTo>
                    <a:pt x="216" y="41"/>
                  </a:lnTo>
                  <a:lnTo>
                    <a:pt x="175" y="0"/>
                  </a:lnTo>
                  <a:close/>
                </a:path>
              </a:pathLst>
            </a:custGeom>
            <a:solidFill>
              <a:schemeClr val="accent4"/>
            </a:solidFill>
            <a:ln>
              <a:noFill/>
            </a:ln>
            <a:effectLst/>
          </p:spPr>
          <p:txBody>
            <a:bodyPr wrap="none" anchor="ctr"/>
            <a:lstStyle/>
            <a:p>
              <a:endParaRPr lang="en-US" sz="899" dirty="0">
                <a:latin typeface="Raleway" panose="020B0503030101060003" pitchFamily="34" charset="0"/>
              </a:endParaRPr>
            </a:p>
          </p:txBody>
        </p:sp>
        <p:sp>
          <p:nvSpPr>
            <p:cNvPr id="40" name="Freeform 155">
              <a:extLst>
                <a:ext uri="{FF2B5EF4-FFF2-40B4-BE49-F238E27FC236}">
                  <a16:creationId xmlns:a16="http://schemas.microsoft.com/office/drawing/2014/main" id="{8172E98D-2AB6-4E52-8672-7A905BB7B6D5}"/>
                </a:ext>
              </a:extLst>
            </p:cNvPr>
            <p:cNvSpPr>
              <a:spLocks noChangeArrowheads="1"/>
            </p:cNvSpPr>
            <p:nvPr/>
          </p:nvSpPr>
          <p:spPr bwMode="auto">
            <a:xfrm>
              <a:off x="9134495" y="5877139"/>
              <a:ext cx="265329" cy="283284"/>
            </a:xfrm>
            <a:custGeom>
              <a:avLst/>
              <a:gdLst>
                <a:gd name="T0" fmla="*/ 164 w 587"/>
                <a:gd name="T1" fmla="*/ 434 h 628"/>
                <a:gd name="T2" fmla="*/ 221 w 587"/>
                <a:gd name="T3" fmla="*/ 448 h 628"/>
                <a:gd name="T4" fmla="*/ 147 w 587"/>
                <a:gd name="T5" fmla="*/ 473 h 628"/>
                <a:gd name="T6" fmla="*/ 459 w 587"/>
                <a:gd name="T7" fmla="*/ 416 h 628"/>
                <a:gd name="T8" fmla="*/ 432 w 587"/>
                <a:gd name="T9" fmla="*/ 487 h 628"/>
                <a:gd name="T10" fmla="*/ 375 w 587"/>
                <a:gd name="T11" fmla="*/ 439 h 628"/>
                <a:gd name="T12" fmla="*/ 422 w 587"/>
                <a:gd name="T13" fmla="*/ 431 h 628"/>
                <a:gd name="T14" fmla="*/ 459 w 587"/>
                <a:gd name="T15" fmla="*/ 416 h 628"/>
                <a:gd name="T16" fmla="*/ 308 w 587"/>
                <a:gd name="T17" fmla="*/ 54 h 628"/>
                <a:gd name="T18" fmla="*/ 362 w 587"/>
                <a:gd name="T19" fmla="*/ 89 h 628"/>
                <a:gd name="T20" fmla="*/ 415 w 587"/>
                <a:gd name="T21" fmla="*/ 96 h 628"/>
                <a:gd name="T22" fmla="*/ 444 w 587"/>
                <a:gd name="T23" fmla="*/ 171 h 628"/>
                <a:gd name="T24" fmla="*/ 480 w 587"/>
                <a:gd name="T25" fmla="*/ 223 h 628"/>
                <a:gd name="T26" fmla="*/ 445 w 587"/>
                <a:gd name="T27" fmla="*/ 304 h 628"/>
                <a:gd name="T28" fmla="*/ 437 w 587"/>
                <a:gd name="T29" fmla="*/ 364 h 628"/>
                <a:gd name="T30" fmla="*/ 432 w 587"/>
                <a:gd name="T31" fmla="*/ 375 h 628"/>
                <a:gd name="T32" fmla="*/ 417 w 587"/>
                <a:gd name="T33" fmla="*/ 383 h 628"/>
                <a:gd name="T34" fmla="*/ 355 w 587"/>
                <a:gd name="T35" fmla="*/ 395 h 628"/>
                <a:gd name="T36" fmla="*/ 308 w 587"/>
                <a:gd name="T37" fmla="*/ 429 h 628"/>
                <a:gd name="T38" fmla="*/ 229 w 587"/>
                <a:gd name="T39" fmla="*/ 395 h 628"/>
                <a:gd name="T40" fmla="*/ 170 w 587"/>
                <a:gd name="T41" fmla="*/ 386 h 628"/>
                <a:gd name="T42" fmla="*/ 153 w 587"/>
                <a:gd name="T43" fmla="*/ 375 h 628"/>
                <a:gd name="T44" fmla="*/ 140 w 587"/>
                <a:gd name="T45" fmla="*/ 309 h 628"/>
                <a:gd name="T46" fmla="*/ 105 w 587"/>
                <a:gd name="T47" fmla="*/ 256 h 628"/>
                <a:gd name="T48" fmla="*/ 136 w 587"/>
                <a:gd name="T49" fmla="*/ 183 h 628"/>
                <a:gd name="T50" fmla="*/ 147 w 587"/>
                <a:gd name="T51" fmla="*/ 122 h 628"/>
                <a:gd name="T52" fmla="*/ 148 w 587"/>
                <a:gd name="T53" fmla="*/ 121 h 628"/>
                <a:gd name="T54" fmla="*/ 172 w 587"/>
                <a:gd name="T55" fmla="*/ 95 h 628"/>
                <a:gd name="T56" fmla="*/ 235 w 587"/>
                <a:gd name="T57" fmla="*/ 85 h 628"/>
                <a:gd name="T58" fmla="*/ 293 w 587"/>
                <a:gd name="T59" fmla="*/ 49 h 628"/>
                <a:gd name="T60" fmla="*/ 250 w 587"/>
                <a:gd name="T61" fmla="*/ 15 h 628"/>
                <a:gd name="T62" fmla="*/ 163 w 587"/>
                <a:gd name="T63" fmla="*/ 48 h 628"/>
                <a:gd name="T64" fmla="*/ 101 w 587"/>
                <a:gd name="T65" fmla="*/ 110 h 628"/>
                <a:gd name="T66" fmla="*/ 94 w 587"/>
                <a:gd name="T67" fmla="*/ 159 h 628"/>
                <a:gd name="T68" fmla="*/ 65 w 587"/>
                <a:gd name="T69" fmla="*/ 196 h 628"/>
                <a:gd name="T70" fmla="*/ 94 w 587"/>
                <a:gd name="T71" fmla="*/ 324 h 628"/>
                <a:gd name="T72" fmla="*/ 0 w 587"/>
                <a:gd name="T73" fmla="*/ 521 h 628"/>
                <a:gd name="T74" fmla="*/ 159 w 587"/>
                <a:gd name="T75" fmla="*/ 627 h 628"/>
                <a:gd name="T76" fmla="*/ 261 w 587"/>
                <a:gd name="T77" fmla="*/ 474 h 628"/>
                <a:gd name="T78" fmla="*/ 425 w 587"/>
                <a:gd name="T79" fmla="*/ 627 h 628"/>
                <a:gd name="T80" fmla="*/ 586 w 587"/>
                <a:gd name="T81" fmla="*/ 521 h 628"/>
                <a:gd name="T82" fmla="*/ 491 w 587"/>
                <a:gd name="T83" fmla="*/ 324 h 628"/>
                <a:gd name="T84" fmla="*/ 520 w 587"/>
                <a:gd name="T85" fmla="*/ 282 h 628"/>
                <a:gd name="T86" fmla="*/ 491 w 587"/>
                <a:gd name="T87" fmla="*/ 156 h 628"/>
                <a:gd name="T88" fmla="*/ 483 w 587"/>
                <a:gd name="T89" fmla="*/ 110 h 628"/>
                <a:gd name="T90" fmla="*/ 422 w 587"/>
                <a:gd name="T91" fmla="*/ 48 h 628"/>
                <a:gd name="T92" fmla="*/ 336 w 587"/>
                <a:gd name="T93" fmla="*/ 1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7" h="628">
                  <a:moveTo>
                    <a:pt x="126" y="416"/>
                  </a:moveTo>
                  <a:lnTo>
                    <a:pt x="126" y="416"/>
                  </a:lnTo>
                  <a:cubicBezTo>
                    <a:pt x="136" y="426"/>
                    <a:pt x="150" y="432"/>
                    <a:pt x="164" y="434"/>
                  </a:cubicBezTo>
                  <a:lnTo>
                    <a:pt x="165" y="434"/>
                  </a:lnTo>
                  <a:lnTo>
                    <a:pt x="210" y="440"/>
                  </a:lnTo>
                  <a:lnTo>
                    <a:pt x="221" y="448"/>
                  </a:lnTo>
                  <a:lnTo>
                    <a:pt x="170" y="526"/>
                  </a:lnTo>
                  <a:lnTo>
                    <a:pt x="153" y="487"/>
                  </a:lnTo>
                  <a:lnTo>
                    <a:pt x="147" y="473"/>
                  </a:lnTo>
                  <a:lnTo>
                    <a:pt x="89" y="473"/>
                  </a:lnTo>
                  <a:lnTo>
                    <a:pt x="126" y="416"/>
                  </a:lnTo>
                  <a:close/>
                  <a:moveTo>
                    <a:pt x="459" y="416"/>
                  </a:moveTo>
                  <a:lnTo>
                    <a:pt x="496" y="473"/>
                  </a:lnTo>
                  <a:lnTo>
                    <a:pt x="438" y="473"/>
                  </a:lnTo>
                  <a:lnTo>
                    <a:pt x="432" y="487"/>
                  </a:lnTo>
                  <a:lnTo>
                    <a:pt x="415" y="526"/>
                  </a:lnTo>
                  <a:lnTo>
                    <a:pt x="364" y="447"/>
                  </a:lnTo>
                  <a:lnTo>
                    <a:pt x="375" y="439"/>
                  </a:lnTo>
                  <a:lnTo>
                    <a:pt x="422" y="431"/>
                  </a:lnTo>
                  <a:lnTo>
                    <a:pt x="422" y="431"/>
                  </a:lnTo>
                  <a:lnTo>
                    <a:pt x="422" y="431"/>
                  </a:lnTo>
                  <a:cubicBezTo>
                    <a:pt x="423" y="431"/>
                    <a:pt x="423" y="431"/>
                    <a:pt x="424" y="431"/>
                  </a:cubicBezTo>
                  <a:lnTo>
                    <a:pt x="424" y="431"/>
                  </a:lnTo>
                  <a:cubicBezTo>
                    <a:pt x="438" y="429"/>
                    <a:pt x="450" y="424"/>
                    <a:pt x="459" y="416"/>
                  </a:cubicBezTo>
                  <a:close/>
                  <a:moveTo>
                    <a:pt x="293" y="49"/>
                  </a:moveTo>
                  <a:lnTo>
                    <a:pt x="293" y="49"/>
                  </a:lnTo>
                  <a:cubicBezTo>
                    <a:pt x="298" y="49"/>
                    <a:pt x="303" y="51"/>
                    <a:pt x="308" y="54"/>
                  </a:cubicBezTo>
                  <a:lnTo>
                    <a:pt x="350" y="85"/>
                  </a:lnTo>
                  <a:lnTo>
                    <a:pt x="356" y="88"/>
                  </a:lnTo>
                  <a:lnTo>
                    <a:pt x="362" y="89"/>
                  </a:lnTo>
                  <a:lnTo>
                    <a:pt x="415" y="96"/>
                  </a:lnTo>
                  <a:lnTo>
                    <a:pt x="415" y="96"/>
                  </a:lnTo>
                  <a:lnTo>
                    <a:pt x="415" y="96"/>
                  </a:lnTo>
                  <a:cubicBezTo>
                    <a:pt x="426" y="98"/>
                    <a:pt x="433" y="106"/>
                    <a:pt x="435" y="116"/>
                  </a:cubicBezTo>
                  <a:lnTo>
                    <a:pt x="435" y="117"/>
                  </a:lnTo>
                  <a:lnTo>
                    <a:pt x="444" y="171"/>
                  </a:lnTo>
                  <a:lnTo>
                    <a:pt x="445" y="176"/>
                  </a:lnTo>
                  <a:lnTo>
                    <a:pt x="450" y="180"/>
                  </a:lnTo>
                  <a:lnTo>
                    <a:pt x="480" y="223"/>
                  </a:lnTo>
                  <a:lnTo>
                    <a:pt x="480" y="223"/>
                  </a:lnTo>
                  <a:cubicBezTo>
                    <a:pt x="486" y="232"/>
                    <a:pt x="487" y="245"/>
                    <a:pt x="479" y="257"/>
                  </a:cubicBezTo>
                  <a:lnTo>
                    <a:pt x="445" y="304"/>
                  </a:lnTo>
                  <a:lnTo>
                    <a:pt x="444" y="310"/>
                  </a:lnTo>
                  <a:lnTo>
                    <a:pt x="437" y="363"/>
                  </a:lnTo>
                  <a:lnTo>
                    <a:pt x="437" y="364"/>
                  </a:lnTo>
                  <a:lnTo>
                    <a:pt x="437" y="364"/>
                  </a:lnTo>
                  <a:cubicBezTo>
                    <a:pt x="437" y="367"/>
                    <a:pt x="435" y="372"/>
                    <a:pt x="433" y="374"/>
                  </a:cubicBezTo>
                  <a:lnTo>
                    <a:pt x="432" y="375"/>
                  </a:lnTo>
                  <a:lnTo>
                    <a:pt x="432" y="376"/>
                  </a:lnTo>
                  <a:lnTo>
                    <a:pt x="432" y="376"/>
                  </a:lnTo>
                  <a:cubicBezTo>
                    <a:pt x="428" y="380"/>
                    <a:pt x="423" y="383"/>
                    <a:pt x="417" y="383"/>
                  </a:cubicBezTo>
                  <a:lnTo>
                    <a:pt x="416" y="383"/>
                  </a:lnTo>
                  <a:lnTo>
                    <a:pt x="361" y="394"/>
                  </a:lnTo>
                  <a:lnTo>
                    <a:pt x="355" y="395"/>
                  </a:lnTo>
                  <a:lnTo>
                    <a:pt x="350" y="398"/>
                  </a:lnTo>
                  <a:lnTo>
                    <a:pt x="308" y="429"/>
                  </a:lnTo>
                  <a:lnTo>
                    <a:pt x="308" y="429"/>
                  </a:lnTo>
                  <a:cubicBezTo>
                    <a:pt x="300" y="434"/>
                    <a:pt x="285" y="435"/>
                    <a:pt x="273" y="428"/>
                  </a:cubicBezTo>
                  <a:lnTo>
                    <a:pt x="235" y="398"/>
                  </a:lnTo>
                  <a:lnTo>
                    <a:pt x="229" y="395"/>
                  </a:lnTo>
                  <a:lnTo>
                    <a:pt x="223" y="394"/>
                  </a:lnTo>
                  <a:lnTo>
                    <a:pt x="171" y="386"/>
                  </a:lnTo>
                  <a:lnTo>
                    <a:pt x="170" y="386"/>
                  </a:lnTo>
                  <a:lnTo>
                    <a:pt x="170" y="386"/>
                  </a:lnTo>
                  <a:cubicBezTo>
                    <a:pt x="162" y="385"/>
                    <a:pt x="156" y="381"/>
                    <a:pt x="153" y="375"/>
                  </a:cubicBezTo>
                  <a:lnTo>
                    <a:pt x="153" y="375"/>
                  </a:lnTo>
                  <a:cubicBezTo>
                    <a:pt x="151" y="373"/>
                    <a:pt x="150" y="369"/>
                    <a:pt x="150" y="366"/>
                  </a:cubicBezTo>
                  <a:lnTo>
                    <a:pt x="150" y="365"/>
                  </a:lnTo>
                  <a:lnTo>
                    <a:pt x="140" y="309"/>
                  </a:lnTo>
                  <a:lnTo>
                    <a:pt x="140" y="303"/>
                  </a:lnTo>
                  <a:lnTo>
                    <a:pt x="136" y="299"/>
                  </a:lnTo>
                  <a:lnTo>
                    <a:pt x="105" y="256"/>
                  </a:lnTo>
                  <a:lnTo>
                    <a:pt x="105" y="256"/>
                  </a:lnTo>
                  <a:cubicBezTo>
                    <a:pt x="99" y="248"/>
                    <a:pt x="98" y="234"/>
                    <a:pt x="106" y="223"/>
                  </a:cubicBezTo>
                  <a:lnTo>
                    <a:pt x="136" y="183"/>
                  </a:lnTo>
                  <a:lnTo>
                    <a:pt x="140" y="179"/>
                  </a:lnTo>
                  <a:lnTo>
                    <a:pt x="140" y="172"/>
                  </a:lnTo>
                  <a:lnTo>
                    <a:pt x="147" y="122"/>
                  </a:lnTo>
                  <a:lnTo>
                    <a:pt x="147" y="122"/>
                  </a:lnTo>
                  <a:cubicBezTo>
                    <a:pt x="147" y="121"/>
                    <a:pt x="148" y="121"/>
                    <a:pt x="148" y="121"/>
                  </a:cubicBezTo>
                  <a:lnTo>
                    <a:pt x="148" y="121"/>
                  </a:lnTo>
                  <a:cubicBezTo>
                    <a:pt x="150" y="109"/>
                    <a:pt x="161" y="100"/>
                    <a:pt x="172" y="96"/>
                  </a:cubicBezTo>
                  <a:lnTo>
                    <a:pt x="172" y="96"/>
                  </a:lnTo>
                  <a:lnTo>
                    <a:pt x="172" y="95"/>
                  </a:lnTo>
                  <a:lnTo>
                    <a:pt x="223" y="89"/>
                  </a:lnTo>
                  <a:lnTo>
                    <a:pt x="229" y="88"/>
                  </a:lnTo>
                  <a:lnTo>
                    <a:pt x="235" y="85"/>
                  </a:lnTo>
                  <a:lnTo>
                    <a:pt x="278" y="54"/>
                  </a:lnTo>
                  <a:lnTo>
                    <a:pt x="278" y="54"/>
                  </a:lnTo>
                  <a:cubicBezTo>
                    <a:pt x="282" y="51"/>
                    <a:pt x="287" y="49"/>
                    <a:pt x="293" y="49"/>
                  </a:cubicBezTo>
                  <a:close/>
                  <a:moveTo>
                    <a:pt x="293" y="0"/>
                  </a:moveTo>
                  <a:lnTo>
                    <a:pt x="293" y="0"/>
                  </a:lnTo>
                  <a:cubicBezTo>
                    <a:pt x="278" y="0"/>
                    <a:pt x="263" y="5"/>
                    <a:pt x="250" y="15"/>
                  </a:cubicBezTo>
                  <a:lnTo>
                    <a:pt x="209" y="42"/>
                  </a:lnTo>
                  <a:lnTo>
                    <a:pt x="164" y="48"/>
                  </a:lnTo>
                  <a:lnTo>
                    <a:pt x="163" y="48"/>
                  </a:lnTo>
                  <a:lnTo>
                    <a:pt x="162" y="49"/>
                  </a:lnTo>
                  <a:lnTo>
                    <a:pt x="162" y="49"/>
                  </a:lnTo>
                  <a:cubicBezTo>
                    <a:pt x="131" y="56"/>
                    <a:pt x="107" y="80"/>
                    <a:pt x="101" y="110"/>
                  </a:cubicBezTo>
                  <a:lnTo>
                    <a:pt x="100" y="112"/>
                  </a:lnTo>
                  <a:lnTo>
                    <a:pt x="100" y="112"/>
                  </a:lnTo>
                  <a:lnTo>
                    <a:pt x="94" y="159"/>
                  </a:lnTo>
                  <a:lnTo>
                    <a:pt x="65" y="195"/>
                  </a:lnTo>
                  <a:lnTo>
                    <a:pt x="65" y="196"/>
                  </a:lnTo>
                  <a:lnTo>
                    <a:pt x="65" y="196"/>
                  </a:lnTo>
                  <a:lnTo>
                    <a:pt x="65" y="196"/>
                  </a:lnTo>
                  <a:cubicBezTo>
                    <a:pt x="48" y="223"/>
                    <a:pt x="48" y="258"/>
                    <a:pt x="65" y="284"/>
                  </a:cubicBezTo>
                  <a:lnTo>
                    <a:pt x="94" y="324"/>
                  </a:lnTo>
                  <a:lnTo>
                    <a:pt x="101" y="366"/>
                  </a:lnTo>
                  <a:lnTo>
                    <a:pt x="24" y="484"/>
                  </a:lnTo>
                  <a:lnTo>
                    <a:pt x="0" y="521"/>
                  </a:lnTo>
                  <a:lnTo>
                    <a:pt x="115" y="521"/>
                  </a:lnTo>
                  <a:lnTo>
                    <a:pt x="143" y="585"/>
                  </a:lnTo>
                  <a:lnTo>
                    <a:pt x="159" y="627"/>
                  </a:lnTo>
                  <a:lnTo>
                    <a:pt x="185" y="589"/>
                  </a:lnTo>
                  <a:lnTo>
                    <a:pt x="261" y="474"/>
                  </a:lnTo>
                  <a:lnTo>
                    <a:pt x="261" y="474"/>
                  </a:lnTo>
                  <a:cubicBezTo>
                    <a:pt x="281" y="483"/>
                    <a:pt x="304" y="484"/>
                    <a:pt x="324" y="474"/>
                  </a:cubicBezTo>
                  <a:lnTo>
                    <a:pt x="401" y="589"/>
                  </a:lnTo>
                  <a:lnTo>
                    <a:pt x="425" y="627"/>
                  </a:lnTo>
                  <a:lnTo>
                    <a:pt x="443" y="585"/>
                  </a:lnTo>
                  <a:lnTo>
                    <a:pt x="470" y="521"/>
                  </a:lnTo>
                  <a:lnTo>
                    <a:pt x="586" y="521"/>
                  </a:lnTo>
                  <a:lnTo>
                    <a:pt x="561" y="484"/>
                  </a:lnTo>
                  <a:lnTo>
                    <a:pt x="486" y="369"/>
                  </a:lnTo>
                  <a:lnTo>
                    <a:pt x="491" y="324"/>
                  </a:lnTo>
                  <a:lnTo>
                    <a:pt x="519" y="284"/>
                  </a:lnTo>
                  <a:lnTo>
                    <a:pt x="520" y="283"/>
                  </a:lnTo>
                  <a:lnTo>
                    <a:pt x="520" y="282"/>
                  </a:lnTo>
                  <a:lnTo>
                    <a:pt x="520" y="282"/>
                  </a:lnTo>
                  <a:cubicBezTo>
                    <a:pt x="537" y="256"/>
                    <a:pt x="538" y="222"/>
                    <a:pt x="519" y="196"/>
                  </a:cubicBezTo>
                  <a:lnTo>
                    <a:pt x="491" y="156"/>
                  </a:lnTo>
                  <a:lnTo>
                    <a:pt x="482" y="110"/>
                  </a:lnTo>
                  <a:lnTo>
                    <a:pt x="483" y="110"/>
                  </a:lnTo>
                  <a:lnTo>
                    <a:pt x="483" y="110"/>
                  </a:lnTo>
                  <a:cubicBezTo>
                    <a:pt x="483" y="110"/>
                    <a:pt x="482" y="110"/>
                    <a:pt x="482" y="109"/>
                  </a:cubicBezTo>
                  <a:lnTo>
                    <a:pt x="482" y="109"/>
                  </a:lnTo>
                  <a:cubicBezTo>
                    <a:pt x="478" y="78"/>
                    <a:pt x="453" y="52"/>
                    <a:pt x="422" y="48"/>
                  </a:cubicBezTo>
                  <a:lnTo>
                    <a:pt x="421" y="48"/>
                  </a:lnTo>
                  <a:lnTo>
                    <a:pt x="375" y="42"/>
                  </a:lnTo>
                  <a:lnTo>
                    <a:pt x="336" y="15"/>
                  </a:lnTo>
                  <a:lnTo>
                    <a:pt x="336" y="15"/>
                  </a:lnTo>
                  <a:cubicBezTo>
                    <a:pt x="322" y="5"/>
                    <a:pt x="308" y="0"/>
                    <a:pt x="293" y="0"/>
                  </a:cubicBezTo>
                  <a:close/>
                </a:path>
              </a:pathLst>
            </a:custGeom>
            <a:solidFill>
              <a:schemeClr val="bg1"/>
            </a:solidFill>
            <a:ln>
              <a:noFill/>
            </a:ln>
            <a:effectLst/>
          </p:spPr>
          <p:txBody>
            <a:bodyPr wrap="none" anchor="ctr"/>
            <a:lstStyle/>
            <a:p>
              <a:endParaRPr lang="en-US" sz="899" dirty="0">
                <a:latin typeface="Raleway" panose="020B0503030101060003" pitchFamily="34" charset="0"/>
              </a:endParaRPr>
            </a:p>
          </p:txBody>
        </p:sp>
        <p:sp>
          <p:nvSpPr>
            <p:cNvPr id="8" name="Line 60">
              <a:extLst>
                <a:ext uri="{FF2B5EF4-FFF2-40B4-BE49-F238E27FC236}">
                  <a16:creationId xmlns:a16="http://schemas.microsoft.com/office/drawing/2014/main" id="{7C840888-7967-48FC-B297-3BB2134D494E}"/>
                </a:ext>
              </a:extLst>
            </p:cNvPr>
            <p:cNvSpPr>
              <a:spLocks noChangeShapeType="1"/>
            </p:cNvSpPr>
            <p:nvPr/>
          </p:nvSpPr>
          <p:spPr bwMode="auto">
            <a:xfrm>
              <a:off x="3500740" y="2405916"/>
              <a:ext cx="1777505" cy="1995"/>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9" name="Line 63">
              <a:extLst>
                <a:ext uri="{FF2B5EF4-FFF2-40B4-BE49-F238E27FC236}">
                  <a16:creationId xmlns:a16="http://schemas.microsoft.com/office/drawing/2014/main" id="{45EF2255-8E3F-4DE4-AD2A-6375B5BCB811}"/>
                </a:ext>
              </a:extLst>
            </p:cNvPr>
            <p:cNvSpPr>
              <a:spLocks noChangeShapeType="1"/>
            </p:cNvSpPr>
            <p:nvPr/>
          </p:nvSpPr>
          <p:spPr bwMode="auto">
            <a:xfrm>
              <a:off x="6916738" y="2407911"/>
              <a:ext cx="861060" cy="0"/>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0" name="Line 66">
              <a:extLst>
                <a:ext uri="{FF2B5EF4-FFF2-40B4-BE49-F238E27FC236}">
                  <a16:creationId xmlns:a16="http://schemas.microsoft.com/office/drawing/2014/main" id="{42207638-BF1A-4C07-A559-89A4C0ED7B6C}"/>
                </a:ext>
              </a:extLst>
            </p:cNvPr>
            <p:cNvSpPr>
              <a:spLocks noChangeShapeType="1"/>
            </p:cNvSpPr>
            <p:nvPr/>
          </p:nvSpPr>
          <p:spPr bwMode="auto">
            <a:xfrm>
              <a:off x="8093126" y="2405917"/>
              <a:ext cx="866724" cy="0"/>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1" name="Line 69">
              <a:extLst>
                <a:ext uri="{FF2B5EF4-FFF2-40B4-BE49-F238E27FC236}">
                  <a16:creationId xmlns:a16="http://schemas.microsoft.com/office/drawing/2014/main" id="{3AB6D7DF-F9AF-4125-B978-7C0E077D579E}"/>
                </a:ext>
              </a:extLst>
            </p:cNvPr>
            <p:cNvSpPr>
              <a:spLocks noChangeShapeType="1"/>
            </p:cNvSpPr>
            <p:nvPr/>
          </p:nvSpPr>
          <p:spPr bwMode="auto">
            <a:xfrm>
              <a:off x="6847540" y="6022769"/>
              <a:ext cx="1882758" cy="0"/>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2" name="Line 75">
              <a:extLst>
                <a:ext uri="{FF2B5EF4-FFF2-40B4-BE49-F238E27FC236}">
                  <a16:creationId xmlns:a16="http://schemas.microsoft.com/office/drawing/2014/main" id="{EC3564FD-16E2-46C7-A1A9-A23B6C5B3864}"/>
                </a:ext>
              </a:extLst>
            </p:cNvPr>
            <p:cNvSpPr>
              <a:spLocks noChangeShapeType="1"/>
            </p:cNvSpPr>
            <p:nvPr/>
          </p:nvSpPr>
          <p:spPr bwMode="auto">
            <a:xfrm>
              <a:off x="6097537" y="3930061"/>
              <a:ext cx="0" cy="781004"/>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3" name="Line 134">
              <a:extLst>
                <a:ext uri="{FF2B5EF4-FFF2-40B4-BE49-F238E27FC236}">
                  <a16:creationId xmlns:a16="http://schemas.microsoft.com/office/drawing/2014/main" id="{9E38D9CA-8D37-49D5-AAAD-327A2FA9ABA6}"/>
                </a:ext>
              </a:extLst>
            </p:cNvPr>
            <p:cNvSpPr>
              <a:spLocks noChangeShapeType="1"/>
            </p:cNvSpPr>
            <p:nvPr/>
          </p:nvSpPr>
          <p:spPr bwMode="auto">
            <a:xfrm>
              <a:off x="9729562" y="3692662"/>
              <a:ext cx="0" cy="209506"/>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4" name="Line 137">
              <a:extLst>
                <a:ext uri="{FF2B5EF4-FFF2-40B4-BE49-F238E27FC236}">
                  <a16:creationId xmlns:a16="http://schemas.microsoft.com/office/drawing/2014/main" id="{8868AF09-A534-4A21-A439-22E852587FD7}"/>
                </a:ext>
              </a:extLst>
            </p:cNvPr>
            <p:cNvSpPr>
              <a:spLocks noChangeShapeType="1"/>
            </p:cNvSpPr>
            <p:nvPr/>
          </p:nvSpPr>
          <p:spPr bwMode="auto">
            <a:xfrm>
              <a:off x="9729562" y="4602362"/>
              <a:ext cx="0" cy="212460"/>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5" name="Line 140">
              <a:extLst>
                <a:ext uri="{FF2B5EF4-FFF2-40B4-BE49-F238E27FC236}">
                  <a16:creationId xmlns:a16="http://schemas.microsoft.com/office/drawing/2014/main" id="{D0609A4C-A5B3-4631-8690-24C94A35333E}"/>
                </a:ext>
              </a:extLst>
            </p:cNvPr>
            <p:cNvSpPr>
              <a:spLocks noChangeShapeType="1"/>
            </p:cNvSpPr>
            <p:nvPr/>
          </p:nvSpPr>
          <p:spPr bwMode="auto">
            <a:xfrm>
              <a:off x="6097537" y="5408324"/>
              <a:ext cx="0" cy="209522"/>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6" name="Line 143">
              <a:extLst>
                <a:ext uri="{FF2B5EF4-FFF2-40B4-BE49-F238E27FC236}">
                  <a16:creationId xmlns:a16="http://schemas.microsoft.com/office/drawing/2014/main" id="{61D5401D-E9A4-4B33-AA6F-F88DF1D97390}"/>
                </a:ext>
              </a:extLst>
            </p:cNvPr>
            <p:cNvSpPr>
              <a:spLocks noChangeShapeType="1"/>
            </p:cNvSpPr>
            <p:nvPr/>
          </p:nvSpPr>
          <p:spPr bwMode="auto">
            <a:xfrm>
              <a:off x="9729562" y="5514057"/>
              <a:ext cx="0" cy="208564"/>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7" name="Line 146">
              <a:extLst>
                <a:ext uri="{FF2B5EF4-FFF2-40B4-BE49-F238E27FC236}">
                  <a16:creationId xmlns:a16="http://schemas.microsoft.com/office/drawing/2014/main" id="{E3843B06-8532-4C2A-86BF-4EA485BC25A1}"/>
                </a:ext>
              </a:extLst>
            </p:cNvPr>
            <p:cNvSpPr>
              <a:spLocks noChangeShapeType="1"/>
            </p:cNvSpPr>
            <p:nvPr/>
          </p:nvSpPr>
          <p:spPr bwMode="auto">
            <a:xfrm>
              <a:off x="9729562" y="2753039"/>
              <a:ext cx="0" cy="244058"/>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8" name="Line 72">
              <a:extLst>
                <a:ext uri="{FF2B5EF4-FFF2-40B4-BE49-F238E27FC236}">
                  <a16:creationId xmlns:a16="http://schemas.microsoft.com/office/drawing/2014/main" id="{FB8F9567-C30D-449A-B440-2CD30A40B9D7}"/>
                </a:ext>
              </a:extLst>
            </p:cNvPr>
            <p:cNvSpPr>
              <a:spLocks noChangeShapeType="1"/>
            </p:cNvSpPr>
            <p:nvPr/>
          </p:nvSpPr>
          <p:spPr bwMode="auto">
            <a:xfrm>
              <a:off x="6097537" y="2842811"/>
              <a:ext cx="0" cy="769069"/>
            </a:xfrm>
            <a:prstGeom prst="line">
              <a:avLst/>
            </a:prstGeom>
            <a:noFill/>
            <a:ln w="12700" cap="flat">
              <a:solidFill>
                <a:schemeClr val="accent6"/>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899" dirty="0">
                <a:latin typeface="Raleway" panose="020B0503030101060003" pitchFamily="34" charset="0"/>
              </a:endParaRPr>
            </a:p>
          </p:txBody>
        </p:sp>
        <p:sp>
          <p:nvSpPr>
            <p:cNvPr id="19" name="TextBox 18">
              <a:extLst>
                <a:ext uri="{FF2B5EF4-FFF2-40B4-BE49-F238E27FC236}">
                  <a16:creationId xmlns:a16="http://schemas.microsoft.com/office/drawing/2014/main" id="{84A27A1A-1EFD-41BC-ADE2-86305354B53E}"/>
                </a:ext>
              </a:extLst>
            </p:cNvPr>
            <p:cNvSpPr txBox="1"/>
            <p:nvPr/>
          </p:nvSpPr>
          <p:spPr>
            <a:xfrm>
              <a:off x="1742350" y="2108126"/>
              <a:ext cx="1514679" cy="538609"/>
            </a:xfrm>
            <a:prstGeom prst="rect">
              <a:avLst/>
            </a:prstGeom>
            <a:noFill/>
          </p:spPr>
          <p:txBody>
            <a:bodyPr wrap="square" rtlCol="0" anchor="ctr">
              <a:spAutoFit/>
            </a:bodyPr>
            <a:lstStyle/>
            <a:p>
              <a:pPr algn="ctr">
                <a:lnSpc>
                  <a:spcPts val="1750"/>
                </a:lnSpc>
              </a:pPr>
              <a:r>
                <a:rPr lang="en-US" sz="1250" b="1" spc="-15" dirty="0">
                  <a:solidFill>
                    <a:schemeClr val="bg1"/>
                  </a:solidFill>
                  <a:latin typeface="Nexa Bold" panose="02000000000000000000" pitchFamily="2" charset="0"/>
                </a:rPr>
                <a:t>Deploy the model in bookings</a:t>
              </a:r>
            </a:p>
          </p:txBody>
        </p:sp>
        <p:sp>
          <p:nvSpPr>
            <p:cNvPr id="20" name="TextBox 19">
              <a:extLst>
                <a:ext uri="{FF2B5EF4-FFF2-40B4-BE49-F238E27FC236}">
                  <a16:creationId xmlns:a16="http://schemas.microsoft.com/office/drawing/2014/main" id="{21CB44C5-DAE0-4496-9D19-61CD471E600B}"/>
                </a:ext>
              </a:extLst>
            </p:cNvPr>
            <p:cNvSpPr txBox="1"/>
            <p:nvPr/>
          </p:nvSpPr>
          <p:spPr>
            <a:xfrm>
              <a:off x="5328663" y="2247062"/>
              <a:ext cx="1514679" cy="313547"/>
            </a:xfrm>
            <a:prstGeom prst="rect">
              <a:avLst/>
            </a:prstGeom>
            <a:noFill/>
          </p:spPr>
          <p:txBody>
            <a:bodyPr wrap="square" rtlCol="0" anchor="ctr">
              <a:spAutoFit/>
            </a:bodyPr>
            <a:lstStyle/>
            <a:p>
              <a:pPr algn="ctr">
                <a:lnSpc>
                  <a:spcPts val="1750"/>
                </a:lnSpc>
              </a:pPr>
              <a:r>
                <a:rPr lang="en-US" sz="1250" b="1" spc="-15" dirty="0">
                  <a:solidFill>
                    <a:schemeClr val="bg1"/>
                  </a:solidFill>
                  <a:latin typeface="Nexa Bold" panose="02000000000000000000" pitchFamily="2" charset="0"/>
                </a:rPr>
                <a:t>Model Prediction</a:t>
              </a:r>
            </a:p>
          </p:txBody>
        </p:sp>
        <p:sp>
          <p:nvSpPr>
            <p:cNvPr id="21" name="TextBox 20">
              <a:extLst>
                <a:ext uri="{FF2B5EF4-FFF2-40B4-BE49-F238E27FC236}">
                  <a16:creationId xmlns:a16="http://schemas.microsoft.com/office/drawing/2014/main" id="{CC9B43C5-B397-44C2-9F90-B82B9D83C118}"/>
                </a:ext>
              </a:extLst>
            </p:cNvPr>
            <p:cNvSpPr txBox="1"/>
            <p:nvPr/>
          </p:nvSpPr>
          <p:spPr>
            <a:xfrm>
              <a:off x="5278245" y="4833269"/>
              <a:ext cx="1514679" cy="313547"/>
            </a:xfrm>
            <a:prstGeom prst="rect">
              <a:avLst/>
            </a:prstGeom>
            <a:noFill/>
          </p:spPr>
          <p:txBody>
            <a:bodyPr wrap="square" rtlCol="0" anchor="ctr">
              <a:spAutoFit/>
            </a:bodyPr>
            <a:lstStyle/>
            <a:p>
              <a:pPr algn="ctr">
                <a:lnSpc>
                  <a:spcPts val="1750"/>
                </a:lnSpc>
              </a:pPr>
              <a:r>
                <a:rPr lang="en-US" sz="1250" b="1" spc="-15" dirty="0">
                  <a:solidFill>
                    <a:schemeClr val="bg1"/>
                  </a:solidFill>
                  <a:latin typeface="Nexa Bold" panose="02000000000000000000" pitchFamily="2" charset="0"/>
                </a:rPr>
                <a:t>Not Cancelled</a:t>
              </a:r>
            </a:p>
          </p:txBody>
        </p:sp>
        <p:sp>
          <p:nvSpPr>
            <p:cNvPr id="22" name="TextBox 21">
              <a:extLst>
                <a:ext uri="{FF2B5EF4-FFF2-40B4-BE49-F238E27FC236}">
                  <a16:creationId xmlns:a16="http://schemas.microsoft.com/office/drawing/2014/main" id="{E39D9C73-243B-4613-A410-4A6057BAA712}"/>
                </a:ext>
              </a:extLst>
            </p:cNvPr>
            <p:cNvSpPr txBox="1"/>
            <p:nvPr/>
          </p:nvSpPr>
          <p:spPr>
            <a:xfrm>
              <a:off x="5443567" y="5684111"/>
              <a:ext cx="1514679" cy="538609"/>
            </a:xfrm>
            <a:prstGeom prst="rect">
              <a:avLst/>
            </a:prstGeom>
            <a:noFill/>
          </p:spPr>
          <p:txBody>
            <a:bodyPr wrap="square" rtlCol="0" anchor="ctr">
              <a:spAutoFit/>
            </a:bodyPr>
            <a:lstStyle/>
            <a:p>
              <a:pPr algn="ctr">
                <a:lnSpc>
                  <a:spcPts val="1750"/>
                </a:lnSpc>
              </a:pPr>
              <a:r>
                <a:rPr lang="en-US" sz="1250" b="1" spc="-15" dirty="0">
                  <a:solidFill>
                    <a:schemeClr val="bg1"/>
                  </a:solidFill>
                  <a:latin typeface="Nexa Bold" panose="02000000000000000000" pitchFamily="2" charset="0"/>
                </a:rPr>
                <a:t>Thank you for booking!</a:t>
              </a:r>
            </a:p>
          </p:txBody>
        </p:sp>
        <p:sp>
          <p:nvSpPr>
            <p:cNvPr id="23" name="TextBox 22">
              <a:extLst>
                <a:ext uri="{FF2B5EF4-FFF2-40B4-BE49-F238E27FC236}">
                  <a16:creationId xmlns:a16="http://schemas.microsoft.com/office/drawing/2014/main" id="{41C22E42-AAD1-44B3-874A-A6F2D0FD1910}"/>
                </a:ext>
              </a:extLst>
            </p:cNvPr>
            <p:cNvSpPr txBox="1"/>
            <p:nvPr/>
          </p:nvSpPr>
          <p:spPr>
            <a:xfrm>
              <a:off x="8978541" y="3028203"/>
              <a:ext cx="1514679" cy="538609"/>
            </a:xfrm>
            <a:prstGeom prst="rect">
              <a:avLst/>
            </a:prstGeom>
            <a:noFill/>
          </p:spPr>
          <p:txBody>
            <a:bodyPr wrap="square" rtlCol="0" anchor="ctr">
              <a:spAutoFit/>
            </a:bodyPr>
            <a:lstStyle/>
            <a:p>
              <a:pPr algn="ctr">
                <a:lnSpc>
                  <a:spcPts val="1750"/>
                </a:lnSpc>
              </a:pPr>
              <a:r>
                <a:rPr lang="en-US" sz="1250" b="1" spc="-15" dirty="0">
                  <a:solidFill>
                    <a:schemeClr val="bg1"/>
                  </a:solidFill>
                  <a:latin typeface="Nexa Bold" panose="02000000000000000000" pitchFamily="2" charset="0"/>
                </a:rPr>
                <a:t>Model Predicts Cancellation</a:t>
              </a:r>
            </a:p>
          </p:txBody>
        </p:sp>
        <p:sp>
          <p:nvSpPr>
            <p:cNvPr id="24" name="TextBox 23">
              <a:extLst>
                <a:ext uri="{FF2B5EF4-FFF2-40B4-BE49-F238E27FC236}">
                  <a16:creationId xmlns:a16="http://schemas.microsoft.com/office/drawing/2014/main" id="{C3594177-3BBA-4426-A122-B2E25916005A}"/>
                </a:ext>
              </a:extLst>
            </p:cNvPr>
            <p:cNvSpPr txBox="1"/>
            <p:nvPr/>
          </p:nvSpPr>
          <p:spPr>
            <a:xfrm>
              <a:off x="8978541" y="3828949"/>
              <a:ext cx="1514679" cy="769441"/>
            </a:xfrm>
            <a:prstGeom prst="rect">
              <a:avLst/>
            </a:prstGeom>
            <a:noFill/>
          </p:spPr>
          <p:txBody>
            <a:bodyPr wrap="square" rtlCol="0" anchor="ctr">
              <a:spAutoFit/>
            </a:bodyPr>
            <a:lstStyle/>
            <a:p>
              <a:pPr algn="ctr">
                <a:lnSpc>
                  <a:spcPts val="1750"/>
                </a:lnSpc>
              </a:pPr>
              <a:r>
                <a:rPr lang="en-US" sz="1250" b="1" spc="-15" dirty="0">
                  <a:solidFill>
                    <a:schemeClr val="bg1"/>
                  </a:solidFill>
                  <a:latin typeface="Nexa Bold" panose="02000000000000000000" pitchFamily="2" charset="0"/>
                </a:rPr>
                <a:t>Offer Discount for Non-Refundable Deposit</a:t>
              </a:r>
            </a:p>
          </p:txBody>
        </p:sp>
        <p:sp>
          <p:nvSpPr>
            <p:cNvPr id="25" name="TextBox 24">
              <a:extLst>
                <a:ext uri="{FF2B5EF4-FFF2-40B4-BE49-F238E27FC236}">
                  <a16:creationId xmlns:a16="http://schemas.microsoft.com/office/drawing/2014/main" id="{EE54F0C3-9D42-4C25-B2BC-B6698DE052A3}"/>
                </a:ext>
              </a:extLst>
            </p:cNvPr>
            <p:cNvSpPr txBox="1"/>
            <p:nvPr/>
          </p:nvSpPr>
          <p:spPr>
            <a:xfrm>
              <a:off x="8978541" y="4745834"/>
              <a:ext cx="1514679" cy="760978"/>
            </a:xfrm>
            <a:prstGeom prst="rect">
              <a:avLst/>
            </a:prstGeom>
            <a:noFill/>
          </p:spPr>
          <p:txBody>
            <a:bodyPr wrap="square" rtlCol="0" anchor="ctr">
              <a:spAutoFit/>
            </a:bodyPr>
            <a:lstStyle/>
            <a:p>
              <a:pPr algn="ctr">
                <a:lnSpc>
                  <a:spcPts val="1750"/>
                </a:lnSpc>
              </a:pPr>
              <a:r>
                <a:rPr lang="en-US" sz="1000" b="1" spc="-15" dirty="0">
                  <a:solidFill>
                    <a:schemeClr val="bg1"/>
                  </a:solidFill>
                  <a:latin typeface="Nexa Bold" panose="02000000000000000000" pitchFamily="2" charset="0"/>
                </a:rPr>
                <a:t>If Non-refundable deposit not made. Consider overbooking</a:t>
              </a:r>
            </a:p>
          </p:txBody>
        </p:sp>
        <p:sp>
          <p:nvSpPr>
            <p:cNvPr id="26" name="TextBox 25">
              <a:extLst>
                <a:ext uri="{FF2B5EF4-FFF2-40B4-BE49-F238E27FC236}">
                  <a16:creationId xmlns:a16="http://schemas.microsoft.com/office/drawing/2014/main" id="{A0E84FA9-F930-4329-A426-4F3459743524}"/>
                </a:ext>
              </a:extLst>
            </p:cNvPr>
            <p:cNvSpPr txBox="1"/>
            <p:nvPr/>
          </p:nvSpPr>
          <p:spPr>
            <a:xfrm>
              <a:off x="9118241" y="5719840"/>
              <a:ext cx="1514679" cy="538609"/>
            </a:xfrm>
            <a:prstGeom prst="rect">
              <a:avLst/>
            </a:prstGeom>
            <a:noFill/>
          </p:spPr>
          <p:txBody>
            <a:bodyPr wrap="square" rtlCol="0" anchor="ctr">
              <a:spAutoFit/>
            </a:bodyPr>
            <a:lstStyle/>
            <a:p>
              <a:pPr algn="ctr">
                <a:lnSpc>
                  <a:spcPts val="1750"/>
                </a:lnSpc>
              </a:pPr>
              <a:r>
                <a:rPr lang="en-US" sz="1250" b="1" spc="-15" dirty="0">
                  <a:solidFill>
                    <a:schemeClr val="bg1"/>
                  </a:solidFill>
                  <a:latin typeface="Nexa Bold" panose="02000000000000000000" pitchFamily="2" charset="0"/>
                </a:rPr>
                <a:t>Evaluate Performance</a:t>
              </a:r>
            </a:p>
          </p:txBody>
        </p:sp>
      </p:grpSp>
      <p:sp>
        <p:nvSpPr>
          <p:cNvPr id="3" name="TextBox 2">
            <a:extLst>
              <a:ext uri="{FF2B5EF4-FFF2-40B4-BE49-F238E27FC236}">
                <a16:creationId xmlns:a16="http://schemas.microsoft.com/office/drawing/2014/main" id="{2E952B5E-B62D-A81A-4393-DE05694D1F7D}"/>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13</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6" name="Freeform 13">
            <a:extLst>
              <a:ext uri="{FF2B5EF4-FFF2-40B4-BE49-F238E27FC236}">
                <a16:creationId xmlns:a16="http://schemas.microsoft.com/office/drawing/2014/main" id="{C92B88CC-5435-5FD7-833C-50C903E6DBB7}"/>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7" name="Freeform 13">
            <a:extLst>
              <a:ext uri="{FF2B5EF4-FFF2-40B4-BE49-F238E27FC236}">
                <a16:creationId xmlns:a16="http://schemas.microsoft.com/office/drawing/2014/main" id="{80ECB08B-530A-2E25-B66F-8B6D5FABD990}"/>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41" name="TextBox 40">
            <a:extLst>
              <a:ext uri="{FF2B5EF4-FFF2-40B4-BE49-F238E27FC236}">
                <a16:creationId xmlns:a16="http://schemas.microsoft.com/office/drawing/2014/main" id="{FFFD75F3-6B6E-39B5-8148-3318B0725F61}"/>
              </a:ext>
            </a:extLst>
          </p:cNvPr>
          <p:cNvSpPr txBox="1"/>
          <p:nvPr/>
        </p:nvSpPr>
        <p:spPr>
          <a:xfrm>
            <a:off x="1905000" y="301676"/>
            <a:ext cx="8382000" cy="661720"/>
          </a:xfrm>
          <a:prstGeom prst="rect">
            <a:avLst/>
          </a:prstGeom>
          <a:noFill/>
        </p:spPr>
        <p:txBody>
          <a:bodyPr wrap="square" rtlCol="0">
            <a:spAutoFit/>
          </a:bodyPr>
          <a:lstStyle/>
          <a:p>
            <a:pPr algn="ctr">
              <a:lnSpc>
                <a:spcPct val="90000"/>
              </a:lnSpc>
            </a:pPr>
            <a:r>
              <a:rPr lang="en-US" sz="4000" dirty="0">
                <a:solidFill>
                  <a:srgbClr val="478EEE"/>
                </a:solidFill>
                <a:latin typeface="Nexa Bold" panose="02000000000000000000" pitchFamily="50" charset="0"/>
              </a:rPr>
              <a:t>Model Implementation Plan</a:t>
            </a:r>
          </a:p>
        </p:txBody>
      </p:sp>
      <p:sp>
        <p:nvSpPr>
          <p:cNvPr id="4" name="TextBox 3">
            <a:extLst>
              <a:ext uri="{FF2B5EF4-FFF2-40B4-BE49-F238E27FC236}">
                <a16:creationId xmlns:a16="http://schemas.microsoft.com/office/drawing/2014/main" id="{06262E22-6C2E-1C04-1A41-607CB5CBF049}"/>
              </a:ext>
            </a:extLst>
          </p:cNvPr>
          <p:cNvSpPr txBox="1"/>
          <p:nvPr/>
        </p:nvSpPr>
        <p:spPr>
          <a:xfrm>
            <a:off x="1208314" y="2712213"/>
            <a:ext cx="2268311" cy="369332"/>
          </a:xfrm>
          <a:prstGeom prst="rect">
            <a:avLst/>
          </a:prstGeom>
          <a:noFill/>
        </p:spPr>
        <p:txBody>
          <a:bodyPr wrap="square" rtlCol="0">
            <a:spAutoFit/>
          </a:bodyPr>
          <a:lstStyle/>
          <a:p>
            <a:r>
              <a:rPr lang="en-US" dirty="0"/>
              <a:t>API built for requests</a:t>
            </a:r>
          </a:p>
        </p:txBody>
      </p:sp>
    </p:spTree>
    <p:extLst>
      <p:ext uri="{BB962C8B-B14F-4D97-AF65-F5344CB8AC3E}">
        <p14:creationId xmlns:p14="http://schemas.microsoft.com/office/powerpoint/2010/main" val="34987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ppt_x"/>
                                          </p:val>
                                        </p:tav>
                                        <p:tav tm="100000">
                                          <p:val>
                                            <p:strVal val="#ppt_x"/>
                                          </p:val>
                                        </p:tav>
                                      </p:tavLst>
                                    </p:anim>
                                    <p:anim calcmode="lin" valueType="num">
                                      <p:cBhvr additive="base">
                                        <p:cTn id="8" dur="75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B855A5-3B63-9233-398F-A9DB87C2F3F5}"/>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14</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9" name="Freeform 13">
            <a:extLst>
              <a:ext uri="{FF2B5EF4-FFF2-40B4-BE49-F238E27FC236}">
                <a16:creationId xmlns:a16="http://schemas.microsoft.com/office/drawing/2014/main" id="{2F4E4370-4D70-2286-DB4C-64C41666638E}"/>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pic>
        <p:nvPicPr>
          <p:cNvPr id="6" name="Picture Placeholder 5" descr="A row of colorful buildings&#10;&#10;Description automatically generated with low confidence">
            <a:extLst>
              <a:ext uri="{FF2B5EF4-FFF2-40B4-BE49-F238E27FC236}">
                <a16:creationId xmlns:a16="http://schemas.microsoft.com/office/drawing/2014/main" id="{FB0B4EFD-B9E9-F3EE-4EF7-0027FC28DCC1}"/>
              </a:ext>
            </a:extLst>
          </p:cNvPr>
          <p:cNvPicPr>
            <a:picLocks noGrp="1" noChangeAspect="1"/>
          </p:cNvPicPr>
          <p:nvPr>
            <p:ph type="pic" sz="quarter" idx="13"/>
          </p:nvPr>
        </p:nvPicPr>
        <p:blipFill>
          <a:blip r:embed="rId3"/>
          <a:srcRect t="11524" b="11524"/>
          <a:stretch>
            <a:fillRect/>
          </a:stretch>
        </p:blipFill>
        <p:spPr/>
      </p:pic>
      <p:sp>
        <p:nvSpPr>
          <p:cNvPr id="32" name="Rectangle 31"/>
          <p:cNvSpPr/>
          <p:nvPr/>
        </p:nvSpPr>
        <p:spPr>
          <a:xfrm>
            <a:off x="-14722" y="21772"/>
            <a:ext cx="6119939" cy="6858000"/>
          </a:xfrm>
          <a:prstGeom prst="rect">
            <a:avLst/>
          </a:prstGeom>
          <a:solidFill>
            <a:srgbClr val="478EEE">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4E1D733-FA42-C8DF-6DEC-3FFA3D7933E3}"/>
              </a:ext>
            </a:extLst>
          </p:cNvPr>
          <p:cNvGrpSpPr/>
          <p:nvPr/>
        </p:nvGrpSpPr>
        <p:grpSpPr>
          <a:xfrm>
            <a:off x="6105217" y="693821"/>
            <a:ext cx="5477183" cy="5240848"/>
            <a:chOff x="6105217" y="497306"/>
            <a:chExt cx="5477183" cy="5240848"/>
          </a:xfrm>
        </p:grpSpPr>
        <p:sp>
          <p:nvSpPr>
            <p:cNvPr id="54" name="Rectangle 53">
              <a:extLst>
                <a:ext uri="{FF2B5EF4-FFF2-40B4-BE49-F238E27FC236}">
                  <a16:creationId xmlns:a16="http://schemas.microsoft.com/office/drawing/2014/main" id="{CAB8E59D-F078-655A-171F-3EF3A900CC69}"/>
                </a:ext>
              </a:extLst>
            </p:cNvPr>
            <p:cNvSpPr/>
            <p:nvPr/>
          </p:nvSpPr>
          <p:spPr>
            <a:xfrm>
              <a:off x="6105217" y="497306"/>
              <a:ext cx="5477183" cy="5240848"/>
            </a:xfrm>
            <a:prstGeom prst="rect">
              <a:avLst/>
            </a:prstGeom>
            <a:solidFill>
              <a:schemeClr val="bg1"/>
            </a:solidFill>
            <a:ln>
              <a:noFill/>
            </a:ln>
            <a:effectLst>
              <a:outerShdw blurRad="528390" algn="ctr" rotWithShape="0">
                <a:schemeClr val="bg1">
                  <a:lumMod val="50000"/>
                  <a:alpha val="2581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2" name="Group 1">
              <a:extLst>
                <a:ext uri="{FF2B5EF4-FFF2-40B4-BE49-F238E27FC236}">
                  <a16:creationId xmlns:a16="http://schemas.microsoft.com/office/drawing/2014/main" id="{4F649187-0A32-240E-74B3-579B1455D767}"/>
                </a:ext>
              </a:extLst>
            </p:cNvPr>
            <p:cNvGrpSpPr/>
            <p:nvPr/>
          </p:nvGrpSpPr>
          <p:grpSpPr>
            <a:xfrm>
              <a:off x="6692970" y="780048"/>
              <a:ext cx="4592767" cy="4791902"/>
              <a:chOff x="6788068" y="786062"/>
              <a:chExt cx="4592767" cy="4791902"/>
            </a:xfrm>
          </p:grpSpPr>
          <p:pic>
            <p:nvPicPr>
              <p:cNvPr id="49" name="Content Placeholder 4" descr="A graph with red and blue lines&#10;&#10;Description automatically generated with medium confidence">
                <a:extLst>
                  <a:ext uri="{FF2B5EF4-FFF2-40B4-BE49-F238E27FC236}">
                    <a16:creationId xmlns:a16="http://schemas.microsoft.com/office/drawing/2014/main" id="{DCC3A578-0948-84DC-D479-E3B6C37DC4A5}"/>
                  </a:ext>
                </a:extLst>
              </p:cNvPr>
              <p:cNvPicPr>
                <a:picLocks noChangeAspect="1"/>
              </p:cNvPicPr>
              <p:nvPr/>
            </p:nvPicPr>
            <p:blipFill>
              <a:blip r:embed="rId4"/>
              <a:stretch>
                <a:fillRect/>
              </a:stretch>
            </p:blipFill>
            <p:spPr>
              <a:xfrm>
                <a:off x="6990066" y="786062"/>
                <a:ext cx="4188773" cy="2261937"/>
              </a:xfrm>
              <a:prstGeom prst="rect">
                <a:avLst/>
              </a:prstGeom>
            </p:spPr>
          </p:pic>
          <p:pic>
            <p:nvPicPr>
              <p:cNvPr id="52" name="Picture 51" descr="A picture containing text, screenshot, font, line&#10;&#10;Description automatically generated">
                <a:extLst>
                  <a:ext uri="{FF2B5EF4-FFF2-40B4-BE49-F238E27FC236}">
                    <a16:creationId xmlns:a16="http://schemas.microsoft.com/office/drawing/2014/main" id="{1D32AA11-C9EE-59FE-043B-05153AA096D1}"/>
                  </a:ext>
                </a:extLst>
              </p:cNvPr>
              <p:cNvPicPr>
                <a:picLocks noChangeAspect="1"/>
              </p:cNvPicPr>
              <p:nvPr/>
            </p:nvPicPr>
            <p:blipFill>
              <a:blip r:embed="rId5"/>
              <a:stretch>
                <a:fillRect/>
              </a:stretch>
            </p:blipFill>
            <p:spPr>
              <a:xfrm>
                <a:off x="6788068" y="3316027"/>
                <a:ext cx="4592767" cy="2261937"/>
              </a:xfrm>
              <a:prstGeom prst="rect">
                <a:avLst/>
              </a:prstGeom>
            </p:spPr>
          </p:pic>
        </p:grpSp>
      </p:grpSp>
      <p:sp>
        <p:nvSpPr>
          <p:cNvPr id="8" name="Freeform 13">
            <a:extLst>
              <a:ext uri="{FF2B5EF4-FFF2-40B4-BE49-F238E27FC236}">
                <a16:creationId xmlns:a16="http://schemas.microsoft.com/office/drawing/2014/main" id="{1E9739E6-81CD-6208-CD93-A764DF4D0550}"/>
              </a:ext>
            </a:extLst>
          </p:cNvPr>
          <p:cNvSpPr>
            <a:spLocks noEditPoints="1"/>
          </p:cNvSpPr>
          <p:nvPr/>
        </p:nvSpPr>
        <p:spPr bwMode="auto">
          <a:xfrm>
            <a:off x="-22458" y="5915652"/>
            <a:ext cx="632058" cy="795300"/>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grpSp>
        <p:nvGrpSpPr>
          <p:cNvPr id="15" name="Group 14">
            <a:extLst>
              <a:ext uri="{FF2B5EF4-FFF2-40B4-BE49-F238E27FC236}">
                <a16:creationId xmlns:a16="http://schemas.microsoft.com/office/drawing/2014/main" id="{3B1830F7-1145-3D5C-AD37-510DD31A34E8}"/>
              </a:ext>
            </a:extLst>
          </p:cNvPr>
          <p:cNvGrpSpPr/>
          <p:nvPr/>
        </p:nvGrpSpPr>
        <p:grpSpPr>
          <a:xfrm>
            <a:off x="308128" y="1238298"/>
            <a:ext cx="5082019" cy="4873847"/>
            <a:chOff x="308128" y="693821"/>
            <a:chExt cx="5082019" cy="4873847"/>
          </a:xfrm>
        </p:grpSpPr>
        <p:sp>
          <p:nvSpPr>
            <p:cNvPr id="59" name="Rectangle 58"/>
            <p:cNvSpPr/>
            <p:nvPr/>
          </p:nvSpPr>
          <p:spPr>
            <a:xfrm>
              <a:off x="308128" y="693821"/>
              <a:ext cx="4295956" cy="1323439"/>
            </a:xfrm>
            <a:prstGeom prst="rect">
              <a:avLst/>
            </a:prstGeom>
          </p:spPr>
          <p:txBody>
            <a:bodyPr wrap="square" anchor="ctr">
              <a:spAutoFit/>
            </a:bodyPr>
            <a:lstStyle/>
            <a:p>
              <a:r>
                <a:rPr lang="en-US" sz="4000" b="1" dirty="0">
                  <a:ln w="19050">
                    <a:noFill/>
                  </a:ln>
                  <a:solidFill>
                    <a:schemeClr val="bg1"/>
                  </a:solidFill>
                  <a:latin typeface="Nexa Bold" panose="02000000000000000000" pitchFamily="2" charset="0"/>
                </a:rPr>
                <a:t>Convolution Neural Network</a:t>
              </a:r>
            </a:p>
          </p:txBody>
        </p:sp>
        <p:pic>
          <p:nvPicPr>
            <p:cNvPr id="10" name="Graphic 9" descr="Processor outline">
              <a:extLst>
                <a:ext uri="{FF2B5EF4-FFF2-40B4-BE49-F238E27FC236}">
                  <a16:creationId xmlns:a16="http://schemas.microsoft.com/office/drawing/2014/main" id="{60F96FD0-A79D-817B-E71E-FC5ACFE6E3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128" y="2055632"/>
              <a:ext cx="867464" cy="867464"/>
            </a:xfrm>
            <a:prstGeom prst="rect">
              <a:avLst/>
            </a:prstGeom>
          </p:spPr>
        </p:pic>
        <p:pic>
          <p:nvPicPr>
            <p:cNvPr id="11" name="Graphic 10" descr="Exponential Graph outline">
              <a:extLst>
                <a:ext uri="{FF2B5EF4-FFF2-40B4-BE49-F238E27FC236}">
                  <a16:creationId xmlns:a16="http://schemas.microsoft.com/office/drawing/2014/main" id="{3AB24EDF-BC72-7320-6024-BB8BA7838A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128" y="3584615"/>
              <a:ext cx="867464" cy="867464"/>
            </a:xfrm>
            <a:prstGeom prst="rect">
              <a:avLst/>
            </a:prstGeom>
          </p:spPr>
        </p:pic>
        <p:sp>
          <p:nvSpPr>
            <p:cNvPr id="13" name="TextBox 12">
              <a:extLst>
                <a:ext uri="{FF2B5EF4-FFF2-40B4-BE49-F238E27FC236}">
                  <a16:creationId xmlns:a16="http://schemas.microsoft.com/office/drawing/2014/main" id="{37E5656D-F742-EA64-1A6D-D7B5B30EB9E1}"/>
                </a:ext>
              </a:extLst>
            </p:cNvPr>
            <p:cNvSpPr txBox="1"/>
            <p:nvPr/>
          </p:nvSpPr>
          <p:spPr>
            <a:xfrm>
              <a:off x="308128" y="2961468"/>
              <a:ext cx="5082019" cy="584775"/>
            </a:xfrm>
            <a:prstGeom prst="rect">
              <a:avLst/>
            </a:prstGeom>
            <a:noFill/>
          </p:spPr>
          <p:txBody>
            <a:bodyPr wrap="square">
              <a:spAutoFit/>
            </a:bodyPr>
            <a:lstStyle/>
            <a:p>
              <a:r>
                <a:rPr lang="en-GB" sz="1600" dirty="0">
                  <a:solidFill>
                    <a:schemeClr val="bg1"/>
                  </a:solidFill>
                  <a:latin typeface="Nexa Light" panose="02000000000000000000" pitchFamily="2" charset="0"/>
                </a:rPr>
                <a:t>Train a deep learning time series model with 90% accuracy on historic data for revenue lost to cancellations.</a:t>
              </a:r>
            </a:p>
          </p:txBody>
        </p:sp>
        <p:sp>
          <p:nvSpPr>
            <p:cNvPr id="14" name="TextBox 13">
              <a:extLst>
                <a:ext uri="{FF2B5EF4-FFF2-40B4-BE49-F238E27FC236}">
                  <a16:creationId xmlns:a16="http://schemas.microsoft.com/office/drawing/2014/main" id="{E8914EF5-4721-7298-C8C9-57395E7E4F83}"/>
                </a:ext>
              </a:extLst>
            </p:cNvPr>
            <p:cNvSpPr txBox="1"/>
            <p:nvPr/>
          </p:nvSpPr>
          <p:spPr>
            <a:xfrm>
              <a:off x="308128" y="4490450"/>
              <a:ext cx="5082019" cy="1077218"/>
            </a:xfrm>
            <a:prstGeom prst="rect">
              <a:avLst/>
            </a:prstGeom>
            <a:noFill/>
          </p:spPr>
          <p:txBody>
            <a:bodyPr wrap="square">
              <a:spAutoFit/>
            </a:bodyPr>
            <a:lstStyle/>
            <a:p>
              <a:r>
                <a:rPr lang="en-US" sz="1600" dirty="0">
                  <a:solidFill>
                    <a:schemeClr val="bg1"/>
                  </a:solidFill>
                  <a:latin typeface="Nexa Light" panose="02000000000000000000" pitchFamily="2" charset="0"/>
                </a:rPr>
                <a:t>Use model to </a:t>
              </a:r>
              <a:r>
                <a:rPr lang="en-US" sz="1600" b="1" dirty="0">
                  <a:solidFill>
                    <a:schemeClr val="bg1"/>
                  </a:solidFill>
                  <a:latin typeface="Nexa Light" panose="02000000000000000000" pitchFamily="2" charset="0"/>
                </a:rPr>
                <a:t>forecast cancellations </a:t>
              </a:r>
              <a:r>
                <a:rPr lang="en-US" sz="1600" dirty="0">
                  <a:solidFill>
                    <a:schemeClr val="bg1"/>
                  </a:solidFill>
                  <a:latin typeface="Nexa Light" panose="02000000000000000000" pitchFamily="2" charset="0"/>
                </a:rPr>
                <a:t>to </a:t>
              </a:r>
              <a:r>
                <a:rPr lang="en-US" sz="1600" b="1" dirty="0">
                  <a:solidFill>
                    <a:schemeClr val="bg1"/>
                  </a:solidFill>
                  <a:latin typeface="Nexa Light" panose="02000000000000000000" pitchFamily="2" charset="0"/>
                </a:rPr>
                <a:t>evaluate the performance</a:t>
              </a:r>
              <a:r>
                <a:rPr lang="en-US" sz="1600" dirty="0">
                  <a:solidFill>
                    <a:schemeClr val="bg1"/>
                  </a:solidFill>
                  <a:latin typeface="Nexa Light" panose="02000000000000000000" pitchFamily="2" charset="0"/>
                </a:rPr>
                <a:t> of strategic decisions. If strategic decisions are working then we should have less cancellation revenue than forecasted.</a:t>
              </a:r>
            </a:p>
          </p:txBody>
        </p:sp>
      </p:grpSp>
    </p:spTree>
    <p:extLst>
      <p:ext uri="{BB962C8B-B14F-4D97-AF65-F5344CB8AC3E}">
        <p14:creationId xmlns:p14="http://schemas.microsoft.com/office/powerpoint/2010/main" val="4075206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478EEE"/>
            </a:gs>
            <a:gs pos="100000">
              <a:srgbClr val="0047AB"/>
            </a:gs>
          </a:gsLst>
          <a:lin ang="5400000" scaled="1"/>
        </a:gradFill>
        <a:effectLst/>
      </p:bgPr>
    </p:bg>
    <p:spTree>
      <p:nvGrpSpPr>
        <p:cNvPr id="1" name=""/>
        <p:cNvGrpSpPr/>
        <p:nvPr/>
      </p:nvGrpSpPr>
      <p:grpSpPr>
        <a:xfrm>
          <a:off x="0" y="0"/>
          <a:ext cx="0" cy="0"/>
          <a:chOff x="0" y="0"/>
          <a:chExt cx="0" cy="0"/>
        </a:xfrm>
      </p:grpSpPr>
      <p:sp>
        <p:nvSpPr>
          <p:cNvPr id="25" name="Freeform 13">
            <a:extLst>
              <a:ext uri="{FF2B5EF4-FFF2-40B4-BE49-F238E27FC236}">
                <a16:creationId xmlns:a16="http://schemas.microsoft.com/office/drawing/2014/main" id="{4A7A69F2-6512-4C5B-98E7-AD0A82B29C40}"/>
              </a:ext>
            </a:extLst>
          </p:cNvPr>
          <p:cNvSpPr>
            <a:spLocks noEditPoints="1"/>
          </p:cNvSpPr>
          <p:nvPr/>
        </p:nvSpPr>
        <p:spPr bwMode="auto">
          <a:xfrm rot="5400000" flipV="1">
            <a:off x="5312102" y="-160714"/>
            <a:ext cx="1244528" cy="1565955"/>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2" name="TextBox 1">
            <a:extLst>
              <a:ext uri="{FF2B5EF4-FFF2-40B4-BE49-F238E27FC236}">
                <a16:creationId xmlns:a16="http://schemas.microsoft.com/office/drawing/2014/main" id="{CD023F7C-11D9-0BB5-9DA5-258517F827BF}"/>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15</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3" name="TextBox 2">
            <a:extLst>
              <a:ext uri="{FF2B5EF4-FFF2-40B4-BE49-F238E27FC236}">
                <a16:creationId xmlns:a16="http://schemas.microsoft.com/office/drawing/2014/main" id="{7BA9B870-54B4-AAC4-3886-A776AAD16AAA}"/>
              </a:ext>
            </a:extLst>
          </p:cNvPr>
          <p:cNvSpPr txBox="1"/>
          <p:nvPr/>
        </p:nvSpPr>
        <p:spPr>
          <a:xfrm>
            <a:off x="594378" y="1049656"/>
            <a:ext cx="8844197" cy="707886"/>
          </a:xfrm>
          <a:prstGeom prst="rect">
            <a:avLst/>
          </a:prstGeom>
          <a:noFill/>
        </p:spPr>
        <p:txBody>
          <a:bodyPr wrap="square" rtlCol="0">
            <a:spAutoFit/>
          </a:bodyPr>
          <a:lstStyle/>
          <a:p>
            <a:r>
              <a:rPr lang="en-US" sz="4000" dirty="0">
                <a:solidFill>
                  <a:schemeClr val="bg1"/>
                </a:solidFill>
              </a:rPr>
              <a:t>Next Steps:</a:t>
            </a:r>
          </a:p>
        </p:txBody>
      </p:sp>
      <p:sp>
        <p:nvSpPr>
          <p:cNvPr id="4" name="TextBox 3">
            <a:extLst>
              <a:ext uri="{FF2B5EF4-FFF2-40B4-BE49-F238E27FC236}">
                <a16:creationId xmlns:a16="http://schemas.microsoft.com/office/drawing/2014/main" id="{A05684DE-2D85-63CF-DABC-6876E5E0A9B0}"/>
              </a:ext>
            </a:extLst>
          </p:cNvPr>
          <p:cNvSpPr txBox="1"/>
          <p:nvPr/>
        </p:nvSpPr>
        <p:spPr>
          <a:xfrm>
            <a:off x="344773" y="2294185"/>
            <a:ext cx="10088381" cy="3046988"/>
          </a:xfrm>
          <a:prstGeom prst="rect">
            <a:avLst/>
          </a:prstGeom>
          <a:noFill/>
        </p:spPr>
        <p:txBody>
          <a:bodyPr wrap="square" rtlCol="0">
            <a:spAutoFit/>
          </a:bodyPr>
          <a:lstStyle/>
          <a:p>
            <a:pPr marL="342900" indent="-342900">
              <a:buFont typeface="+mj-lt"/>
              <a:buAutoNum type="arabicPeriod"/>
            </a:pPr>
            <a:r>
              <a:rPr lang="en-US" sz="3200" dirty="0">
                <a:solidFill>
                  <a:schemeClr val="bg1"/>
                </a:solidFill>
              </a:rPr>
              <a:t>Create a dashboard for the API where inputs can be put in and a response will be generated.</a:t>
            </a:r>
          </a:p>
          <a:p>
            <a:pPr marL="342900" indent="-342900">
              <a:buFont typeface="+mj-lt"/>
              <a:buAutoNum type="arabicPeriod"/>
            </a:pPr>
            <a:endParaRPr lang="en-US" sz="3200" dirty="0">
              <a:solidFill>
                <a:schemeClr val="bg1"/>
              </a:solidFill>
            </a:endParaRPr>
          </a:p>
          <a:p>
            <a:pPr marL="342900" indent="-342900">
              <a:buFont typeface="+mj-lt"/>
              <a:buAutoNum type="arabicPeriod"/>
            </a:pPr>
            <a:r>
              <a:rPr lang="en-US" sz="3200" dirty="0">
                <a:solidFill>
                  <a:schemeClr val="bg1"/>
                </a:solidFill>
              </a:rPr>
              <a:t>Deploy the API on AWS</a:t>
            </a:r>
          </a:p>
          <a:p>
            <a:pPr marL="342900" indent="-342900">
              <a:buFont typeface="+mj-lt"/>
              <a:buAutoNum type="arabicPeriod"/>
            </a:pPr>
            <a:endParaRPr lang="en-US" sz="3200" dirty="0">
              <a:solidFill>
                <a:schemeClr val="bg1"/>
              </a:solidFill>
            </a:endParaRPr>
          </a:p>
          <a:p>
            <a:pPr marL="342900" indent="-342900">
              <a:buFont typeface="+mj-lt"/>
              <a:buAutoNum type="arabicPeriod"/>
            </a:pPr>
            <a:r>
              <a:rPr lang="en-US" sz="3200" dirty="0">
                <a:solidFill>
                  <a:schemeClr val="bg1"/>
                </a:solidFill>
              </a:rPr>
              <a:t>Create more forecasts</a:t>
            </a:r>
          </a:p>
        </p:txBody>
      </p:sp>
    </p:spTree>
    <p:extLst>
      <p:ext uri="{BB962C8B-B14F-4D97-AF65-F5344CB8AC3E}">
        <p14:creationId xmlns:p14="http://schemas.microsoft.com/office/powerpoint/2010/main" val="27485251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478EEE"/>
            </a:gs>
            <a:gs pos="100000">
              <a:srgbClr val="0047AB"/>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BA9051-A29A-428C-A214-091253E32309}"/>
              </a:ext>
            </a:extLst>
          </p:cNvPr>
          <p:cNvSpPr txBox="1"/>
          <p:nvPr/>
        </p:nvSpPr>
        <p:spPr>
          <a:xfrm>
            <a:off x="2561058" y="2497976"/>
            <a:ext cx="7069885" cy="1862048"/>
          </a:xfrm>
          <a:prstGeom prst="rect">
            <a:avLst/>
          </a:prstGeom>
          <a:noFill/>
        </p:spPr>
        <p:txBody>
          <a:bodyPr wrap="none" rtlCol="0">
            <a:spAutoFit/>
          </a:bodyPr>
          <a:lstStyle/>
          <a:p>
            <a:pPr algn="ctr"/>
            <a:r>
              <a:rPr lang="en-US" sz="11500" dirty="0" err="1">
                <a:solidFill>
                  <a:schemeClr val="bg1"/>
                </a:solidFill>
                <a:latin typeface="Nexa Bold" panose="02000000000000000000" pitchFamily="50" charset="0"/>
              </a:rPr>
              <a:t>ThankYou</a:t>
            </a:r>
            <a:endParaRPr lang="en-US" sz="11500" dirty="0">
              <a:solidFill>
                <a:schemeClr val="bg1"/>
              </a:solidFill>
              <a:latin typeface="Nexa Bold" panose="02000000000000000000" pitchFamily="50" charset="0"/>
            </a:endParaRPr>
          </a:p>
        </p:txBody>
      </p:sp>
      <p:sp>
        <p:nvSpPr>
          <p:cNvPr id="25" name="Freeform 13">
            <a:extLst>
              <a:ext uri="{FF2B5EF4-FFF2-40B4-BE49-F238E27FC236}">
                <a16:creationId xmlns:a16="http://schemas.microsoft.com/office/drawing/2014/main" id="{4A7A69F2-6512-4C5B-98E7-AD0A82B29C40}"/>
              </a:ext>
            </a:extLst>
          </p:cNvPr>
          <p:cNvSpPr>
            <a:spLocks noEditPoints="1"/>
          </p:cNvSpPr>
          <p:nvPr/>
        </p:nvSpPr>
        <p:spPr bwMode="auto">
          <a:xfrm rot="5400000" flipV="1">
            <a:off x="5312102" y="-160714"/>
            <a:ext cx="1244528" cy="1565955"/>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2" name="TextBox 1">
            <a:extLst>
              <a:ext uri="{FF2B5EF4-FFF2-40B4-BE49-F238E27FC236}">
                <a16:creationId xmlns:a16="http://schemas.microsoft.com/office/drawing/2014/main" id="{CD023F7C-11D9-0BB5-9DA5-258517F827BF}"/>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16</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Tree>
    <p:extLst>
      <p:ext uri="{BB962C8B-B14F-4D97-AF65-F5344CB8AC3E}">
        <p14:creationId xmlns:p14="http://schemas.microsoft.com/office/powerpoint/2010/main" val="38646300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B63335A-0685-4A0F-BAAE-F7D13EB7331F}"/>
              </a:ext>
            </a:extLst>
          </p:cNvPr>
          <p:cNvGrpSpPr/>
          <p:nvPr/>
        </p:nvGrpSpPr>
        <p:grpSpPr>
          <a:xfrm>
            <a:off x="1066800" y="1153886"/>
            <a:ext cx="10058400" cy="4572000"/>
            <a:chOff x="1066800" y="1143000"/>
            <a:chExt cx="10058400" cy="4572000"/>
          </a:xfrm>
        </p:grpSpPr>
        <p:sp>
          <p:nvSpPr>
            <p:cNvPr id="18" name="Rectangle 17">
              <a:extLst>
                <a:ext uri="{FF2B5EF4-FFF2-40B4-BE49-F238E27FC236}">
                  <a16:creationId xmlns:a16="http://schemas.microsoft.com/office/drawing/2014/main" id="{CFAB9808-6E0E-4FFB-A5C8-F495E3A3C561}"/>
                </a:ext>
              </a:extLst>
            </p:cNvPr>
            <p:cNvSpPr/>
            <p:nvPr userDrawn="1"/>
          </p:nvSpPr>
          <p:spPr>
            <a:xfrm>
              <a:off x="1066800" y="1143000"/>
              <a:ext cx="10058400" cy="4572000"/>
            </a:xfrm>
            <a:prstGeom prst="rect">
              <a:avLst/>
            </a:prstGeom>
            <a:solidFill>
              <a:schemeClr val="bg1"/>
            </a:solidFill>
            <a:ln>
              <a:noFill/>
            </a:ln>
            <a:effectLst>
              <a:outerShdw blurRad="1270000" dist="520700" dir="5400000" sx="92000" sy="92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5D49F8-651C-4CDF-9C06-6C0DBC9EACE3}"/>
                </a:ext>
              </a:extLst>
            </p:cNvPr>
            <p:cNvSpPr/>
            <p:nvPr userDrawn="1"/>
          </p:nvSpPr>
          <p:spPr>
            <a:xfrm>
              <a:off x="1066800" y="5669281"/>
              <a:ext cx="10058400" cy="45719"/>
            </a:xfrm>
            <a:prstGeom prst="rect">
              <a:avLst/>
            </a:prstGeom>
            <a:solidFill>
              <a:srgbClr val="478E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ounded Rectangle 44">
            <a:extLst>
              <a:ext uri="{FF2B5EF4-FFF2-40B4-BE49-F238E27FC236}">
                <a16:creationId xmlns:a16="http://schemas.microsoft.com/office/drawing/2014/main" id="{F401502D-4443-00F9-2383-811603E1E874}"/>
              </a:ext>
            </a:extLst>
          </p:cNvPr>
          <p:cNvSpPr/>
          <p:nvPr/>
        </p:nvSpPr>
        <p:spPr>
          <a:xfrm>
            <a:off x="7390151" y="630334"/>
            <a:ext cx="3955221" cy="3613891"/>
          </a:xfrm>
          <a:prstGeom prst="roundRect">
            <a:avLst>
              <a:gd name="adj" fmla="val 3130"/>
            </a:avLst>
          </a:prstGeom>
          <a:solidFill>
            <a:srgbClr val="478EEE"/>
          </a:solidFill>
          <a:ln>
            <a:noFill/>
          </a:ln>
          <a:effectLst>
            <a:outerShdw blurRad="509255" algn="ctr" rotWithShape="0">
              <a:schemeClr val="bg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44" name="Picture Placeholder 43" descr="A person taking a selfie&#10;&#10;Description automatically generated">
            <a:extLst>
              <a:ext uri="{FF2B5EF4-FFF2-40B4-BE49-F238E27FC236}">
                <a16:creationId xmlns:a16="http://schemas.microsoft.com/office/drawing/2014/main" id="{324962FE-CF43-A201-19FF-DD7F937CF8ED}"/>
              </a:ext>
            </a:extLst>
          </p:cNvPr>
          <p:cNvPicPr>
            <a:picLocks noGrp="1" noChangeAspect="1"/>
          </p:cNvPicPr>
          <p:nvPr>
            <p:ph type="pic" sz="quarter" idx="10"/>
          </p:nvPr>
        </p:nvPicPr>
        <p:blipFill>
          <a:blip r:embed="rId2"/>
          <a:srcRect l="17239" r="17239"/>
          <a:stretch>
            <a:fillRect/>
          </a:stretch>
        </p:blipFill>
        <p:spPr>
          <a:xfrm rot="5400000">
            <a:off x="7776292" y="571182"/>
            <a:ext cx="3182938" cy="3643312"/>
          </a:xfrm>
        </p:spPr>
      </p:pic>
      <p:sp>
        <p:nvSpPr>
          <p:cNvPr id="8" name="Freeform 13">
            <a:extLst>
              <a:ext uri="{FF2B5EF4-FFF2-40B4-BE49-F238E27FC236}">
                <a16:creationId xmlns:a16="http://schemas.microsoft.com/office/drawing/2014/main" id="{1E755920-263E-176C-4C7E-04B4409D38EE}"/>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9" name="TextBox 8">
            <a:extLst>
              <a:ext uri="{FF2B5EF4-FFF2-40B4-BE49-F238E27FC236}">
                <a16:creationId xmlns:a16="http://schemas.microsoft.com/office/drawing/2014/main" id="{06FD5513-B355-3213-2675-F3204EFB09F1}"/>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2</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12" name="Freeform 13">
            <a:extLst>
              <a:ext uri="{FF2B5EF4-FFF2-40B4-BE49-F238E27FC236}">
                <a16:creationId xmlns:a16="http://schemas.microsoft.com/office/drawing/2014/main" id="{A28E2BAC-EBB7-634D-8252-81FD22F46993}"/>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grpSp>
        <p:nvGrpSpPr>
          <p:cNvPr id="15" name="Group 14">
            <a:extLst>
              <a:ext uri="{FF2B5EF4-FFF2-40B4-BE49-F238E27FC236}">
                <a16:creationId xmlns:a16="http://schemas.microsoft.com/office/drawing/2014/main" id="{CAF4A164-1F75-B113-FFAA-18C07C871924}"/>
              </a:ext>
            </a:extLst>
          </p:cNvPr>
          <p:cNvGrpSpPr/>
          <p:nvPr/>
        </p:nvGrpSpPr>
        <p:grpSpPr>
          <a:xfrm>
            <a:off x="1492644" y="2428726"/>
            <a:ext cx="3643084" cy="2062107"/>
            <a:chOff x="1353496" y="1297393"/>
            <a:chExt cx="3643084" cy="2062107"/>
          </a:xfrm>
        </p:grpSpPr>
        <p:sp>
          <p:nvSpPr>
            <p:cNvPr id="11" name="TextBox 10">
              <a:extLst>
                <a:ext uri="{FF2B5EF4-FFF2-40B4-BE49-F238E27FC236}">
                  <a16:creationId xmlns:a16="http://schemas.microsoft.com/office/drawing/2014/main" id="{3603934A-5B91-3904-F238-4CD9FAE70D5E}"/>
                </a:ext>
              </a:extLst>
            </p:cNvPr>
            <p:cNvSpPr txBox="1"/>
            <p:nvPr/>
          </p:nvSpPr>
          <p:spPr>
            <a:xfrm>
              <a:off x="1353496" y="1297393"/>
              <a:ext cx="3476921" cy="707886"/>
            </a:xfrm>
            <a:prstGeom prst="rect">
              <a:avLst/>
            </a:prstGeom>
            <a:noFill/>
          </p:spPr>
          <p:txBody>
            <a:bodyPr wrap="square">
              <a:spAutoFit/>
            </a:bodyPr>
            <a:lstStyle/>
            <a:p>
              <a:r>
                <a:rPr lang="en-GB" sz="4000" b="1" dirty="0">
                  <a:solidFill>
                    <a:srgbClr val="478EEE"/>
                  </a:solidFill>
                  <a:latin typeface="Nexa Bold" panose="02000000000000000000" pitchFamily="2" charset="0"/>
                </a:rPr>
                <a:t>Introduction</a:t>
              </a:r>
              <a:endParaRPr lang="en-PK" sz="4000" b="1" dirty="0">
                <a:solidFill>
                  <a:srgbClr val="478EEE"/>
                </a:solidFill>
                <a:latin typeface="Nexa Bold" panose="02000000000000000000" pitchFamily="2" charset="0"/>
              </a:endParaRPr>
            </a:p>
          </p:txBody>
        </p:sp>
        <p:sp>
          <p:nvSpPr>
            <p:cNvPr id="14" name="TextBox 13">
              <a:extLst>
                <a:ext uri="{FF2B5EF4-FFF2-40B4-BE49-F238E27FC236}">
                  <a16:creationId xmlns:a16="http://schemas.microsoft.com/office/drawing/2014/main" id="{90830758-1309-53EB-3F09-78E0C4AFBE52}"/>
                </a:ext>
              </a:extLst>
            </p:cNvPr>
            <p:cNvSpPr txBox="1"/>
            <p:nvPr/>
          </p:nvSpPr>
          <p:spPr>
            <a:xfrm>
              <a:off x="1353496" y="2051450"/>
              <a:ext cx="3643084" cy="1308050"/>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GB" sz="1600" dirty="0">
                  <a:latin typeface="Nexa Light" panose="02000000000000000000" pitchFamily="2" charset="0"/>
                </a:rPr>
                <a:t>Victoria B.C</a:t>
              </a:r>
            </a:p>
            <a:p>
              <a:pPr marL="285750" indent="-285750">
                <a:spcAft>
                  <a:spcPts val="600"/>
                </a:spcAft>
                <a:buFont typeface="Arial" panose="020B0604020202020204" pitchFamily="34" charset="0"/>
                <a:buChar char="•"/>
              </a:pPr>
              <a:r>
                <a:rPr lang="en-GB" sz="1600" dirty="0">
                  <a:latin typeface="Nexa Light" panose="02000000000000000000" pitchFamily="2" charset="0"/>
                </a:rPr>
                <a:t>Bachelors Degree in Accounting</a:t>
              </a:r>
            </a:p>
            <a:p>
              <a:pPr marL="285750" indent="-285750">
                <a:spcAft>
                  <a:spcPts val="600"/>
                </a:spcAft>
                <a:buFont typeface="Arial" panose="020B0604020202020204" pitchFamily="34" charset="0"/>
                <a:buChar char="•"/>
              </a:pPr>
              <a:r>
                <a:rPr lang="en-GB" sz="1600" dirty="0">
                  <a:latin typeface="Nexa Light" panose="02000000000000000000" pitchFamily="2" charset="0"/>
                </a:rPr>
                <a:t>Exciting Data Science Journey!</a:t>
              </a:r>
            </a:p>
            <a:p>
              <a:pPr>
                <a:spcAft>
                  <a:spcPts val="600"/>
                </a:spcAft>
              </a:pPr>
              <a:r>
                <a:rPr lang="en-GB" sz="1600" dirty="0">
                  <a:latin typeface="Nexa Light" panose="02000000000000000000" pitchFamily="2" charset="0"/>
                </a:rPr>
                <a:t> </a:t>
              </a:r>
            </a:p>
          </p:txBody>
        </p:sp>
      </p:grpSp>
    </p:spTree>
    <p:extLst>
      <p:ext uri="{BB962C8B-B14F-4D97-AF65-F5344CB8AC3E}">
        <p14:creationId xmlns:p14="http://schemas.microsoft.com/office/powerpoint/2010/main" val="426132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4AC187-E5BD-BB54-EAF7-07AF422035BC}"/>
              </a:ext>
            </a:extLst>
          </p:cNvPr>
          <p:cNvGrpSpPr/>
          <p:nvPr/>
        </p:nvGrpSpPr>
        <p:grpSpPr>
          <a:xfrm>
            <a:off x="-22458" y="1397000"/>
            <a:ext cx="6655842" cy="4064000"/>
            <a:chOff x="853000" y="1935946"/>
            <a:chExt cx="16122257" cy="9844108"/>
          </a:xfrm>
        </p:grpSpPr>
        <p:sp>
          <p:nvSpPr>
            <p:cNvPr id="3" name="Freeform 14">
              <a:extLst>
                <a:ext uri="{FF2B5EF4-FFF2-40B4-BE49-F238E27FC236}">
                  <a16:creationId xmlns:a16="http://schemas.microsoft.com/office/drawing/2014/main" id="{8496826D-4BDC-07E1-3311-0C5835103BB8}"/>
                </a:ext>
              </a:extLst>
            </p:cNvPr>
            <p:cNvSpPr>
              <a:spLocks noEditPoints="1"/>
            </p:cNvSpPr>
            <p:nvPr/>
          </p:nvSpPr>
          <p:spPr bwMode="auto">
            <a:xfrm>
              <a:off x="853000" y="2465015"/>
              <a:ext cx="16122257" cy="9315039"/>
            </a:xfrm>
            <a:custGeom>
              <a:avLst/>
              <a:gdLst>
                <a:gd name="T0" fmla="*/ 2061 w 4856"/>
                <a:gd name="T1" fmla="*/ 2687 h 2803"/>
                <a:gd name="T2" fmla="*/ 202 w 4856"/>
                <a:gd name="T3" fmla="*/ 1613 h 2803"/>
                <a:gd name="T4" fmla="*/ 202 w 4856"/>
                <a:gd name="T5" fmla="*/ 1190 h 2803"/>
                <a:gd name="T6" fmla="*/ 2061 w 4856"/>
                <a:gd name="T7" fmla="*/ 117 h 2803"/>
                <a:gd name="T8" fmla="*/ 2795 w 4856"/>
                <a:gd name="T9" fmla="*/ 117 h 2803"/>
                <a:gd name="T10" fmla="*/ 4654 w 4856"/>
                <a:gd name="T11" fmla="*/ 1190 h 2803"/>
                <a:gd name="T12" fmla="*/ 4654 w 4856"/>
                <a:gd name="T13" fmla="*/ 1614 h 2803"/>
                <a:gd name="T14" fmla="*/ 2795 w 4856"/>
                <a:gd name="T15" fmla="*/ 2687 h 2803"/>
                <a:gd name="T16" fmla="*/ 2061 w 4856"/>
                <a:gd name="T17" fmla="*/ 2687 h 2803"/>
                <a:gd name="T18" fmla="*/ 2756 w 4856"/>
                <a:gd name="T19" fmla="*/ 139 h 2803"/>
                <a:gd name="T20" fmla="*/ 2100 w 4856"/>
                <a:gd name="T21" fmla="*/ 139 h 2803"/>
                <a:gd name="T22" fmla="*/ 241 w 4856"/>
                <a:gd name="T23" fmla="*/ 1212 h 2803"/>
                <a:gd name="T24" fmla="*/ 241 w 4856"/>
                <a:gd name="T25" fmla="*/ 1591 h 2803"/>
                <a:gd name="T26" fmla="*/ 2100 w 4856"/>
                <a:gd name="T27" fmla="*/ 2664 h 2803"/>
                <a:gd name="T28" fmla="*/ 2756 w 4856"/>
                <a:gd name="T29" fmla="*/ 2664 h 2803"/>
                <a:gd name="T30" fmla="*/ 4615 w 4856"/>
                <a:gd name="T31" fmla="*/ 1591 h 2803"/>
                <a:gd name="T32" fmla="*/ 4615 w 4856"/>
                <a:gd name="T33" fmla="*/ 1212 h 2803"/>
                <a:gd name="T34" fmla="*/ 2756 w 4856"/>
                <a:gd name="T35" fmla="*/ 139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6" h="2803">
                  <a:moveTo>
                    <a:pt x="2061" y="2687"/>
                  </a:moveTo>
                  <a:cubicBezTo>
                    <a:pt x="202" y="1613"/>
                    <a:pt x="202" y="1613"/>
                    <a:pt x="202" y="1613"/>
                  </a:cubicBezTo>
                  <a:cubicBezTo>
                    <a:pt x="0" y="1497"/>
                    <a:pt x="0" y="1307"/>
                    <a:pt x="202" y="1190"/>
                  </a:cubicBezTo>
                  <a:cubicBezTo>
                    <a:pt x="2061" y="117"/>
                    <a:pt x="2061" y="117"/>
                    <a:pt x="2061" y="117"/>
                  </a:cubicBezTo>
                  <a:cubicBezTo>
                    <a:pt x="2263" y="0"/>
                    <a:pt x="2593" y="0"/>
                    <a:pt x="2795" y="117"/>
                  </a:cubicBezTo>
                  <a:cubicBezTo>
                    <a:pt x="4654" y="1190"/>
                    <a:pt x="4654" y="1190"/>
                    <a:pt x="4654" y="1190"/>
                  </a:cubicBezTo>
                  <a:cubicBezTo>
                    <a:pt x="4856" y="1307"/>
                    <a:pt x="4856" y="1497"/>
                    <a:pt x="4654" y="1614"/>
                  </a:cubicBezTo>
                  <a:cubicBezTo>
                    <a:pt x="2795" y="2687"/>
                    <a:pt x="2795" y="2687"/>
                    <a:pt x="2795" y="2687"/>
                  </a:cubicBezTo>
                  <a:cubicBezTo>
                    <a:pt x="2593" y="2803"/>
                    <a:pt x="2263" y="2803"/>
                    <a:pt x="2061" y="2687"/>
                  </a:cubicBezTo>
                  <a:close/>
                  <a:moveTo>
                    <a:pt x="2756" y="139"/>
                  </a:moveTo>
                  <a:cubicBezTo>
                    <a:pt x="2575" y="35"/>
                    <a:pt x="2281" y="35"/>
                    <a:pt x="2100" y="139"/>
                  </a:cubicBezTo>
                  <a:cubicBezTo>
                    <a:pt x="241" y="1212"/>
                    <a:pt x="241" y="1212"/>
                    <a:pt x="241" y="1212"/>
                  </a:cubicBezTo>
                  <a:cubicBezTo>
                    <a:pt x="60" y="1317"/>
                    <a:pt x="60" y="1487"/>
                    <a:pt x="241" y="1591"/>
                  </a:cubicBezTo>
                  <a:cubicBezTo>
                    <a:pt x="2100" y="2664"/>
                    <a:pt x="2100" y="2664"/>
                    <a:pt x="2100" y="2664"/>
                  </a:cubicBezTo>
                  <a:cubicBezTo>
                    <a:pt x="2281" y="2769"/>
                    <a:pt x="2575" y="2769"/>
                    <a:pt x="2756" y="2664"/>
                  </a:cubicBezTo>
                  <a:cubicBezTo>
                    <a:pt x="4615" y="1591"/>
                    <a:pt x="4615" y="1591"/>
                    <a:pt x="4615" y="1591"/>
                  </a:cubicBezTo>
                  <a:cubicBezTo>
                    <a:pt x="4796" y="1487"/>
                    <a:pt x="4796" y="1317"/>
                    <a:pt x="4615" y="1212"/>
                  </a:cubicBezTo>
                  <a:lnTo>
                    <a:pt x="2756" y="139"/>
                  </a:lnTo>
                  <a:close/>
                </a:path>
              </a:pathLst>
            </a:custGeom>
            <a:solidFill>
              <a:srgbClr val="478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nvGrpSpPr>
            <p:cNvPr id="4" name="Group 3">
              <a:extLst>
                <a:ext uri="{FF2B5EF4-FFF2-40B4-BE49-F238E27FC236}">
                  <a16:creationId xmlns:a16="http://schemas.microsoft.com/office/drawing/2014/main" id="{85D6B50D-8D8D-5BB9-D87B-0698C9F73DA5}"/>
                </a:ext>
              </a:extLst>
            </p:cNvPr>
            <p:cNvGrpSpPr/>
            <p:nvPr/>
          </p:nvGrpSpPr>
          <p:grpSpPr>
            <a:xfrm>
              <a:off x="7914247" y="1962686"/>
              <a:ext cx="1911904" cy="1944375"/>
              <a:chOff x="9347201" y="2822575"/>
              <a:chExt cx="1589088" cy="1616076"/>
            </a:xfrm>
          </p:grpSpPr>
          <p:sp>
            <p:nvSpPr>
              <p:cNvPr id="373" name="Freeform 155">
                <a:extLst>
                  <a:ext uri="{FF2B5EF4-FFF2-40B4-BE49-F238E27FC236}">
                    <a16:creationId xmlns:a16="http://schemas.microsoft.com/office/drawing/2014/main" id="{6322B25E-7987-EC3D-5932-C377D76381A7}"/>
                  </a:ext>
                </a:extLst>
              </p:cNvPr>
              <p:cNvSpPr>
                <a:spLocks/>
              </p:cNvSpPr>
              <p:nvPr/>
            </p:nvSpPr>
            <p:spPr bwMode="auto">
              <a:xfrm>
                <a:off x="9347201" y="3509963"/>
                <a:ext cx="1589088" cy="928688"/>
              </a:xfrm>
              <a:custGeom>
                <a:avLst/>
                <a:gdLst>
                  <a:gd name="T0" fmla="*/ 575 w 576"/>
                  <a:gd name="T1" fmla="*/ 170 h 336"/>
                  <a:gd name="T2" fmla="*/ 563 w 576"/>
                  <a:gd name="T3" fmla="*/ 183 h 336"/>
                  <a:gd name="T4" fmla="*/ 314 w 576"/>
                  <a:gd name="T5" fmla="*/ 327 h 336"/>
                  <a:gd name="T6" fmla="*/ 265 w 576"/>
                  <a:gd name="T7" fmla="*/ 329 h 336"/>
                  <a:gd name="T8" fmla="*/ 54 w 576"/>
                  <a:gd name="T9" fmla="*/ 207 h 336"/>
                  <a:gd name="T10" fmla="*/ 54 w 576"/>
                  <a:gd name="T11" fmla="*/ 207 h 336"/>
                  <a:gd name="T12" fmla="*/ 9 w 576"/>
                  <a:gd name="T13" fmla="*/ 181 h 336"/>
                  <a:gd name="T14" fmla="*/ 1 w 576"/>
                  <a:gd name="T15" fmla="*/ 170 h 336"/>
                  <a:gd name="T16" fmla="*/ 1 w 576"/>
                  <a:gd name="T17" fmla="*/ 170 h 336"/>
                  <a:gd name="T18" fmla="*/ 13 w 576"/>
                  <a:gd name="T19" fmla="*/ 153 h 336"/>
                  <a:gd name="T20" fmla="*/ 262 w 576"/>
                  <a:gd name="T21" fmla="*/ 9 h 336"/>
                  <a:gd name="T22" fmla="*/ 311 w 576"/>
                  <a:gd name="T23" fmla="*/ 7 h 336"/>
                  <a:gd name="T24" fmla="*/ 567 w 576"/>
                  <a:gd name="T25" fmla="*/ 155 h 336"/>
                  <a:gd name="T26" fmla="*/ 575 w 576"/>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6" h="336">
                    <a:moveTo>
                      <a:pt x="575" y="170"/>
                    </a:moveTo>
                    <a:cubicBezTo>
                      <a:pt x="574" y="175"/>
                      <a:pt x="570" y="179"/>
                      <a:pt x="563" y="183"/>
                    </a:cubicBezTo>
                    <a:cubicBezTo>
                      <a:pt x="314" y="327"/>
                      <a:pt x="314" y="327"/>
                      <a:pt x="314" y="327"/>
                    </a:cubicBezTo>
                    <a:cubicBezTo>
                      <a:pt x="300" y="335"/>
                      <a:pt x="278" y="336"/>
                      <a:pt x="265" y="329"/>
                    </a:cubicBezTo>
                    <a:cubicBezTo>
                      <a:pt x="54" y="207"/>
                      <a:pt x="54" y="207"/>
                      <a:pt x="54" y="207"/>
                    </a:cubicBezTo>
                    <a:cubicBezTo>
                      <a:pt x="54" y="207"/>
                      <a:pt x="54" y="207"/>
                      <a:pt x="54" y="207"/>
                    </a:cubicBezTo>
                    <a:cubicBezTo>
                      <a:pt x="9" y="181"/>
                      <a:pt x="9" y="181"/>
                      <a:pt x="9" y="181"/>
                    </a:cubicBezTo>
                    <a:cubicBezTo>
                      <a:pt x="4" y="178"/>
                      <a:pt x="1" y="174"/>
                      <a:pt x="1" y="170"/>
                    </a:cubicBezTo>
                    <a:cubicBezTo>
                      <a:pt x="1" y="170"/>
                      <a:pt x="1" y="170"/>
                      <a:pt x="1" y="170"/>
                    </a:cubicBezTo>
                    <a:cubicBezTo>
                      <a:pt x="0" y="164"/>
                      <a:pt x="4" y="158"/>
                      <a:pt x="13" y="153"/>
                    </a:cubicBezTo>
                    <a:cubicBezTo>
                      <a:pt x="262" y="9"/>
                      <a:pt x="262" y="9"/>
                      <a:pt x="262" y="9"/>
                    </a:cubicBezTo>
                    <a:cubicBezTo>
                      <a:pt x="276" y="0"/>
                      <a:pt x="298" y="0"/>
                      <a:pt x="311" y="7"/>
                    </a:cubicBezTo>
                    <a:cubicBezTo>
                      <a:pt x="567" y="155"/>
                      <a:pt x="567" y="155"/>
                      <a:pt x="567" y="155"/>
                    </a:cubicBezTo>
                    <a:cubicBezTo>
                      <a:pt x="574" y="159"/>
                      <a:pt x="576" y="165"/>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4" name="Freeform 156">
                <a:extLst>
                  <a:ext uri="{FF2B5EF4-FFF2-40B4-BE49-F238E27FC236}">
                    <a16:creationId xmlns:a16="http://schemas.microsoft.com/office/drawing/2014/main" id="{37234AE8-14E2-9FE6-4BC4-3645898F75C6}"/>
                  </a:ext>
                </a:extLst>
              </p:cNvPr>
              <p:cNvSpPr>
                <a:spLocks/>
              </p:cNvSpPr>
              <p:nvPr/>
            </p:nvSpPr>
            <p:spPr bwMode="auto">
              <a:xfrm>
                <a:off x="9388476" y="3306763"/>
                <a:ext cx="1506538" cy="881063"/>
              </a:xfrm>
              <a:custGeom>
                <a:avLst/>
                <a:gdLst>
                  <a:gd name="T0" fmla="*/ 544 w 546"/>
                  <a:gd name="T1" fmla="*/ 162 h 319"/>
                  <a:gd name="T2" fmla="*/ 534 w 546"/>
                  <a:gd name="T3" fmla="*/ 174 h 319"/>
                  <a:gd name="T4" fmla="*/ 298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40" y="170"/>
                      <a:pt x="534" y="174"/>
                    </a:cubicBezTo>
                    <a:cubicBezTo>
                      <a:pt x="298" y="310"/>
                      <a:pt x="298" y="310"/>
                      <a:pt x="298"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5" name="Freeform 157">
                <a:extLst>
                  <a:ext uri="{FF2B5EF4-FFF2-40B4-BE49-F238E27FC236}">
                    <a16:creationId xmlns:a16="http://schemas.microsoft.com/office/drawing/2014/main" id="{6A9D1AF0-DE63-AC04-D515-1A5835413ADB}"/>
                  </a:ext>
                </a:extLst>
              </p:cNvPr>
              <p:cNvSpPr>
                <a:spLocks/>
              </p:cNvSpPr>
              <p:nvPr/>
            </p:nvSpPr>
            <p:spPr bwMode="auto">
              <a:xfrm>
                <a:off x="9391651" y="3752850"/>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7 w 544"/>
                  <a:gd name="T27" fmla="*/ 148 h 231"/>
                  <a:gd name="T28" fmla="*/ 533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0" y="224"/>
                    </a:cubicBezTo>
                    <a:cubicBezTo>
                      <a:pt x="8" y="84"/>
                      <a:pt x="8" y="84"/>
                      <a:pt x="8" y="84"/>
                    </a:cubicBezTo>
                    <a:cubicBezTo>
                      <a:pt x="3" y="81"/>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0" y="150"/>
                      <a:pt x="250" y="150"/>
                      <a:pt x="250" y="150"/>
                    </a:cubicBezTo>
                    <a:cubicBezTo>
                      <a:pt x="262" y="157"/>
                      <a:pt x="283" y="156"/>
                      <a:pt x="297" y="148"/>
                    </a:cubicBezTo>
                    <a:cubicBezTo>
                      <a:pt x="533" y="12"/>
                      <a:pt x="533" y="12"/>
                      <a:pt x="533" y="12"/>
                    </a:cubicBezTo>
                    <a:cubicBezTo>
                      <a:pt x="539"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6" name="Freeform 158">
                <a:extLst>
                  <a:ext uri="{FF2B5EF4-FFF2-40B4-BE49-F238E27FC236}">
                    <a16:creationId xmlns:a16="http://schemas.microsoft.com/office/drawing/2014/main" id="{4E4B8A68-6743-96A2-43A7-56D578285EE3}"/>
                  </a:ext>
                </a:extLst>
              </p:cNvPr>
              <p:cNvSpPr>
                <a:spLocks/>
              </p:cNvSpPr>
              <p:nvPr/>
            </p:nvSpPr>
            <p:spPr bwMode="auto">
              <a:xfrm>
                <a:off x="10374313" y="3916363"/>
                <a:ext cx="388938" cy="284163"/>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5" y="103"/>
                      <a:pt x="0" y="99"/>
                      <a:pt x="0" y="92"/>
                    </a:cubicBezTo>
                    <a:cubicBezTo>
                      <a:pt x="0" y="92"/>
                      <a:pt x="0" y="92"/>
                      <a:pt x="0" y="92"/>
                    </a:cubicBezTo>
                    <a:cubicBezTo>
                      <a:pt x="0" y="84"/>
                      <a:pt x="5" y="76"/>
                      <a:pt x="10" y="73"/>
                    </a:cubicBezTo>
                    <a:cubicBezTo>
                      <a:pt x="131" y="3"/>
                      <a:pt x="131" y="3"/>
                      <a:pt x="131" y="3"/>
                    </a:cubicBezTo>
                    <a:cubicBezTo>
                      <a:pt x="137" y="0"/>
                      <a:pt x="141" y="3"/>
                      <a:pt x="141" y="10"/>
                    </a:cubicBezTo>
                    <a:cubicBezTo>
                      <a:pt x="141" y="10"/>
                      <a:pt x="141" y="10"/>
                      <a:pt x="141" y="10"/>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7" name="Freeform 159">
                <a:extLst>
                  <a:ext uri="{FF2B5EF4-FFF2-40B4-BE49-F238E27FC236}">
                    <a16:creationId xmlns:a16="http://schemas.microsoft.com/office/drawing/2014/main" id="{9A3F5831-D087-F46C-7296-B95ED8D33A3C}"/>
                  </a:ext>
                </a:extLst>
              </p:cNvPr>
              <p:cNvSpPr>
                <a:spLocks/>
              </p:cNvSpPr>
              <p:nvPr/>
            </p:nvSpPr>
            <p:spPr bwMode="auto">
              <a:xfrm>
                <a:off x="9545638" y="3933825"/>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3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4"/>
                      <a:pt x="5" y="0"/>
                      <a:pt x="10" y="4"/>
                    </a:cubicBezTo>
                    <a:cubicBezTo>
                      <a:pt x="131" y="73"/>
                      <a:pt x="131" y="73"/>
                      <a:pt x="131" y="73"/>
                    </a:cubicBezTo>
                    <a:cubicBezTo>
                      <a:pt x="137" y="77"/>
                      <a:pt x="141" y="85"/>
                      <a:pt x="141" y="93"/>
                    </a:cubicBezTo>
                    <a:cubicBezTo>
                      <a:pt x="141" y="93"/>
                      <a:pt x="141" y="93"/>
                      <a:pt x="141" y="93"/>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8" name="Freeform 160">
                <a:extLst>
                  <a:ext uri="{FF2B5EF4-FFF2-40B4-BE49-F238E27FC236}">
                    <a16:creationId xmlns:a16="http://schemas.microsoft.com/office/drawing/2014/main" id="{48AE55EE-55CA-08FC-2F2E-7CC2D1E5B0E1}"/>
                  </a:ext>
                </a:extLst>
              </p:cNvPr>
              <p:cNvSpPr>
                <a:spLocks/>
              </p:cNvSpPr>
              <p:nvPr/>
            </p:nvSpPr>
            <p:spPr bwMode="auto">
              <a:xfrm>
                <a:off x="10277476" y="4156075"/>
                <a:ext cx="66675" cy="96838"/>
              </a:xfrm>
              <a:custGeom>
                <a:avLst/>
                <a:gdLst>
                  <a:gd name="T0" fmla="*/ 24 w 24"/>
                  <a:gd name="T1" fmla="*/ 11 h 35"/>
                  <a:gd name="T2" fmla="*/ 12 w 24"/>
                  <a:gd name="T3" fmla="*/ 31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8" y="28"/>
                      <a:pt x="12" y="31"/>
                    </a:cubicBezTo>
                    <a:cubicBezTo>
                      <a:pt x="5" y="35"/>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9" name="Freeform 161">
                <a:extLst>
                  <a:ext uri="{FF2B5EF4-FFF2-40B4-BE49-F238E27FC236}">
                    <a16:creationId xmlns:a16="http://schemas.microsoft.com/office/drawing/2014/main" id="{683F522E-1560-B609-55D8-5A0AF6267826}"/>
                  </a:ext>
                </a:extLst>
              </p:cNvPr>
              <p:cNvSpPr>
                <a:spLocks/>
              </p:cNvSpPr>
              <p:nvPr/>
            </p:nvSpPr>
            <p:spPr bwMode="auto">
              <a:xfrm>
                <a:off x="9388476" y="3065463"/>
                <a:ext cx="1506538" cy="877888"/>
              </a:xfrm>
              <a:custGeom>
                <a:avLst/>
                <a:gdLst>
                  <a:gd name="T0" fmla="*/ 544 w 546"/>
                  <a:gd name="T1" fmla="*/ 161 h 318"/>
                  <a:gd name="T2" fmla="*/ 534 w 546"/>
                  <a:gd name="T3" fmla="*/ 173 h 318"/>
                  <a:gd name="T4" fmla="*/ 298 w 546"/>
                  <a:gd name="T5" fmla="*/ 309 h 318"/>
                  <a:gd name="T6" fmla="*/ 251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7 h 318"/>
                  <a:gd name="T24" fmla="*/ 537 w 546"/>
                  <a:gd name="T25" fmla="*/ 147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6"/>
                      <a:pt x="540" y="170"/>
                      <a:pt x="534" y="173"/>
                    </a:cubicBezTo>
                    <a:cubicBezTo>
                      <a:pt x="298" y="309"/>
                      <a:pt x="298" y="309"/>
                      <a:pt x="298" y="309"/>
                    </a:cubicBezTo>
                    <a:cubicBezTo>
                      <a:pt x="284" y="317"/>
                      <a:pt x="263" y="318"/>
                      <a:pt x="251" y="311"/>
                    </a:cubicBezTo>
                    <a:cubicBezTo>
                      <a:pt x="52" y="196"/>
                      <a:pt x="52" y="196"/>
                      <a:pt x="52" y="196"/>
                    </a:cubicBezTo>
                    <a:cubicBezTo>
                      <a:pt x="52" y="196"/>
                      <a:pt x="52" y="196"/>
                      <a:pt x="52" y="196"/>
                    </a:cubicBezTo>
                    <a:cubicBezTo>
                      <a:pt x="9" y="171"/>
                      <a:pt x="9" y="171"/>
                      <a:pt x="9" y="171"/>
                    </a:cubicBezTo>
                    <a:cubicBezTo>
                      <a:pt x="4" y="169"/>
                      <a:pt x="2" y="165"/>
                      <a:pt x="1" y="161"/>
                    </a:cubicBezTo>
                    <a:cubicBezTo>
                      <a:pt x="1" y="161"/>
                      <a:pt x="1" y="161"/>
                      <a:pt x="1" y="161"/>
                    </a:cubicBezTo>
                    <a:cubicBezTo>
                      <a:pt x="0" y="156"/>
                      <a:pt x="4" y="149"/>
                      <a:pt x="12" y="145"/>
                    </a:cubicBezTo>
                    <a:cubicBezTo>
                      <a:pt x="248" y="8"/>
                      <a:pt x="248" y="8"/>
                      <a:pt x="248" y="8"/>
                    </a:cubicBezTo>
                    <a:cubicBezTo>
                      <a:pt x="262" y="1"/>
                      <a:pt x="283" y="0"/>
                      <a:pt x="294" y="7"/>
                    </a:cubicBezTo>
                    <a:cubicBezTo>
                      <a:pt x="537" y="147"/>
                      <a:pt x="537" y="147"/>
                      <a:pt x="537" y="147"/>
                    </a:cubicBezTo>
                    <a:cubicBezTo>
                      <a:pt x="544"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0" name="Freeform 162">
                <a:extLst>
                  <a:ext uri="{FF2B5EF4-FFF2-40B4-BE49-F238E27FC236}">
                    <a16:creationId xmlns:a16="http://schemas.microsoft.com/office/drawing/2014/main" id="{7633EC5A-D11F-0A7F-982F-8DCC8E313838}"/>
                  </a:ext>
                </a:extLst>
              </p:cNvPr>
              <p:cNvSpPr>
                <a:spLocks/>
              </p:cNvSpPr>
              <p:nvPr/>
            </p:nvSpPr>
            <p:spPr bwMode="auto">
              <a:xfrm>
                <a:off x="9391651" y="3509963"/>
                <a:ext cx="1500188" cy="641350"/>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0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0 w 544"/>
                  <a:gd name="T25" fmla="*/ 150 h 232"/>
                  <a:gd name="T26" fmla="*/ 297 w 544"/>
                  <a:gd name="T27" fmla="*/ 148 h 232"/>
                  <a:gd name="T28" fmla="*/ 533 w 544"/>
                  <a:gd name="T29" fmla="*/ 12 h 232"/>
                  <a:gd name="T30" fmla="*/ 543 w 544"/>
                  <a:gd name="T31" fmla="*/ 0 h 232"/>
                  <a:gd name="T32" fmla="*/ 544 w 544"/>
                  <a:gd name="T3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2" y="232"/>
                      <a:pt x="250" y="225"/>
                    </a:cubicBezTo>
                    <a:cubicBezTo>
                      <a:pt x="8" y="85"/>
                      <a:pt x="8" y="85"/>
                      <a:pt x="8" y="85"/>
                    </a:cubicBezTo>
                    <a:cubicBezTo>
                      <a:pt x="3" y="82"/>
                      <a:pt x="1" y="78"/>
                      <a:pt x="0" y="75"/>
                    </a:cubicBezTo>
                    <a:cubicBezTo>
                      <a:pt x="0" y="0"/>
                      <a:pt x="0" y="0"/>
                      <a:pt x="0" y="0"/>
                    </a:cubicBezTo>
                    <a:cubicBezTo>
                      <a:pt x="1" y="4"/>
                      <a:pt x="3" y="8"/>
                      <a:pt x="8" y="10"/>
                    </a:cubicBezTo>
                    <a:cubicBezTo>
                      <a:pt x="51" y="35"/>
                      <a:pt x="51" y="35"/>
                      <a:pt x="51" y="35"/>
                    </a:cubicBezTo>
                    <a:cubicBezTo>
                      <a:pt x="51" y="35"/>
                      <a:pt x="51" y="35"/>
                      <a:pt x="51" y="35"/>
                    </a:cubicBezTo>
                    <a:cubicBezTo>
                      <a:pt x="250" y="150"/>
                      <a:pt x="250" y="150"/>
                      <a:pt x="250" y="150"/>
                    </a:cubicBezTo>
                    <a:cubicBezTo>
                      <a:pt x="262" y="157"/>
                      <a:pt x="283" y="156"/>
                      <a:pt x="297" y="148"/>
                    </a:cubicBezTo>
                    <a:cubicBezTo>
                      <a:pt x="533" y="12"/>
                      <a:pt x="533" y="12"/>
                      <a:pt x="533" y="12"/>
                    </a:cubicBezTo>
                    <a:cubicBezTo>
                      <a:pt x="539" y="9"/>
                      <a:pt x="542" y="5"/>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1" name="Freeform 163">
                <a:extLst>
                  <a:ext uri="{FF2B5EF4-FFF2-40B4-BE49-F238E27FC236}">
                    <a16:creationId xmlns:a16="http://schemas.microsoft.com/office/drawing/2014/main" id="{50EACA48-2AE5-2125-7809-C529835691D2}"/>
                  </a:ext>
                </a:extLst>
              </p:cNvPr>
              <p:cNvSpPr>
                <a:spLocks/>
              </p:cNvSpPr>
              <p:nvPr/>
            </p:nvSpPr>
            <p:spPr bwMode="auto">
              <a:xfrm>
                <a:off x="10374313" y="3673475"/>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2" name="Freeform 164">
                <a:extLst>
                  <a:ext uri="{FF2B5EF4-FFF2-40B4-BE49-F238E27FC236}">
                    <a16:creationId xmlns:a16="http://schemas.microsoft.com/office/drawing/2014/main" id="{32CB421D-1335-756E-3563-F34CC8EA2E05}"/>
                  </a:ext>
                </a:extLst>
              </p:cNvPr>
              <p:cNvSpPr>
                <a:spLocks/>
              </p:cNvSpPr>
              <p:nvPr/>
            </p:nvSpPr>
            <p:spPr bwMode="auto">
              <a:xfrm>
                <a:off x="9545638" y="3692525"/>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3"/>
                      <a:pt x="5" y="0"/>
                      <a:pt x="10" y="3"/>
                    </a:cubicBezTo>
                    <a:cubicBezTo>
                      <a:pt x="131" y="73"/>
                      <a:pt x="131" y="73"/>
                      <a:pt x="131" y="73"/>
                    </a:cubicBezTo>
                    <a:cubicBezTo>
                      <a:pt x="137" y="76"/>
                      <a:pt x="141" y="85"/>
                      <a:pt x="141" y="92"/>
                    </a:cubicBezTo>
                    <a:cubicBezTo>
                      <a:pt x="141" y="92"/>
                      <a:pt x="141" y="92"/>
                      <a:pt x="141" y="92"/>
                    </a:cubicBezTo>
                    <a:cubicBezTo>
                      <a:pt x="141" y="99"/>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3" name="Freeform 165">
                <a:extLst>
                  <a:ext uri="{FF2B5EF4-FFF2-40B4-BE49-F238E27FC236}">
                    <a16:creationId xmlns:a16="http://schemas.microsoft.com/office/drawing/2014/main" id="{468CE352-2676-7C90-4BAA-17D7B344CC4C}"/>
                  </a:ext>
                </a:extLst>
              </p:cNvPr>
              <p:cNvSpPr>
                <a:spLocks/>
              </p:cNvSpPr>
              <p:nvPr/>
            </p:nvSpPr>
            <p:spPr bwMode="auto">
              <a:xfrm>
                <a:off x="10277476" y="3916363"/>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8" y="27"/>
                      <a:pt x="12" y="31"/>
                    </a:cubicBezTo>
                    <a:cubicBezTo>
                      <a:pt x="5" y="35"/>
                      <a:pt x="0" y="32"/>
                      <a:pt x="0" y="24"/>
                    </a:cubicBezTo>
                    <a:cubicBezTo>
                      <a:pt x="0" y="16"/>
                      <a:pt x="5" y="7"/>
                      <a:pt x="12" y="3"/>
                    </a:cubicBezTo>
                    <a:cubicBezTo>
                      <a:pt x="18"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4" name="Freeform 166">
                <a:extLst>
                  <a:ext uri="{FF2B5EF4-FFF2-40B4-BE49-F238E27FC236}">
                    <a16:creationId xmlns:a16="http://schemas.microsoft.com/office/drawing/2014/main" id="{F63E150C-A5CD-4C9D-E444-2E1F81CBF72B}"/>
                  </a:ext>
                </a:extLst>
              </p:cNvPr>
              <p:cNvSpPr>
                <a:spLocks/>
              </p:cNvSpPr>
              <p:nvPr/>
            </p:nvSpPr>
            <p:spPr bwMode="auto">
              <a:xfrm>
                <a:off x="9388476" y="2822575"/>
                <a:ext cx="1506538" cy="881063"/>
              </a:xfrm>
              <a:custGeom>
                <a:avLst/>
                <a:gdLst>
                  <a:gd name="T0" fmla="*/ 544 w 546"/>
                  <a:gd name="T1" fmla="*/ 162 h 319"/>
                  <a:gd name="T2" fmla="*/ 534 w 546"/>
                  <a:gd name="T3" fmla="*/ 174 h 319"/>
                  <a:gd name="T4" fmla="*/ 298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40" y="170"/>
                      <a:pt x="534" y="174"/>
                    </a:cubicBezTo>
                    <a:cubicBezTo>
                      <a:pt x="298" y="310"/>
                      <a:pt x="298" y="310"/>
                      <a:pt x="298"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5" name="Freeform 167">
                <a:extLst>
                  <a:ext uri="{FF2B5EF4-FFF2-40B4-BE49-F238E27FC236}">
                    <a16:creationId xmlns:a16="http://schemas.microsoft.com/office/drawing/2014/main" id="{125A8057-7FFB-F25F-E0E6-13A171997C49}"/>
                  </a:ext>
                </a:extLst>
              </p:cNvPr>
              <p:cNvSpPr>
                <a:spLocks/>
              </p:cNvSpPr>
              <p:nvPr/>
            </p:nvSpPr>
            <p:spPr bwMode="auto">
              <a:xfrm>
                <a:off x="9391651" y="3270250"/>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7 w 544"/>
                  <a:gd name="T27" fmla="*/ 148 h 231"/>
                  <a:gd name="T28" fmla="*/ 533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0" y="224"/>
                    </a:cubicBezTo>
                    <a:cubicBezTo>
                      <a:pt x="8" y="84"/>
                      <a:pt x="8" y="84"/>
                      <a:pt x="8" y="84"/>
                    </a:cubicBezTo>
                    <a:cubicBezTo>
                      <a:pt x="3" y="82"/>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0" y="150"/>
                      <a:pt x="250" y="150"/>
                      <a:pt x="250" y="150"/>
                    </a:cubicBezTo>
                    <a:cubicBezTo>
                      <a:pt x="262" y="157"/>
                      <a:pt x="283" y="156"/>
                      <a:pt x="297" y="148"/>
                    </a:cubicBezTo>
                    <a:cubicBezTo>
                      <a:pt x="533" y="12"/>
                      <a:pt x="533" y="12"/>
                      <a:pt x="533" y="12"/>
                    </a:cubicBezTo>
                    <a:cubicBezTo>
                      <a:pt x="539"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6" name="Freeform 168">
                <a:extLst>
                  <a:ext uri="{FF2B5EF4-FFF2-40B4-BE49-F238E27FC236}">
                    <a16:creationId xmlns:a16="http://schemas.microsoft.com/office/drawing/2014/main" id="{BCCA6EA4-2DC7-A6D1-81B4-299155492778}"/>
                  </a:ext>
                </a:extLst>
              </p:cNvPr>
              <p:cNvSpPr>
                <a:spLocks/>
              </p:cNvSpPr>
              <p:nvPr/>
            </p:nvSpPr>
            <p:spPr bwMode="auto">
              <a:xfrm>
                <a:off x="10374313" y="3433763"/>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99"/>
                      <a:pt x="0" y="92"/>
                    </a:cubicBezTo>
                    <a:cubicBezTo>
                      <a:pt x="0" y="92"/>
                      <a:pt x="0" y="92"/>
                      <a:pt x="0" y="92"/>
                    </a:cubicBezTo>
                    <a:cubicBezTo>
                      <a:pt x="0" y="85"/>
                      <a:pt x="5" y="76"/>
                      <a:pt x="10" y="73"/>
                    </a:cubicBezTo>
                    <a:cubicBezTo>
                      <a:pt x="131" y="3"/>
                      <a:pt x="131" y="3"/>
                      <a:pt x="131" y="3"/>
                    </a:cubicBezTo>
                    <a:cubicBezTo>
                      <a:pt x="137" y="0"/>
                      <a:pt x="141" y="3"/>
                      <a:pt x="141" y="11"/>
                    </a:cubicBezTo>
                    <a:cubicBezTo>
                      <a:pt x="141" y="11"/>
                      <a:pt x="141" y="11"/>
                      <a:pt x="141" y="11"/>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7" name="Freeform 169">
                <a:extLst>
                  <a:ext uri="{FF2B5EF4-FFF2-40B4-BE49-F238E27FC236}">
                    <a16:creationId xmlns:a16="http://schemas.microsoft.com/office/drawing/2014/main" id="{15D725BF-D9CF-5121-5390-4E50934B496E}"/>
                  </a:ext>
                </a:extLst>
              </p:cNvPr>
              <p:cNvSpPr>
                <a:spLocks/>
              </p:cNvSpPr>
              <p:nvPr/>
            </p:nvSpPr>
            <p:spPr bwMode="auto">
              <a:xfrm>
                <a:off x="9545638" y="344963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4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9"/>
                      <a:pt x="0" y="11"/>
                    </a:cubicBezTo>
                    <a:cubicBezTo>
                      <a:pt x="0" y="11"/>
                      <a:pt x="0" y="11"/>
                      <a:pt x="0" y="11"/>
                    </a:cubicBezTo>
                    <a:cubicBezTo>
                      <a:pt x="0" y="4"/>
                      <a:pt x="5" y="0"/>
                      <a:pt x="10" y="4"/>
                    </a:cubicBezTo>
                    <a:cubicBezTo>
                      <a:pt x="131" y="74"/>
                      <a:pt x="131" y="74"/>
                      <a:pt x="131" y="74"/>
                    </a:cubicBezTo>
                    <a:cubicBezTo>
                      <a:pt x="137" y="77"/>
                      <a:pt x="141" y="85"/>
                      <a:pt x="141" y="93"/>
                    </a:cubicBezTo>
                    <a:cubicBezTo>
                      <a:pt x="141" y="93"/>
                      <a:pt x="141" y="93"/>
                      <a:pt x="141" y="93"/>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8" name="Freeform 170">
                <a:extLst>
                  <a:ext uri="{FF2B5EF4-FFF2-40B4-BE49-F238E27FC236}">
                    <a16:creationId xmlns:a16="http://schemas.microsoft.com/office/drawing/2014/main" id="{9D7AB441-8B46-CF24-7FEA-594C8234B4BA}"/>
                  </a:ext>
                </a:extLst>
              </p:cNvPr>
              <p:cNvSpPr>
                <a:spLocks/>
              </p:cNvSpPr>
              <p:nvPr/>
            </p:nvSpPr>
            <p:spPr bwMode="auto">
              <a:xfrm>
                <a:off x="10277476" y="3673475"/>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8" y="28"/>
                      <a:pt x="12" y="32"/>
                    </a:cubicBezTo>
                    <a:cubicBezTo>
                      <a:pt x="5" y="35"/>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sp>
          <p:nvSpPr>
            <p:cNvPr id="5" name="Line 6">
              <a:extLst>
                <a:ext uri="{FF2B5EF4-FFF2-40B4-BE49-F238E27FC236}">
                  <a16:creationId xmlns:a16="http://schemas.microsoft.com/office/drawing/2014/main" id="{F13E1C05-841E-44FB-27F8-40527B96A79A}"/>
                </a:ext>
              </a:extLst>
            </p:cNvPr>
            <p:cNvSpPr>
              <a:spLocks noChangeShapeType="1"/>
            </p:cNvSpPr>
            <p:nvPr/>
          </p:nvSpPr>
          <p:spPr bwMode="auto">
            <a:xfrm>
              <a:off x="9033503" y="7100569"/>
              <a:ext cx="2406592" cy="1409575"/>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 name="Line 7">
              <a:extLst>
                <a:ext uri="{FF2B5EF4-FFF2-40B4-BE49-F238E27FC236}">
                  <a16:creationId xmlns:a16="http://schemas.microsoft.com/office/drawing/2014/main" id="{2B48B480-512B-92BB-6472-D8D0AB20A6A3}"/>
                </a:ext>
              </a:extLst>
            </p:cNvPr>
            <p:cNvSpPr>
              <a:spLocks noChangeShapeType="1"/>
            </p:cNvSpPr>
            <p:nvPr/>
          </p:nvSpPr>
          <p:spPr bwMode="auto">
            <a:xfrm flipV="1">
              <a:off x="6260193" y="7100569"/>
              <a:ext cx="2773311" cy="1608215"/>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 name="Line 8">
              <a:extLst>
                <a:ext uri="{FF2B5EF4-FFF2-40B4-BE49-F238E27FC236}">
                  <a16:creationId xmlns:a16="http://schemas.microsoft.com/office/drawing/2014/main" id="{E18705A6-178E-C13B-F64D-08B76442FF50}"/>
                </a:ext>
              </a:extLst>
            </p:cNvPr>
            <p:cNvSpPr>
              <a:spLocks noChangeShapeType="1"/>
            </p:cNvSpPr>
            <p:nvPr/>
          </p:nvSpPr>
          <p:spPr bwMode="auto">
            <a:xfrm>
              <a:off x="9709641" y="6980240"/>
              <a:ext cx="5283042" cy="206279"/>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 name="Line 9">
              <a:extLst>
                <a:ext uri="{FF2B5EF4-FFF2-40B4-BE49-F238E27FC236}">
                  <a16:creationId xmlns:a16="http://schemas.microsoft.com/office/drawing/2014/main" id="{C026E655-B2AB-26FC-5529-7C2C340A3BC2}"/>
                </a:ext>
              </a:extLst>
            </p:cNvPr>
            <p:cNvSpPr>
              <a:spLocks noChangeShapeType="1"/>
            </p:cNvSpPr>
            <p:nvPr/>
          </p:nvSpPr>
          <p:spPr bwMode="auto">
            <a:xfrm flipV="1">
              <a:off x="3146903" y="7033719"/>
              <a:ext cx="5770091" cy="252119"/>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 name="Line 10">
              <a:extLst>
                <a:ext uri="{FF2B5EF4-FFF2-40B4-BE49-F238E27FC236}">
                  <a16:creationId xmlns:a16="http://schemas.microsoft.com/office/drawing/2014/main" id="{AC15C8B5-2FD9-C087-94BA-259BB4A546F1}"/>
                </a:ext>
              </a:extLst>
            </p:cNvPr>
            <p:cNvSpPr>
              <a:spLocks noChangeShapeType="1"/>
            </p:cNvSpPr>
            <p:nvPr/>
          </p:nvSpPr>
          <p:spPr bwMode="auto">
            <a:xfrm flipV="1">
              <a:off x="9033503" y="5223046"/>
              <a:ext cx="2695002" cy="1549005"/>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 name="Line 11">
              <a:extLst>
                <a:ext uri="{FF2B5EF4-FFF2-40B4-BE49-F238E27FC236}">
                  <a16:creationId xmlns:a16="http://schemas.microsoft.com/office/drawing/2014/main" id="{AA92D9C0-C31B-B46A-8CBF-8A783AF29DD1}"/>
                </a:ext>
              </a:extLst>
            </p:cNvPr>
            <p:cNvSpPr>
              <a:spLocks noChangeShapeType="1"/>
            </p:cNvSpPr>
            <p:nvPr/>
          </p:nvSpPr>
          <p:spPr bwMode="auto">
            <a:xfrm>
              <a:off x="9033503" y="7100569"/>
              <a:ext cx="0" cy="1820224"/>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 name="Line 13">
              <a:extLst>
                <a:ext uri="{FF2B5EF4-FFF2-40B4-BE49-F238E27FC236}">
                  <a16:creationId xmlns:a16="http://schemas.microsoft.com/office/drawing/2014/main" id="{B449B8DB-B7CE-4A06-17F6-7444276694E8}"/>
                </a:ext>
              </a:extLst>
            </p:cNvPr>
            <p:cNvSpPr>
              <a:spLocks noChangeShapeType="1"/>
            </p:cNvSpPr>
            <p:nvPr/>
          </p:nvSpPr>
          <p:spPr bwMode="auto">
            <a:xfrm>
              <a:off x="6411082" y="5564934"/>
              <a:ext cx="2024593" cy="1207116"/>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nvGrpSpPr>
            <p:cNvPr id="12" name="Group 11">
              <a:extLst>
                <a:ext uri="{FF2B5EF4-FFF2-40B4-BE49-F238E27FC236}">
                  <a16:creationId xmlns:a16="http://schemas.microsoft.com/office/drawing/2014/main" id="{D8175508-77FA-EBD5-5A83-98135C68F745}"/>
                </a:ext>
              </a:extLst>
            </p:cNvPr>
            <p:cNvGrpSpPr/>
            <p:nvPr/>
          </p:nvGrpSpPr>
          <p:grpSpPr>
            <a:xfrm>
              <a:off x="5009146" y="3723700"/>
              <a:ext cx="1915724" cy="2232783"/>
              <a:chOff x="6932613" y="4286250"/>
              <a:chExt cx="1592263" cy="1855788"/>
            </a:xfrm>
          </p:grpSpPr>
          <p:sp>
            <p:nvSpPr>
              <p:cNvPr id="352" name="Freeform 15">
                <a:extLst>
                  <a:ext uri="{FF2B5EF4-FFF2-40B4-BE49-F238E27FC236}">
                    <a16:creationId xmlns:a16="http://schemas.microsoft.com/office/drawing/2014/main" id="{74EC4465-D3D2-67A9-7D17-17DD5747EE2E}"/>
                  </a:ext>
                </a:extLst>
              </p:cNvPr>
              <p:cNvSpPr>
                <a:spLocks/>
              </p:cNvSpPr>
              <p:nvPr/>
            </p:nvSpPr>
            <p:spPr bwMode="auto">
              <a:xfrm>
                <a:off x="6932613" y="5214938"/>
                <a:ext cx="1592263" cy="927100"/>
              </a:xfrm>
              <a:custGeom>
                <a:avLst/>
                <a:gdLst>
                  <a:gd name="T0" fmla="*/ 575 w 577"/>
                  <a:gd name="T1" fmla="*/ 170 h 336"/>
                  <a:gd name="T2" fmla="*/ 564 w 577"/>
                  <a:gd name="T3" fmla="*/ 183 h 336"/>
                  <a:gd name="T4" fmla="*/ 315 w 577"/>
                  <a:gd name="T5" fmla="*/ 327 h 336"/>
                  <a:gd name="T6" fmla="*/ 266 w 577"/>
                  <a:gd name="T7" fmla="*/ 329 h 336"/>
                  <a:gd name="T8" fmla="*/ 55 w 577"/>
                  <a:gd name="T9" fmla="*/ 207 h 336"/>
                  <a:gd name="T10" fmla="*/ 55 w 577"/>
                  <a:gd name="T11" fmla="*/ 207 h 336"/>
                  <a:gd name="T12" fmla="*/ 10 w 577"/>
                  <a:gd name="T13" fmla="*/ 181 h 336"/>
                  <a:gd name="T14" fmla="*/ 1 w 577"/>
                  <a:gd name="T15" fmla="*/ 171 h 336"/>
                  <a:gd name="T16" fmla="*/ 1 w 577"/>
                  <a:gd name="T17" fmla="*/ 171 h 336"/>
                  <a:gd name="T18" fmla="*/ 13 w 577"/>
                  <a:gd name="T19" fmla="*/ 153 h 336"/>
                  <a:gd name="T20" fmla="*/ 262 w 577"/>
                  <a:gd name="T21" fmla="*/ 9 h 336"/>
                  <a:gd name="T22" fmla="*/ 311 w 577"/>
                  <a:gd name="T23" fmla="*/ 7 h 336"/>
                  <a:gd name="T24" fmla="*/ 567 w 577"/>
                  <a:gd name="T25" fmla="*/ 155 h 336"/>
                  <a:gd name="T26" fmla="*/ 575 w 577"/>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6">
                    <a:moveTo>
                      <a:pt x="575" y="170"/>
                    </a:moveTo>
                    <a:cubicBezTo>
                      <a:pt x="574" y="175"/>
                      <a:pt x="570" y="180"/>
                      <a:pt x="564" y="183"/>
                    </a:cubicBezTo>
                    <a:cubicBezTo>
                      <a:pt x="315" y="327"/>
                      <a:pt x="315" y="327"/>
                      <a:pt x="315" y="327"/>
                    </a:cubicBezTo>
                    <a:cubicBezTo>
                      <a:pt x="300" y="335"/>
                      <a:pt x="278" y="336"/>
                      <a:pt x="266" y="329"/>
                    </a:cubicBezTo>
                    <a:cubicBezTo>
                      <a:pt x="55" y="207"/>
                      <a:pt x="55" y="207"/>
                      <a:pt x="55" y="207"/>
                    </a:cubicBezTo>
                    <a:cubicBezTo>
                      <a:pt x="55" y="207"/>
                      <a:pt x="55" y="207"/>
                      <a:pt x="55" y="207"/>
                    </a:cubicBezTo>
                    <a:cubicBezTo>
                      <a:pt x="10" y="181"/>
                      <a:pt x="10" y="181"/>
                      <a:pt x="10" y="181"/>
                    </a:cubicBezTo>
                    <a:cubicBezTo>
                      <a:pt x="5" y="178"/>
                      <a:pt x="2" y="175"/>
                      <a:pt x="1" y="171"/>
                    </a:cubicBezTo>
                    <a:cubicBezTo>
                      <a:pt x="1" y="171"/>
                      <a:pt x="1" y="171"/>
                      <a:pt x="1" y="171"/>
                    </a:cubicBezTo>
                    <a:cubicBezTo>
                      <a:pt x="0" y="165"/>
                      <a:pt x="4" y="158"/>
                      <a:pt x="13" y="153"/>
                    </a:cubicBezTo>
                    <a:cubicBezTo>
                      <a:pt x="262" y="9"/>
                      <a:pt x="262" y="9"/>
                      <a:pt x="262" y="9"/>
                    </a:cubicBezTo>
                    <a:cubicBezTo>
                      <a:pt x="277" y="1"/>
                      <a:pt x="299" y="0"/>
                      <a:pt x="311" y="7"/>
                    </a:cubicBezTo>
                    <a:cubicBezTo>
                      <a:pt x="567" y="155"/>
                      <a:pt x="567" y="155"/>
                      <a:pt x="567" y="155"/>
                    </a:cubicBezTo>
                    <a:cubicBezTo>
                      <a:pt x="574" y="159"/>
                      <a:pt x="577" y="165"/>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3" name="Freeform 16">
                <a:extLst>
                  <a:ext uri="{FF2B5EF4-FFF2-40B4-BE49-F238E27FC236}">
                    <a16:creationId xmlns:a16="http://schemas.microsoft.com/office/drawing/2014/main" id="{D0A5C043-783A-4292-9E00-DA2D43720DAB}"/>
                  </a:ext>
                </a:extLst>
              </p:cNvPr>
              <p:cNvSpPr>
                <a:spLocks/>
              </p:cNvSpPr>
              <p:nvPr/>
            </p:nvSpPr>
            <p:spPr bwMode="auto">
              <a:xfrm>
                <a:off x="6977063" y="5010150"/>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1 w 546"/>
                  <a:gd name="T9" fmla="*/ 197 h 319"/>
                  <a:gd name="T10" fmla="*/ 51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1" y="197"/>
                      <a:pt x="51" y="197"/>
                      <a:pt x="51" y="197"/>
                    </a:cubicBezTo>
                    <a:cubicBezTo>
                      <a:pt x="51" y="197"/>
                      <a:pt x="51" y="197"/>
                      <a:pt x="51"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1" y="1"/>
                      <a:pt x="282" y="0"/>
                      <a:pt x="294" y="7"/>
                    </a:cubicBezTo>
                    <a:cubicBezTo>
                      <a:pt x="537" y="147"/>
                      <a:pt x="537" y="147"/>
                      <a:pt x="537" y="147"/>
                    </a:cubicBezTo>
                    <a:cubicBezTo>
                      <a:pt x="543" y="151"/>
                      <a:pt x="546" y="157"/>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4" name="Freeform 17">
                <a:extLst>
                  <a:ext uri="{FF2B5EF4-FFF2-40B4-BE49-F238E27FC236}">
                    <a16:creationId xmlns:a16="http://schemas.microsoft.com/office/drawing/2014/main" id="{A54E2948-B093-0A51-574F-CADE926A989B}"/>
                  </a:ext>
                </a:extLst>
              </p:cNvPr>
              <p:cNvSpPr>
                <a:spLocks/>
              </p:cNvSpPr>
              <p:nvPr/>
            </p:nvSpPr>
            <p:spPr bwMode="auto">
              <a:xfrm>
                <a:off x="6980238" y="5457825"/>
                <a:ext cx="1500188"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3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0 w 544"/>
                  <a:gd name="T21" fmla="*/ 35 h 231"/>
                  <a:gd name="T22" fmla="*/ 50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3"/>
                      <a:pt x="296" y="223"/>
                      <a:pt x="296" y="223"/>
                    </a:cubicBezTo>
                    <a:cubicBezTo>
                      <a:pt x="283" y="230"/>
                      <a:pt x="262" y="231"/>
                      <a:pt x="250" y="224"/>
                    </a:cubicBezTo>
                    <a:cubicBezTo>
                      <a:pt x="8" y="84"/>
                      <a:pt x="8" y="84"/>
                      <a:pt x="8" y="84"/>
                    </a:cubicBezTo>
                    <a:cubicBezTo>
                      <a:pt x="3" y="82"/>
                      <a:pt x="0" y="78"/>
                      <a:pt x="0" y="74"/>
                    </a:cubicBezTo>
                    <a:cubicBezTo>
                      <a:pt x="0" y="0"/>
                      <a:pt x="0" y="0"/>
                      <a:pt x="0" y="0"/>
                    </a:cubicBezTo>
                    <a:cubicBezTo>
                      <a:pt x="0" y="4"/>
                      <a:pt x="3" y="7"/>
                      <a:pt x="8" y="10"/>
                    </a:cubicBezTo>
                    <a:cubicBezTo>
                      <a:pt x="50" y="35"/>
                      <a:pt x="50" y="35"/>
                      <a:pt x="50" y="35"/>
                    </a:cubicBezTo>
                    <a:cubicBezTo>
                      <a:pt x="50" y="35"/>
                      <a:pt x="50" y="35"/>
                      <a:pt x="50"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5" name="Freeform 18">
                <a:extLst>
                  <a:ext uri="{FF2B5EF4-FFF2-40B4-BE49-F238E27FC236}">
                    <a16:creationId xmlns:a16="http://schemas.microsoft.com/office/drawing/2014/main" id="{F709CB26-547A-9B6A-C8C1-2A22DA59A406}"/>
                  </a:ext>
                </a:extLst>
              </p:cNvPr>
              <p:cNvSpPr>
                <a:spLocks/>
              </p:cNvSpPr>
              <p:nvPr/>
            </p:nvSpPr>
            <p:spPr bwMode="auto">
              <a:xfrm>
                <a:off x="7961313" y="5621338"/>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6" name="Freeform 19">
                <a:extLst>
                  <a:ext uri="{FF2B5EF4-FFF2-40B4-BE49-F238E27FC236}">
                    <a16:creationId xmlns:a16="http://schemas.microsoft.com/office/drawing/2014/main" id="{3CF55D5F-2A3F-CE5C-E0B5-B4592E31A63B}"/>
                  </a:ext>
                </a:extLst>
              </p:cNvPr>
              <p:cNvSpPr>
                <a:spLocks/>
              </p:cNvSpPr>
              <p:nvPr/>
            </p:nvSpPr>
            <p:spPr bwMode="auto">
              <a:xfrm>
                <a:off x="7134226" y="5640388"/>
                <a:ext cx="388938" cy="284163"/>
              </a:xfrm>
              <a:custGeom>
                <a:avLst/>
                <a:gdLst>
                  <a:gd name="T0" fmla="*/ 131 w 141"/>
                  <a:gd name="T1" fmla="*/ 99 h 103"/>
                  <a:gd name="T2" fmla="*/ 10 w 141"/>
                  <a:gd name="T3" fmla="*/ 30 h 103"/>
                  <a:gd name="T4" fmla="*/ 0 w 141"/>
                  <a:gd name="T5" fmla="*/ 10 h 103"/>
                  <a:gd name="T6" fmla="*/ 0 w 141"/>
                  <a:gd name="T7" fmla="*/ 10 h 103"/>
                  <a:gd name="T8" fmla="*/ 10 w 141"/>
                  <a:gd name="T9" fmla="*/ 3 h 103"/>
                  <a:gd name="T10" fmla="*/ 131 w 141"/>
                  <a:gd name="T11" fmla="*/ 73 h 103"/>
                  <a:gd name="T12" fmla="*/ 141 w 141"/>
                  <a:gd name="T13" fmla="*/ 92 h 103"/>
                  <a:gd name="T14" fmla="*/ 141 w 141"/>
                  <a:gd name="T15" fmla="*/ 92 h 103"/>
                  <a:gd name="T16" fmla="*/ 131 w 141"/>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99"/>
                    </a:moveTo>
                    <a:cubicBezTo>
                      <a:pt x="10" y="30"/>
                      <a:pt x="10" y="30"/>
                      <a:pt x="10" y="30"/>
                    </a:cubicBezTo>
                    <a:cubicBezTo>
                      <a:pt x="4" y="26"/>
                      <a:pt x="0" y="18"/>
                      <a:pt x="0" y="10"/>
                    </a:cubicBezTo>
                    <a:cubicBezTo>
                      <a:pt x="0" y="10"/>
                      <a:pt x="0" y="10"/>
                      <a:pt x="0" y="10"/>
                    </a:cubicBezTo>
                    <a:cubicBezTo>
                      <a:pt x="0" y="3"/>
                      <a:pt x="4" y="0"/>
                      <a:pt x="10" y="3"/>
                    </a:cubicBezTo>
                    <a:cubicBezTo>
                      <a:pt x="131" y="73"/>
                      <a:pt x="131" y="73"/>
                      <a:pt x="131" y="73"/>
                    </a:cubicBezTo>
                    <a:cubicBezTo>
                      <a:pt x="136" y="76"/>
                      <a:pt x="141" y="84"/>
                      <a:pt x="141" y="92"/>
                    </a:cubicBezTo>
                    <a:cubicBezTo>
                      <a:pt x="141" y="92"/>
                      <a:pt x="141" y="92"/>
                      <a:pt x="141" y="92"/>
                    </a:cubicBezTo>
                    <a:cubicBezTo>
                      <a:pt x="141" y="99"/>
                      <a:pt x="136"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7" name="Freeform 20">
                <a:extLst>
                  <a:ext uri="{FF2B5EF4-FFF2-40B4-BE49-F238E27FC236}">
                    <a16:creationId xmlns:a16="http://schemas.microsoft.com/office/drawing/2014/main" id="{F68C6DEC-DEBD-E7F3-3BA9-8C236D3C0C73}"/>
                  </a:ext>
                </a:extLst>
              </p:cNvPr>
              <p:cNvSpPr>
                <a:spLocks/>
              </p:cNvSpPr>
              <p:nvPr/>
            </p:nvSpPr>
            <p:spPr bwMode="auto">
              <a:xfrm>
                <a:off x="7862888" y="5861050"/>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9" y="28"/>
                      <a:pt x="12" y="32"/>
                    </a:cubicBezTo>
                    <a:cubicBezTo>
                      <a:pt x="6" y="35"/>
                      <a:pt x="0" y="32"/>
                      <a:pt x="0" y="25"/>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8" name="Freeform 21">
                <a:extLst>
                  <a:ext uri="{FF2B5EF4-FFF2-40B4-BE49-F238E27FC236}">
                    <a16:creationId xmlns:a16="http://schemas.microsoft.com/office/drawing/2014/main" id="{9164C5DF-5604-112A-FFD7-6BAE53CA8FC7}"/>
                  </a:ext>
                </a:extLst>
              </p:cNvPr>
              <p:cNvSpPr>
                <a:spLocks/>
              </p:cNvSpPr>
              <p:nvPr/>
            </p:nvSpPr>
            <p:spPr bwMode="auto">
              <a:xfrm>
                <a:off x="6977063" y="4770438"/>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1 w 546"/>
                  <a:gd name="T9" fmla="*/ 196 h 319"/>
                  <a:gd name="T10" fmla="*/ 51 w 546"/>
                  <a:gd name="T11" fmla="*/ 196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1" y="196"/>
                      <a:pt x="51" y="196"/>
                      <a:pt x="51" y="196"/>
                    </a:cubicBezTo>
                    <a:cubicBezTo>
                      <a:pt x="51" y="196"/>
                      <a:pt x="51" y="196"/>
                      <a:pt x="51" y="196"/>
                    </a:cubicBezTo>
                    <a:cubicBezTo>
                      <a:pt x="9" y="172"/>
                      <a:pt x="9" y="172"/>
                      <a:pt x="9" y="172"/>
                    </a:cubicBezTo>
                    <a:cubicBezTo>
                      <a:pt x="4" y="169"/>
                      <a:pt x="1" y="165"/>
                      <a:pt x="1" y="162"/>
                    </a:cubicBezTo>
                    <a:cubicBezTo>
                      <a:pt x="1" y="162"/>
                      <a:pt x="1" y="162"/>
                      <a:pt x="1" y="162"/>
                    </a:cubicBezTo>
                    <a:cubicBezTo>
                      <a:pt x="0" y="156"/>
                      <a:pt x="4" y="150"/>
                      <a:pt x="12" y="145"/>
                    </a:cubicBezTo>
                    <a:cubicBezTo>
                      <a:pt x="248" y="9"/>
                      <a:pt x="248" y="9"/>
                      <a:pt x="248" y="9"/>
                    </a:cubicBezTo>
                    <a:cubicBezTo>
                      <a:pt x="261"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9" name="Freeform 22">
                <a:extLst>
                  <a:ext uri="{FF2B5EF4-FFF2-40B4-BE49-F238E27FC236}">
                    <a16:creationId xmlns:a16="http://schemas.microsoft.com/office/drawing/2014/main" id="{E85A5D4C-3428-068B-D8CC-2654E343B64F}"/>
                  </a:ext>
                </a:extLst>
              </p:cNvPr>
              <p:cNvSpPr>
                <a:spLocks/>
              </p:cNvSpPr>
              <p:nvPr/>
            </p:nvSpPr>
            <p:spPr bwMode="auto">
              <a:xfrm>
                <a:off x="6980238" y="5218113"/>
                <a:ext cx="1500188" cy="636588"/>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0 w 544"/>
                  <a:gd name="T21" fmla="*/ 34 h 231"/>
                  <a:gd name="T22" fmla="*/ 50 w 544"/>
                  <a:gd name="T23" fmla="*/ 34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1"/>
                      <a:pt x="0" y="78"/>
                      <a:pt x="0" y="74"/>
                    </a:cubicBezTo>
                    <a:cubicBezTo>
                      <a:pt x="0" y="0"/>
                      <a:pt x="0" y="0"/>
                      <a:pt x="0" y="0"/>
                    </a:cubicBezTo>
                    <a:cubicBezTo>
                      <a:pt x="0" y="3"/>
                      <a:pt x="3" y="7"/>
                      <a:pt x="8" y="10"/>
                    </a:cubicBezTo>
                    <a:cubicBezTo>
                      <a:pt x="50" y="34"/>
                      <a:pt x="50" y="34"/>
                      <a:pt x="50" y="34"/>
                    </a:cubicBezTo>
                    <a:cubicBezTo>
                      <a:pt x="50" y="34"/>
                      <a:pt x="50" y="34"/>
                      <a:pt x="50" y="34"/>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0" name="Freeform 23">
                <a:extLst>
                  <a:ext uri="{FF2B5EF4-FFF2-40B4-BE49-F238E27FC236}">
                    <a16:creationId xmlns:a16="http://schemas.microsoft.com/office/drawing/2014/main" id="{4C19F7BE-8AF7-EA6E-8D5F-0107BD0D162A}"/>
                  </a:ext>
                </a:extLst>
              </p:cNvPr>
              <p:cNvSpPr>
                <a:spLocks/>
              </p:cNvSpPr>
              <p:nvPr/>
            </p:nvSpPr>
            <p:spPr bwMode="auto">
              <a:xfrm>
                <a:off x="7961313" y="5376863"/>
                <a:ext cx="390525" cy="285750"/>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3"/>
                    </a:cubicBezTo>
                    <a:cubicBezTo>
                      <a:pt x="0" y="93"/>
                      <a:pt x="0" y="93"/>
                      <a:pt x="0" y="93"/>
                    </a:cubicBezTo>
                    <a:cubicBezTo>
                      <a:pt x="0" y="85"/>
                      <a:pt x="4" y="77"/>
                      <a:pt x="10" y="73"/>
                    </a:cubicBezTo>
                    <a:cubicBezTo>
                      <a:pt x="131" y="4"/>
                      <a:pt x="131" y="4"/>
                      <a:pt x="131" y="4"/>
                    </a:cubicBezTo>
                    <a:cubicBezTo>
                      <a:pt x="136" y="0"/>
                      <a:pt x="141" y="4"/>
                      <a:pt x="141" y="11"/>
                    </a:cubicBezTo>
                    <a:cubicBezTo>
                      <a:pt x="141" y="11"/>
                      <a:pt x="141" y="11"/>
                      <a:pt x="141" y="11"/>
                    </a:cubicBezTo>
                    <a:cubicBezTo>
                      <a:pt x="141" y="19"/>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1" name="Freeform 24">
                <a:extLst>
                  <a:ext uri="{FF2B5EF4-FFF2-40B4-BE49-F238E27FC236}">
                    <a16:creationId xmlns:a16="http://schemas.microsoft.com/office/drawing/2014/main" id="{A7693958-D645-5172-124D-B3400ADCB384}"/>
                  </a:ext>
                </a:extLst>
              </p:cNvPr>
              <p:cNvSpPr>
                <a:spLocks/>
              </p:cNvSpPr>
              <p:nvPr/>
            </p:nvSpPr>
            <p:spPr bwMode="auto">
              <a:xfrm>
                <a:off x="7134226" y="539750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4"/>
                      <a:pt x="4" y="0"/>
                      <a:pt x="10" y="3"/>
                    </a:cubicBezTo>
                    <a:cubicBezTo>
                      <a:pt x="131" y="73"/>
                      <a:pt x="131" y="73"/>
                      <a:pt x="131" y="73"/>
                    </a:cubicBezTo>
                    <a:cubicBezTo>
                      <a:pt x="136" y="76"/>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2" name="Freeform 25">
                <a:extLst>
                  <a:ext uri="{FF2B5EF4-FFF2-40B4-BE49-F238E27FC236}">
                    <a16:creationId xmlns:a16="http://schemas.microsoft.com/office/drawing/2014/main" id="{F9C20583-C518-B58F-8C9E-7D641F870233}"/>
                  </a:ext>
                </a:extLst>
              </p:cNvPr>
              <p:cNvSpPr>
                <a:spLocks/>
              </p:cNvSpPr>
              <p:nvPr/>
            </p:nvSpPr>
            <p:spPr bwMode="auto">
              <a:xfrm>
                <a:off x="7862888" y="5621338"/>
                <a:ext cx="66675" cy="95250"/>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7"/>
                      <a:pt x="12" y="31"/>
                    </a:cubicBezTo>
                    <a:cubicBezTo>
                      <a:pt x="6" y="35"/>
                      <a:pt x="0" y="32"/>
                      <a:pt x="0" y="24"/>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3" name="Freeform 26">
                <a:extLst>
                  <a:ext uri="{FF2B5EF4-FFF2-40B4-BE49-F238E27FC236}">
                    <a16:creationId xmlns:a16="http://schemas.microsoft.com/office/drawing/2014/main" id="{E458FE0B-53C5-A7BA-379D-0183B30A456B}"/>
                  </a:ext>
                </a:extLst>
              </p:cNvPr>
              <p:cNvSpPr>
                <a:spLocks/>
              </p:cNvSpPr>
              <p:nvPr/>
            </p:nvSpPr>
            <p:spPr bwMode="auto">
              <a:xfrm>
                <a:off x="6977063" y="4529138"/>
                <a:ext cx="1506538" cy="879475"/>
              </a:xfrm>
              <a:custGeom>
                <a:avLst/>
                <a:gdLst>
                  <a:gd name="T0" fmla="*/ 544 w 546"/>
                  <a:gd name="T1" fmla="*/ 161 h 318"/>
                  <a:gd name="T2" fmla="*/ 533 w 546"/>
                  <a:gd name="T3" fmla="*/ 173 h 318"/>
                  <a:gd name="T4" fmla="*/ 297 w 546"/>
                  <a:gd name="T5" fmla="*/ 309 h 318"/>
                  <a:gd name="T6" fmla="*/ 251 w 546"/>
                  <a:gd name="T7" fmla="*/ 311 h 318"/>
                  <a:gd name="T8" fmla="*/ 51 w 546"/>
                  <a:gd name="T9" fmla="*/ 196 h 318"/>
                  <a:gd name="T10" fmla="*/ 51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6 h 318"/>
                  <a:gd name="T24" fmla="*/ 537 w 546"/>
                  <a:gd name="T25" fmla="*/ 146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5"/>
                      <a:pt x="539" y="170"/>
                      <a:pt x="533" y="173"/>
                    </a:cubicBezTo>
                    <a:cubicBezTo>
                      <a:pt x="297" y="309"/>
                      <a:pt x="297" y="309"/>
                      <a:pt x="297" y="309"/>
                    </a:cubicBezTo>
                    <a:cubicBezTo>
                      <a:pt x="284" y="317"/>
                      <a:pt x="263" y="318"/>
                      <a:pt x="251" y="311"/>
                    </a:cubicBezTo>
                    <a:cubicBezTo>
                      <a:pt x="51" y="196"/>
                      <a:pt x="51" y="196"/>
                      <a:pt x="51" y="196"/>
                    </a:cubicBezTo>
                    <a:cubicBezTo>
                      <a:pt x="51" y="196"/>
                      <a:pt x="51" y="196"/>
                      <a:pt x="51" y="196"/>
                    </a:cubicBezTo>
                    <a:cubicBezTo>
                      <a:pt x="9" y="171"/>
                      <a:pt x="9" y="171"/>
                      <a:pt x="9" y="171"/>
                    </a:cubicBezTo>
                    <a:cubicBezTo>
                      <a:pt x="4" y="169"/>
                      <a:pt x="1" y="165"/>
                      <a:pt x="1" y="161"/>
                    </a:cubicBezTo>
                    <a:cubicBezTo>
                      <a:pt x="1" y="161"/>
                      <a:pt x="1" y="161"/>
                      <a:pt x="1" y="161"/>
                    </a:cubicBezTo>
                    <a:cubicBezTo>
                      <a:pt x="0" y="156"/>
                      <a:pt x="4" y="149"/>
                      <a:pt x="12" y="145"/>
                    </a:cubicBezTo>
                    <a:cubicBezTo>
                      <a:pt x="248" y="8"/>
                      <a:pt x="248" y="8"/>
                      <a:pt x="248" y="8"/>
                    </a:cubicBezTo>
                    <a:cubicBezTo>
                      <a:pt x="261" y="0"/>
                      <a:pt x="282" y="0"/>
                      <a:pt x="294" y="6"/>
                    </a:cubicBezTo>
                    <a:cubicBezTo>
                      <a:pt x="537" y="146"/>
                      <a:pt x="537" y="146"/>
                      <a:pt x="537" y="146"/>
                    </a:cubicBezTo>
                    <a:cubicBezTo>
                      <a:pt x="543"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4" name="Freeform 27">
                <a:extLst>
                  <a:ext uri="{FF2B5EF4-FFF2-40B4-BE49-F238E27FC236}">
                    <a16:creationId xmlns:a16="http://schemas.microsoft.com/office/drawing/2014/main" id="{717BC966-C4E0-E649-B0E6-FF8E45540E69}"/>
                  </a:ext>
                </a:extLst>
              </p:cNvPr>
              <p:cNvSpPr>
                <a:spLocks/>
              </p:cNvSpPr>
              <p:nvPr/>
            </p:nvSpPr>
            <p:spPr bwMode="auto">
              <a:xfrm>
                <a:off x="6980238" y="4973638"/>
                <a:ext cx="1500188" cy="638175"/>
              </a:xfrm>
              <a:custGeom>
                <a:avLst/>
                <a:gdLst>
                  <a:gd name="T0" fmla="*/ 544 w 544"/>
                  <a:gd name="T1" fmla="*/ 0 h 231"/>
                  <a:gd name="T2" fmla="*/ 544 w 544"/>
                  <a:gd name="T3" fmla="*/ 71 h 231"/>
                  <a:gd name="T4" fmla="*/ 544 w 544"/>
                  <a:gd name="T5" fmla="*/ 71 h 231"/>
                  <a:gd name="T6" fmla="*/ 532 w 544"/>
                  <a:gd name="T7" fmla="*/ 87 h 231"/>
                  <a:gd name="T8" fmla="*/ 296 w 544"/>
                  <a:gd name="T9" fmla="*/ 223 h 231"/>
                  <a:gd name="T10" fmla="*/ 250 w 544"/>
                  <a:gd name="T11" fmla="*/ 225 h 231"/>
                  <a:gd name="T12" fmla="*/ 8 w 544"/>
                  <a:gd name="T13" fmla="*/ 85 h 231"/>
                  <a:gd name="T14" fmla="*/ 0 w 544"/>
                  <a:gd name="T15" fmla="*/ 75 h 231"/>
                  <a:gd name="T16" fmla="*/ 0 w 544"/>
                  <a:gd name="T17" fmla="*/ 0 h 231"/>
                  <a:gd name="T18" fmla="*/ 8 w 544"/>
                  <a:gd name="T19" fmla="*/ 10 h 231"/>
                  <a:gd name="T20" fmla="*/ 50 w 544"/>
                  <a:gd name="T21" fmla="*/ 35 h 231"/>
                  <a:gd name="T22" fmla="*/ 50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7"/>
                      <a:pt x="540" y="82"/>
                      <a:pt x="532" y="87"/>
                    </a:cubicBezTo>
                    <a:cubicBezTo>
                      <a:pt x="296" y="223"/>
                      <a:pt x="296" y="223"/>
                      <a:pt x="296" y="223"/>
                    </a:cubicBezTo>
                    <a:cubicBezTo>
                      <a:pt x="283" y="231"/>
                      <a:pt x="262" y="231"/>
                      <a:pt x="250" y="225"/>
                    </a:cubicBezTo>
                    <a:cubicBezTo>
                      <a:pt x="8" y="85"/>
                      <a:pt x="8" y="85"/>
                      <a:pt x="8" y="85"/>
                    </a:cubicBezTo>
                    <a:cubicBezTo>
                      <a:pt x="3" y="82"/>
                      <a:pt x="0" y="78"/>
                      <a:pt x="0" y="75"/>
                    </a:cubicBezTo>
                    <a:cubicBezTo>
                      <a:pt x="0" y="0"/>
                      <a:pt x="0" y="0"/>
                      <a:pt x="0" y="0"/>
                    </a:cubicBezTo>
                    <a:cubicBezTo>
                      <a:pt x="0" y="4"/>
                      <a:pt x="3" y="8"/>
                      <a:pt x="8" y="10"/>
                    </a:cubicBezTo>
                    <a:cubicBezTo>
                      <a:pt x="50" y="35"/>
                      <a:pt x="50" y="35"/>
                      <a:pt x="50" y="35"/>
                    </a:cubicBezTo>
                    <a:cubicBezTo>
                      <a:pt x="50" y="35"/>
                      <a:pt x="50" y="35"/>
                      <a:pt x="50" y="35"/>
                    </a:cubicBezTo>
                    <a:cubicBezTo>
                      <a:pt x="250" y="150"/>
                      <a:pt x="250" y="150"/>
                      <a:pt x="250" y="150"/>
                    </a:cubicBezTo>
                    <a:cubicBezTo>
                      <a:pt x="262" y="157"/>
                      <a:pt x="283" y="156"/>
                      <a:pt x="296" y="148"/>
                    </a:cubicBezTo>
                    <a:cubicBezTo>
                      <a:pt x="532" y="12"/>
                      <a:pt x="532" y="12"/>
                      <a:pt x="532" y="12"/>
                    </a:cubicBezTo>
                    <a:cubicBezTo>
                      <a:pt x="538" y="9"/>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5" name="Freeform 28">
                <a:extLst>
                  <a:ext uri="{FF2B5EF4-FFF2-40B4-BE49-F238E27FC236}">
                    <a16:creationId xmlns:a16="http://schemas.microsoft.com/office/drawing/2014/main" id="{6CEBFA2A-9A72-0AE6-5097-9224A0AA23B7}"/>
                  </a:ext>
                </a:extLst>
              </p:cNvPr>
              <p:cNvSpPr>
                <a:spLocks/>
              </p:cNvSpPr>
              <p:nvPr/>
            </p:nvSpPr>
            <p:spPr bwMode="auto">
              <a:xfrm>
                <a:off x="7961313" y="5137150"/>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6" name="Freeform 29">
                <a:extLst>
                  <a:ext uri="{FF2B5EF4-FFF2-40B4-BE49-F238E27FC236}">
                    <a16:creationId xmlns:a16="http://schemas.microsoft.com/office/drawing/2014/main" id="{D7D54297-CA84-E4C4-B007-EA7217B81B09}"/>
                  </a:ext>
                </a:extLst>
              </p:cNvPr>
              <p:cNvSpPr>
                <a:spLocks/>
              </p:cNvSpPr>
              <p:nvPr/>
            </p:nvSpPr>
            <p:spPr bwMode="auto">
              <a:xfrm>
                <a:off x="7134226" y="515620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7" name="Freeform 30">
                <a:extLst>
                  <a:ext uri="{FF2B5EF4-FFF2-40B4-BE49-F238E27FC236}">
                    <a16:creationId xmlns:a16="http://schemas.microsoft.com/office/drawing/2014/main" id="{0EB04C2B-9ACA-5F48-EB5B-069A1F764A31}"/>
                  </a:ext>
                </a:extLst>
              </p:cNvPr>
              <p:cNvSpPr>
                <a:spLocks/>
              </p:cNvSpPr>
              <p:nvPr/>
            </p:nvSpPr>
            <p:spPr bwMode="auto">
              <a:xfrm>
                <a:off x="7862888" y="5376863"/>
                <a:ext cx="66675" cy="100013"/>
              </a:xfrm>
              <a:custGeom>
                <a:avLst/>
                <a:gdLst>
                  <a:gd name="T0" fmla="*/ 24 w 24"/>
                  <a:gd name="T1" fmla="*/ 11 h 36"/>
                  <a:gd name="T2" fmla="*/ 12 w 24"/>
                  <a:gd name="T3" fmla="*/ 32 h 36"/>
                  <a:gd name="T4" fmla="*/ 0 w 24"/>
                  <a:gd name="T5" fmla="*/ 25 h 36"/>
                  <a:gd name="T6" fmla="*/ 12 w 24"/>
                  <a:gd name="T7" fmla="*/ 4 h 36"/>
                  <a:gd name="T8" fmla="*/ 24 w 24"/>
                  <a:gd name="T9" fmla="*/ 11 h 36"/>
                </a:gdLst>
                <a:ahLst/>
                <a:cxnLst>
                  <a:cxn ang="0">
                    <a:pos x="T0" y="T1"/>
                  </a:cxn>
                  <a:cxn ang="0">
                    <a:pos x="T2" y="T3"/>
                  </a:cxn>
                  <a:cxn ang="0">
                    <a:pos x="T4" y="T5"/>
                  </a:cxn>
                  <a:cxn ang="0">
                    <a:pos x="T6" y="T7"/>
                  </a:cxn>
                  <a:cxn ang="0">
                    <a:pos x="T8" y="T9"/>
                  </a:cxn>
                </a:cxnLst>
                <a:rect l="0" t="0" r="r" b="b"/>
                <a:pathLst>
                  <a:path w="24" h="36">
                    <a:moveTo>
                      <a:pt x="24" y="11"/>
                    </a:moveTo>
                    <a:cubicBezTo>
                      <a:pt x="24" y="19"/>
                      <a:pt x="19" y="28"/>
                      <a:pt x="12" y="32"/>
                    </a:cubicBezTo>
                    <a:cubicBezTo>
                      <a:pt x="6" y="36"/>
                      <a:pt x="0" y="33"/>
                      <a:pt x="0" y="25"/>
                    </a:cubicBezTo>
                    <a:cubicBezTo>
                      <a:pt x="0" y="17"/>
                      <a:pt x="6" y="8"/>
                      <a:pt x="12" y="4"/>
                    </a:cubicBezTo>
                    <a:cubicBezTo>
                      <a:pt x="19" y="0"/>
                      <a:pt x="24" y="4"/>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8" name="Freeform 31">
                <a:extLst>
                  <a:ext uri="{FF2B5EF4-FFF2-40B4-BE49-F238E27FC236}">
                    <a16:creationId xmlns:a16="http://schemas.microsoft.com/office/drawing/2014/main" id="{2D929685-0F67-D2BF-2893-7B6080048782}"/>
                  </a:ext>
                </a:extLst>
              </p:cNvPr>
              <p:cNvSpPr>
                <a:spLocks/>
              </p:cNvSpPr>
              <p:nvPr/>
            </p:nvSpPr>
            <p:spPr bwMode="auto">
              <a:xfrm>
                <a:off x="6977063" y="4286250"/>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1 w 546"/>
                  <a:gd name="T9" fmla="*/ 197 h 319"/>
                  <a:gd name="T10" fmla="*/ 51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1" y="197"/>
                      <a:pt x="51" y="197"/>
                      <a:pt x="51" y="197"/>
                    </a:cubicBezTo>
                    <a:cubicBezTo>
                      <a:pt x="51" y="197"/>
                      <a:pt x="51" y="197"/>
                      <a:pt x="51"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1"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9" name="Freeform 32">
                <a:extLst>
                  <a:ext uri="{FF2B5EF4-FFF2-40B4-BE49-F238E27FC236}">
                    <a16:creationId xmlns:a16="http://schemas.microsoft.com/office/drawing/2014/main" id="{80D91806-B3B8-BA4B-0608-4409B24D21E4}"/>
                  </a:ext>
                </a:extLst>
              </p:cNvPr>
              <p:cNvSpPr>
                <a:spLocks/>
              </p:cNvSpPr>
              <p:nvPr/>
            </p:nvSpPr>
            <p:spPr bwMode="auto">
              <a:xfrm>
                <a:off x="6980238" y="4733925"/>
                <a:ext cx="1500188"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0 w 544"/>
                  <a:gd name="T21" fmla="*/ 35 h 231"/>
                  <a:gd name="T22" fmla="*/ 50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1"/>
                      <a:pt x="0" y="78"/>
                      <a:pt x="0" y="74"/>
                    </a:cubicBezTo>
                    <a:cubicBezTo>
                      <a:pt x="0" y="0"/>
                      <a:pt x="0" y="0"/>
                      <a:pt x="0" y="0"/>
                    </a:cubicBezTo>
                    <a:cubicBezTo>
                      <a:pt x="0" y="4"/>
                      <a:pt x="3" y="7"/>
                      <a:pt x="8" y="10"/>
                    </a:cubicBezTo>
                    <a:cubicBezTo>
                      <a:pt x="50" y="35"/>
                      <a:pt x="50" y="35"/>
                      <a:pt x="50" y="35"/>
                    </a:cubicBezTo>
                    <a:cubicBezTo>
                      <a:pt x="50" y="35"/>
                      <a:pt x="50" y="35"/>
                      <a:pt x="50"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0" name="Freeform 33">
                <a:extLst>
                  <a:ext uri="{FF2B5EF4-FFF2-40B4-BE49-F238E27FC236}">
                    <a16:creationId xmlns:a16="http://schemas.microsoft.com/office/drawing/2014/main" id="{C2AEABA5-88E8-5B21-511E-34EA4ED56CAA}"/>
                  </a:ext>
                </a:extLst>
              </p:cNvPr>
              <p:cNvSpPr>
                <a:spLocks/>
              </p:cNvSpPr>
              <p:nvPr/>
            </p:nvSpPr>
            <p:spPr bwMode="auto">
              <a:xfrm>
                <a:off x="7961313" y="4897438"/>
                <a:ext cx="390525" cy="284163"/>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4" y="103"/>
                      <a:pt x="0" y="99"/>
                      <a:pt x="0" y="92"/>
                    </a:cubicBezTo>
                    <a:cubicBezTo>
                      <a:pt x="0" y="92"/>
                      <a:pt x="0" y="92"/>
                      <a:pt x="0" y="92"/>
                    </a:cubicBezTo>
                    <a:cubicBezTo>
                      <a:pt x="0" y="84"/>
                      <a:pt x="4" y="76"/>
                      <a:pt x="10" y="73"/>
                    </a:cubicBezTo>
                    <a:cubicBezTo>
                      <a:pt x="131" y="3"/>
                      <a:pt x="131" y="3"/>
                      <a:pt x="131" y="3"/>
                    </a:cubicBezTo>
                    <a:cubicBezTo>
                      <a:pt x="136" y="0"/>
                      <a:pt x="141" y="3"/>
                      <a:pt x="141" y="10"/>
                    </a:cubicBezTo>
                    <a:cubicBezTo>
                      <a:pt x="141" y="10"/>
                      <a:pt x="141" y="10"/>
                      <a:pt x="141" y="10"/>
                    </a:cubicBezTo>
                    <a:cubicBezTo>
                      <a:pt x="141" y="18"/>
                      <a:pt x="136"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1" name="Freeform 34">
                <a:extLst>
                  <a:ext uri="{FF2B5EF4-FFF2-40B4-BE49-F238E27FC236}">
                    <a16:creationId xmlns:a16="http://schemas.microsoft.com/office/drawing/2014/main" id="{D875F44E-6B6D-D5B8-DEFF-E09966C5DBFE}"/>
                  </a:ext>
                </a:extLst>
              </p:cNvPr>
              <p:cNvSpPr>
                <a:spLocks/>
              </p:cNvSpPr>
              <p:nvPr/>
            </p:nvSpPr>
            <p:spPr bwMode="auto">
              <a:xfrm>
                <a:off x="7134226" y="491331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3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9"/>
                      <a:pt x="0" y="11"/>
                    </a:cubicBezTo>
                    <a:cubicBezTo>
                      <a:pt x="0" y="11"/>
                      <a:pt x="0" y="11"/>
                      <a:pt x="0" y="11"/>
                    </a:cubicBezTo>
                    <a:cubicBezTo>
                      <a:pt x="0" y="4"/>
                      <a:pt x="4" y="0"/>
                      <a:pt x="10" y="4"/>
                    </a:cubicBezTo>
                    <a:cubicBezTo>
                      <a:pt x="131" y="73"/>
                      <a:pt x="131" y="73"/>
                      <a:pt x="131" y="73"/>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2" name="Freeform 35">
                <a:extLst>
                  <a:ext uri="{FF2B5EF4-FFF2-40B4-BE49-F238E27FC236}">
                    <a16:creationId xmlns:a16="http://schemas.microsoft.com/office/drawing/2014/main" id="{E51AAEC8-29DB-BA6E-41DE-D115DA75940A}"/>
                  </a:ext>
                </a:extLst>
              </p:cNvPr>
              <p:cNvSpPr>
                <a:spLocks/>
              </p:cNvSpPr>
              <p:nvPr/>
            </p:nvSpPr>
            <p:spPr bwMode="auto">
              <a:xfrm>
                <a:off x="7862888" y="5137150"/>
                <a:ext cx="66675" cy="96838"/>
              </a:xfrm>
              <a:custGeom>
                <a:avLst/>
                <a:gdLst>
                  <a:gd name="T0" fmla="*/ 24 w 24"/>
                  <a:gd name="T1" fmla="*/ 11 h 35"/>
                  <a:gd name="T2" fmla="*/ 12 w 24"/>
                  <a:gd name="T3" fmla="*/ 31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6" y="35"/>
                      <a:pt x="0" y="32"/>
                      <a:pt x="0" y="25"/>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13" name="Group 12">
              <a:extLst>
                <a:ext uri="{FF2B5EF4-FFF2-40B4-BE49-F238E27FC236}">
                  <a16:creationId xmlns:a16="http://schemas.microsoft.com/office/drawing/2014/main" id="{420AEA0C-54C1-3F87-1C6F-EB39796A995F}"/>
                </a:ext>
              </a:extLst>
            </p:cNvPr>
            <p:cNvGrpSpPr/>
            <p:nvPr/>
          </p:nvGrpSpPr>
          <p:grpSpPr>
            <a:xfrm>
              <a:off x="2107866" y="5564934"/>
              <a:ext cx="1915724" cy="2236603"/>
              <a:chOff x="4521201" y="5816600"/>
              <a:chExt cx="1592263" cy="1858963"/>
            </a:xfrm>
          </p:grpSpPr>
          <p:sp>
            <p:nvSpPr>
              <p:cNvPr id="331" name="Freeform 36">
                <a:extLst>
                  <a:ext uri="{FF2B5EF4-FFF2-40B4-BE49-F238E27FC236}">
                    <a16:creationId xmlns:a16="http://schemas.microsoft.com/office/drawing/2014/main" id="{4F52EE4B-098E-AB12-7053-6DBD9830B214}"/>
                  </a:ext>
                </a:extLst>
              </p:cNvPr>
              <p:cNvSpPr>
                <a:spLocks/>
              </p:cNvSpPr>
              <p:nvPr/>
            </p:nvSpPr>
            <p:spPr bwMode="auto">
              <a:xfrm>
                <a:off x="4521201" y="6745288"/>
                <a:ext cx="1592263" cy="930275"/>
              </a:xfrm>
              <a:custGeom>
                <a:avLst/>
                <a:gdLst>
                  <a:gd name="T0" fmla="*/ 575 w 577"/>
                  <a:gd name="T1" fmla="*/ 171 h 337"/>
                  <a:gd name="T2" fmla="*/ 563 w 577"/>
                  <a:gd name="T3" fmla="*/ 184 h 337"/>
                  <a:gd name="T4" fmla="*/ 314 w 577"/>
                  <a:gd name="T5" fmla="*/ 327 h 337"/>
                  <a:gd name="T6" fmla="*/ 265 w 577"/>
                  <a:gd name="T7" fmla="*/ 329 h 337"/>
                  <a:gd name="T8" fmla="*/ 55 w 577"/>
                  <a:gd name="T9" fmla="*/ 208 h 337"/>
                  <a:gd name="T10" fmla="*/ 55 w 577"/>
                  <a:gd name="T11" fmla="*/ 208 h 337"/>
                  <a:gd name="T12" fmla="*/ 9 w 577"/>
                  <a:gd name="T13" fmla="*/ 182 h 337"/>
                  <a:gd name="T14" fmla="*/ 1 w 577"/>
                  <a:gd name="T15" fmla="*/ 171 h 337"/>
                  <a:gd name="T16" fmla="*/ 1 w 577"/>
                  <a:gd name="T17" fmla="*/ 171 h 337"/>
                  <a:gd name="T18" fmla="*/ 13 w 577"/>
                  <a:gd name="T19" fmla="*/ 153 h 337"/>
                  <a:gd name="T20" fmla="*/ 262 w 577"/>
                  <a:gd name="T21" fmla="*/ 9 h 337"/>
                  <a:gd name="T22" fmla="*/ 311 w 577"/>
                  <a:gd name="T23" fmla="*/ 7 h 337"/>
                  <a:gd name="T24" fmla="*/ 567 w 577"/>
                  <a:gd name="T25" fmla="*/ 155 h 337"/>
                  <a:gd name="T26" fmla="*/ 575 w 577"/>
                  <a:gd name="T27" fmla="*/ 1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7">
                    <a:moveTo>
                      <a:pt x="575" y="171"/>
                    </a:moveTo>
                    <a:cubicBezTo>
                      <a:pt x="574" y="175"/>
                      <a:pt x="570" y="180"/>
                      <a:pt x="563" y="184"/>
                    </a:cubicBezTo>
                    <a:cubicBezTo>
                      <a:pt x="314" y="327"/>
                      <a:pt x="314" y="327"/>
                      <a:pt x="314" y="327"/>
                    </a:cubicBezTo>
                    <a:cubicBezTo>
                      <a:pt x="300" y="336"/>
                      <a:pt x="278" y="337"/>
                      <a:pt x="265" y="329"/>
                    </a:cubicBezTo>
                    <a:cubicBezTo>
                      <a:pt x="55" y="208"/>
                      <a:pt x="55" y="208"/>
                      <a:pt x="55" y="208"/>
                    </a:cubicBezTo>
                    <a:cubicBezTo>
                      <a:pt x="55" y="208"/>
                      <a:pt x="55" y="208"/>
                      <a:pt x="55" y="208"/>
                    </a:cubicBezTo>
                    <a:cubicBezTo>
                      <a:pt x="9" y="182"/>
                      <a:pt x="9" y="182"/>
                      <a:pt x="9" y="182"/>
                    </a:cubicBezTo>
                    <a:cubicBezTo>
                      <a:pt x="4" y="179"/>
                      <a:pt x="2" y="175"/>
                      <a:pt x="1" y="171"/>
                    </a:cubicBezTo>
                    <a:cubicBezTo>
                      <a:pt x="1" y="171"/>
                      <a:pt x="1" y="171"/>
                      <a:pt x="1" y="171"/>
                    </a:cubicBezTo>
                    <a:cubicBezTo>
                      <a:pt x="0" y="165"/>
                      <a:pt x="4" y="158"/>
                      <a:pt x="13" y="153"/>
                    </a:cubicBezTo>
                    <a:cubicBezTo>
                      <a:pt x="262" y="9"/>
                      <a:pt x="262" y="9"/>
                      <a:pt x="262" y="9"/>
                    </a:cubicBezTo>
                    <a:cubicBezTo>
                      <a:pt x="276" y="1"/>
                      <a:pt x="298" y="0"/>
                      <a:pt x="311" y="7"/>
                    </a:cubicBezTo>
                    <a:cubicBezTo>
                      <a:pt x="567" y="155"/>
                      <a:pt x="567" y="155"/>
                      <a:pt x="567" y="155"/>
                    </a:cubicBezTo>
                    <a:cubicBezTo>
                      <a:pt x="574" y="159"/>
                      <a:pt x="577" y="165"/>
                      <a:pt x="575" y="171"/>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2" name="Freeform 37">
                <a:extLst>
                  <a:ext uri="{FF2B5EF4-FFF2-40B4-BE49-F238E27FC236}">
                    <a16:creationId xmlns:a16="http://schemas.microsoft.com/office/drawing/2014/main" id="{D5963167-EA01-C114-4419-4EEA819DFB22}"/>
                  </a:ext>
                </a:extLst>
              </p:cNvPr>
              <p:cNvSpPr>
                <a:spLocks/>
              </p:cNvSpPr>
              <p:nvPr/>
            </p:nvSpPr>
            <p:spPr bwMode="auto">
              <a:xfrm>
                <a:off x="4562476" y="6543675"/>
                <a:ext cx="1506538" cy="877888"/>
              </a:xfrm>
              <a:custGeom>
                <a:avLst/>
                <a:gdLst>
                  <a:gd name="T0" fmla="*/ 545 w 546"/>
                  <a:gd name="T1" fmla="*/ 161 h 318"/>
                  <a:gd name="T2" fmla="*/ 534 w 546"/>
                  <a:gd name="T3" fmla="*/ 173 h 318"/>
                  <a:gd name="T4" fmla="*/ 298 w 546"/>
                  <a:gd name="T5" fmla="*/ 310 h 318"/>
                  <a:gd name="T6" fmla="*/ 252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7"/>
                      <a:pt x="263" y="318"/>
                      <a:pt x="252" y="311"/>
                    </a:cubicBezTo>
                    <a:cubicBezTo>
                      <a:pt x="52" y="196"/>
                      <a:pt x="52" y="196"/>
                      <a:pt x="52" y="196"/>
                    </a:cubicBezTo>
                    <a:cubicBezTo>
                      <a:pt x="52" y="196"/>
                      <a:pt x="52" y="196"/>
                      <a:pt x="52" y="196"/>
                    </a:cubicBezTo>
                    <a:cubicBezTo>
                      <a:pt x="9" y="171"/>
                      <a:pt x="9" y="171"/>
                      <a:pt x="9" y="171"/>
                    </a:cubicBezTo>
                    <a:cubicBezTo>
                      <a:pt x="4" y="169"/>
                      <a:pt x="2" y="165"/>
                      <a:pt x="1" y="161"/>
                    </a:cubicBezTo>
                    <a:cubicBezTo>
                      <a:pt x="1" y="161"/>
                      <a:pt x="1" y="161"/>
                      <a:pt x="1" y="161"/>
                    </a:cubicBezTo>
                    <a:cubicBezTo>
                      <a:pt x="0" y="156"/>
                      <a:pt x="4" y="149"/>
                      <a:pt x="12" y="145"/>
                    </a:cubicBezTo>
                    <a:cubicBezTo>
                      <a:pt x="248" y="8"/>
                      <a:pt x="248" y="8"/>
                      <a:pt x="248" y="8"/>
                    </a:cubicBezTo>
                    <a:cubicBezTo>
                      <a:pt x="262" y="1"/>
                      <a:pt x="283" y="0"/>
                      <a:pt x="295" y="7"/>
                    </a:cubicBezTo>
                    <a:cubicBezTo>
                      <a:pt x="537" y="147"/>
                      <a:pt x="537" y="147"/>
                      <a:pt x="537" y="147"/>
                    </a:cubicBezTo>
                    <a:cubicBezTo>
                      <a:pt x="544" y="150"/>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3" name="Freeform 38">
                <a:extLst>
                  <a:ext uri="{FF2B5EF4-FFF2-40B4-BE49-F238E27FC236}">
                    <a16:creationId xmlns:a16="http://schemas.microsoft.com/office/drawing/2014/main" id="{2CFCFE64-638F-D9AD-F341-3F9796641E30}"/>
                  </a:ext>
                </a:extLst>
              </p:cNvPr>
              <p:cNvSpPr>
                <a:spLocks/>
              </p:cNvSpPr>
              <p:nvPr/>
            </p:nvSpPr>
            <p:spPr bwMode="auto">
              <a:xfrm>
                <a:off x="4565651" y="6988175"/>
                <a:ext cx="1500188" cy="639763"/>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0 h 232"/>
                  <a:gd name="T26" fmla="*/ 297 w 544"/>
                  <a:gd name="T27" fmla="*/ 149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2" y="232"/>
                      <a:pt x="251" y="225"/>
                    </a:cubicBezTo>
                    <a:cubicBezTo>
                      <a:pt x="8" y="85"/>
                      <a:pt x="8" y="85"/>
                      <a:pt x="8" y="85"/>
                    </a:cubicBezTo>
                    <a:cubicBezTo>
                      <a:pt x="3" y="82"/>
                      <a:pt x="1" y="78"/>
                      <a:pt x="0" y="75"/>
                    </a:cubicBezTo>
                    <a:cubicBezTo>
                      <a:pt x="0" y="0"/>
                      <a:pt x="0" y="0"/>
                      <a:pt x="0" y="0"/>
                    </a:cubicBezTo>
                    <a:cubicBezTo>
                      <a:pt x="1" y="4"/>
                      <a:pt x="3" y="8"/>
                      <a:pt x="8" y="10"/>
                    </a:cubicBezTo>
                    <a:cubicBezTo>
                      <a:pt x="51" y="35"/>
                      <a:pt x="51" y="35"/>
                      <a:pt x="51" y="35"/>
                    </a:cubicBezTo>
                    <a:cubicBezTo>
                      <a:pt x="51" y="35"/>
                      <a:pt x="51" y="35"/>
                      <a:pt x="51" y="35"/>
                    </a:cubicBezTo>
                    <a:cubicBezTo>
                      <a:pt x="251" y="150"/>
                      <a:pt x="251" y="150"/>
                      <a:pt x="251" y="150"/>
                    </a:cubicBezTo>
                    <a:cubicBezTo>
                      <a:pt x="262" y="157"/>
                      <a:pt x="283" y="156"/>
                      <a:pt x="297" y="149"/>
                    </a:cubicBezTo>
                    <a:cubicBezTo>
                      <a:pt x="533" y="12"/>
                      <a:pt x="533" y="12"/>
                      <a:pt x="533" y="12"/>
                    </a:cubicBezTo>
                    <a:cubicBezTo>
                      <a:pt x="539" y="9"/>
                      <a:pt x="543" y="5"/>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4" name="Freeform 39">
                <a:extLst>
                  <a:ext uri="{FF2B5EF4-FFF2-40B4-BE49-F238E27FC236}">
                    <a16:creationId xmlns:a16="http://schemas.microsoft.com/office/drawing/2014/main" id="{1F769393-7435-68D3-5790-487183FE50A8}"/>
                  </a:ext>
                </a:extLst>
              </p:cNvPr>
              <p:cNvSpPr>
                <a:spLocks/>
              </p:cNvSpPr>
              <p:nvPr/>
            </p:nvSpPr>
            <p:spPr bwMode="auto">
              <a:xfrm>
                <a:off x="5546726" y="7150100"/>
                <a:ext cx="390525" cy="285750"/>
              </a:xfrm>
              <a:custGeom>
                <a:avLst/>
                <a:gdLst>
                  <a:gd name="T0" fmla="*/ 131 w 141"/>
                  <a:gd name="T1" fmla="*/ 30 h 103"/>
                  <a:gd name="T2" fmla="*/ 11 w 141"/>
                  <a:gd name="T3" fmla="*/ 100 h 103"/>
                  <a:gd name="T4" fmla="*/ 0 w 141"/>
                  <a:gd name="T5" fmla="*/ 92 h 103"/>
                  <a:gd name="T6" fmla="*/ 0 w 141"/>
                  <a:gd name="T7" fmla="*/ 92 h 103"/>
                  <a:gd name="T8" fmla="*/ 11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1" y="100"/>
                      <a:pt x="11" y="100"/>
                      <a:pt x="11" y="100"/>
                    </a:cubicBezTo>
                    <a:cubicBezTo>
                      <a:pt x="5" y="103"/>
                      <a:pt x="0" y="100"/>
                      <a:pt x="0" y="92"/>
                    </a:cubicBezTo>
                    <a:cubicBezTo>
                      <a:pt x="0" y="92"/>
                      <a:pt x="0" y="92"/>
                      <a:pt x="0" y="92"/>
                    </a:cubicBezTo>
                    <a:cubicBezTo>
                      <a:pt x="0" y="85"/>
                      <a:pt x="5" y="76"/>
                      <a:pt x="11"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5" name="Freeform 40">
                <a:extLst>
                  <a:ext uri="{FF2B5EF4-FFF2-40B4-BE49-F238E27FC236}">
                    <a16:creationId xmlns:a16="http://schemas.microsoft.com/office/drawing/2014/main" id="{597FEF8B-67ED-BABA-FE9F-A12DCBB6E527}"/>
                  </a:ext>
                </a:extLst>
              </p:cNvPr>
              <p:cNvSpPr>
                <a:spLocks/>
              </p:cNvSpPr>
              <p:nvPr/>
            </p:nvSpPr>
            <p:spPr bwMode="auto">
              <a:xfrm>
                <a:off x="4719638" y="717073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3"/>
                      <a:pt x="5" y="0"/>
                      <a:pt x="10" y="3"/>
                    </a:cubicBezTo>
                    <a:cubicBezTo>
                      <a:pt x="131" y="73"/>
                      <a:pt x="131" y="73"/>
                      <a:pt x="131" y="73"/>
                    </a:cubicBezTo>
                    <a:cubicBezTo>
                      <a:pt x="137" y="76"/>
                      <a:pt x="141" y="85"/>
                      <a:pt x="141" y="92"/>
                    </a:cubicBezTo>
                    <a:cubicBezTo>
                      <a:pt x="141" y="92"/>
                      <a:pt x="141" y="92"/>
                      <a:pt x="141" y="92"/>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6" name="Freeform 41">
                <a:extLst>
                  <a:ext uri="{FF2B5EF4-FFF2-40B4-BE49-F238E27FC236}">
                    <a16:creationId xmlns:a16="http://schemas.microsoft.com/office/drawing/2014/main" id="{9DD68F61-DF12-0E52-9E9D-F53A0E83AA66}"/>
                  </a:ext>
                </a:extLst>
              </p:cNvPr>
              <p:cNvSpPr>
                <a:spLocks/>
              </p:cNvSpPr>
              <p:nvPr/>
            </p:nvSpPr>
            <p:spPr bwMode="auto">
              <a:xfrm>
                <a:off x="5451476" y="7394575"/>
                <a:ext cx="65088" cy="95250"/>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8" y="27"/>
                      <a:pt x="12" y="31"/>
                    </a:cubicBezTo>
                    <a:cubicBezTo>
                      <a:pt x="5" y="35"/>
                      <a:pt x="0" y="32"/>
                      <a:pt x="0" y="24"/>
                    </a:cubicBezTo>
                    <a:cubicBezTo>
                      <a:pt x="0" y="17"/>
                      <a:pt x="5" y="7"/>
                      <a:pt x="12" y="3"/>
                    </a:cubicBezTo>
                    <a:cubicBezTo>
                      <a:pt x="18"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7" name="Freeform 42">
                <a:extLst>
                  <a:ext uri="{FF2B5EF4-FFF2-40B4-BE49-F238E27FC236}">
                    <a16:creationId xmlns:a16="http://schemas.microsoft.com/office/drawing/2014/main" id="{BAFEDA83-AF4E-6287-9331-D69A6267928F}"/>
                  </a:ext>
                </a:extLst>
              </p:cNvPr>
              <p:cNvSpPr>
                <a:spLocks/>
              </p:cNvSpPr>
              <p:nvPr/>
            </p:nvSpPr>
            <p:spPr bwMode="auto">
              <a:xfrm>
                <a:off x="4562476" y="6300788"/>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0"/>
                      <a:pt x="534" y="174"/>
                    </a:cubicBezTo>
                    <a:cubicBezTo>
                      <a:pt x="298" y="310"/>
                      <a:pt x="298" y="310"/>
                      <a:pt x="298" y="310"/>
                    </a:cubicBezTo>
                    <a:cubicBezTo>
                      <a:pt x="284" y="318"/>
                      <a:pt x="263" y="319"/>
                      <a:pt x="252"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5"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8" name="Freeform 43">
                <a:extLst>
                  <a:ext uri="{FF2B5EF4-FFF2-40B4-BE49-F238E27FC236}">
                    <a16:creationId xmlns:a16="http://schemas.microsoft.com/office/drawing/2014/main" id="{32B98F79-3E88-7407-2AA8-7A65B76964B1}"/>
                  </a:ext>
                </a:extLst>
              </p:cNvPr>
              <p:cNvSpPr>
                <a:spLocks/>
              </p:cNvSpPr>
              <p:nvPr/>
            </p:nvSpPr>
            <p:spPr bwMode="auto">
              <a:xfrm>
                <a:off x="4565651" y="6746875"/>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1" y="224"/>
                    </a:cubicBezTo>
                    <a:cubicBezTo>
                      <a:pt x="8" y="84"/>
                      <a:pt x="8" y="84"/>
                      <a:pt x="8" y="84"/>
                    </a:cubicBezTo>
                    <a:cubicBezTo>
                      <a:pt x="3" y="82"/>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9" name="Freeform 44">
                <a:extLst>
                  <a:ext uri="{FF2B5EF4-FFF2-40B4-BE49-F238E27FC236}">
                    <a16:creationId xmlns:a16="http://schemas.microsoft.com/office/drawing/2014/main" id="{25D07946-D66C-15B9-9D9A-584DA77BF1D5}"/>
                  </a:ext>
                </a:extLst>
              </p:cNvPr>
              <p:cNvSpPr>
                <a:spLocks/>
              </p:cNvSpPr>
              <p:nvPr/>
            </p:nvSpPr>
            <p:spPr bwMode="auto">
              <a:xfrm>
                <a:off x="5546726" y="6910388"/>
                <a:ext cx="390525" cy="284163"/>
              </a:xfrm>
              <a:custGeom>
                <a:avLst/>
                <a:gdLst>
                  <a:gd name="T0" fmla="*/ 131 w 141"/>
                  <a:gd name="T1" fmla="*/ 30 h 103"/>
                  <a:gd name="T2" fmla="*/ 11 w 141"/>
                  <a:gd name="T3" fmla="*/ 100 h 103"/>
                  <a:gd name="T4" fmla="*/ 0 w 141"/>
                  <a:gd name="T5" fmla="*/ 92 h 103"/>
                  <a:gd name="T6" fmla="*/ 0 w 141"/>
                  <a:gd name="T7" fmla="*/ 92 h 103"/>
                  <a:gd name="T8" fmla="*/ 11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1" y="100"/>
                      <a:pt x="11" y="100"/>
                      <a:pt x="11" y="100"/>
                    </a:cubicBezTo>
                    <a:cubicBezTo>
                      <a:pt x="5" y="103"/>
                      <a:pt x="0" y="99"/>
                      <a:pt x="0" y="92"/>
                    </a:cubicBezTo>
                    <a:cubicBezTo>
                      <a:pt x="0" y="92"/>
                      <a:pt x="0" y="92"/>
                      <a:pt x="0" y="92"/>
                    </a:cubicBezTo>
                    <a:cubicBezTo>
                      <a:pt x="0" y="85"/>
                      <a:pt x="5" y="76"/>
                      <a:pt x="11" y="73"/>
                    </a:cubicBezTo>
                    <a:cubicBezTo>
                      <a:pt x="131" y="3"/>
                      <a:pt x="131" y="3"/>
                      <a:pt x="131" y="3"/>
                    </a:cubicBezTo>
                    <a:cubicBezTo>
                      <a:pt x="137" y="0"/>
                      <a:pt x="141" y="3"/>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0" name="Freeform 45">
                <a:extLst>
                  <a:ext uri="{FF2B5EF4-FFF2-40B4-BE49-F238E27FC236}">
                    <a16:creationId xmlns:a16="http://schemas.microsoft.com/office/drawing/2014/main" id="{787BDC4B-69D5-B974-7E04-FAB01F437A5F}"/>
                  </a:ext>
                </a:extLst>
              </p:cNvPr>
              <p:cNvSpPr>
                <a:spLocks/>
              </p:cNvSpPr>
              <p:nvPr/>
            </p:nvSpPr>
            <p:spPr bwMode="auto">
              <a:xfrm>
                <a:off x="4719638" y="6929438"/>
                <a:ext cx="388938" cy="284163"/>
              </a:xfrm>
              <a:custGeom>
                <a:avLst/>
                <a:gdLst>
                  <a:gd name="T0" fmla="*/ 131 w 141"/>
                  <a:gd name="T1" fmla="*/ 99 h 103"/>
                  <a:gd name="T2" fmla="*/ 10 w 141"/>
                  <a:gd name="T3" fmla="*/ 29 h 103"/>
                  <a:gd name="T4" fmla="*/ 0 w 141"/>
                  <a:gd name="T5" fmla="*/ 10 h 103"/>
                  <a:gd name="T6" fmla="*/ 0 w 141"/>
                  <a:gd name="T7" fmla="*/ 10 h 103"/>
                  <a:gd name="T8" fmla="*/ 10 w 141"/>
                  <a:gd name="T9" fmla="*/ 3 h 103"/>
                  <a:gd name="T10" fmla="*/ 131 w 141"/>
                  <a:gd name="T11" fmla="*/ 73 h 103"/>
                  <a:gd name="T12" fmla="*/ 141 w 141"/>
                  <a:gd name="T13" fmla="*/ 92 h 103"/>
                  <a:gd name="T14" fmla="*/ 141 w 141"/>
                  <a:gd name="T15" fmla="*/ 92 h 103"/>
                  <a:gd name="T16" fmla="*/ 131 w 141"/>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99"/>
                    </a:moveTo>
                    <a:cubicBezTo>
                      <a:pt x="10" y="29"/>
                      <a:pt x="10" y="29"/>
                      <a:pt x="10" y="29"/>
                    </a:cubicBezTo>
                    <a:cubicBezTo>
                      <a:pt x="5" y="26"/>
                      <a:pt x="0" y="18"/>
                      <a:pt x="0" y="10"/>
                    </a:cubicBezTo>
                    <a:cubicBezTo>
                      <a:pt x="0" y="10"/>
                      <a:pt x="0" y="10"/>
                      <a:pt x="0" y="10"/>
                    </a:cubicBezTo>
                    <a:cubicBezTo>
                      <a:pt x="0" y="3"/>
                      <a:pt x="5" y="0"/>
                      <a:pt x="10" y="3"/>
                    </a:cubicBezTo>
                    <a:cubicBezTo>
                      <a:pt x="131" y="73"/>
                      <a:pt x="131" y="73"/>
                      <a:pt x="131" y="73"/>
                    </a:cubicBezTo>
                    <a:cubicBezTo>
                      <a:pt x="137" y="76"/>
                      <a:pt x="141" y="84"/>
                      <a:pt x="141" y="92"/>
                    </a:cubicBezTo>
                    <a:cubicBezTo>
                      <a:pt x="141" y="92"/>
                      <a:pt x="141" y="92"/>
                      <a:pt x="141" y="92"/>
                    </a:cubicBezTo>
                    <a:cubicBezTo>
                      <a:pt x="141" y="99"/>
                      <a:pt x="137"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1" name="Freeform 46">
                <a:extLst>
                  <a:ext uri="{FF2B5EF4-FFF2-40B4-BE49-F238E27FC236}">
                    <a16:creationId xmlns:a16="http://schemas.microsoft.com/office/drawing/2014/main" id="{3652FA6A-451E-C611-6954-7EB1FA36D79C}"/>
                  </a:ext>
                </a:extLst>
              </p:cNvPr>
              <p:cNvSpPr>
                <a:spLocks/>
              </p:cNvSpPr>
              <p:nvPr/>
            </p:nvSpPr>
            <p:spPr bwMode="auto">
              <a:xfrm>
                <a:off x="5451476" y="7150100"/>
                <a:ext cx="65088"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8" y="28"/>
                      <a:pt x="12" y="32"/>
                    </a:cubicBezTo>
                    <a:cubicBezTo>
                      <a:pt x="5" y="35"/>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2" name="Freeform 47">
                <a:extLst>
                  <a:ext uri="{FF2B5EF4-FFF2-40B4-BE49-F238E27FC236}">
                    <a16:creationId xmlns:a16="http://schemas.microsoft.com/office/drawing/2014/main" id="{37E52AED-6F91-747F-CFEC-FCCCE75755C6}"/>
                  </a:ext>
                </a:extLst>
              </p:cNvPr>
              <p:cNvSpPr>
                <a:spLocks/>
              </p:cNvSpPr>
              <p:nvPr/>
            </p:nvSpPr>
            <p:spPr bwMode="auto">
              <a:xfrm>
                <a:off x="4562476" y="6059488"/>
                <a:ext cx="1506538" cy="877888"/>
              </a:xfrm>
              <a:custGeom>
                <a:avLst/>
                <a:gdLst>
                  <a:gd name="T0" fmla="*/ 545 w 546"/>
                  <a:gd name="T1" fmla="*/ 161 h 318"/>
                  <a:gd name="T2" fmla="*/ 534 w 546"/>
                  <a:gd name="T3" fmla="*/ 173 h 318"/>
                  <a:gd name="T4" fmla="*/ 298 w 546"/>
                  <a:gd name="T5" fmla="*/ 310 h 318"/>
                  <a:gd name="T6" fmla="*/ 252 w 546"/>
                  <a:gd name="T7" fmla="*/ 312 h 318"/>
                  <a:gd name="T8" fmla="*/ 52 w 546"/>
                  <a:gd name="T9" fmla="*/ 196 h 318"/>
                  <a:gd name="T10" fmla="*/ 52 w 546"/>
                  <a:gd name="T11" fmla="*/ 196 h 318"/>
                  <a:gd name="T12" fmla="*/ 9 w 546"/>
                  <a:gd name="T13" fmla="*/ 172 h 318"/>
                  <a:gd name="T14" fmla="*/ 1 w 546"/>
                  <a:gd name="T15" fmla="*/ 162 h 318"/>
                  <a:gd name="T16" fmla="*/ 1 w 546"/>
                  <a:gd name="T17" fmla="*/ 162 h 318"/>
                  <a:gd name="T18" fmla="*/ 12 w 546"/>
                  <a:gd name="T19" fmla="*/ 145 h 318"/>
                  <a:gd name="T20" fmla="*/ 248 w 546"/>
                  <a:gd name="T21" fmla="*/ 9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8"/>
                      <a:pt x="263" y="318"/>
                      <a:pt x="252" y="312"/>
                    </a:cubicBezTo>
                    <a:cubicBezTo>
                      <a:pt x="52" y="196"/>
                      <a:pt x="52" y="196"/>
                      <a:pt x="52" y="196"/>
                    </a:cubicBezTo>
                    <a:cubicBezTo>
                      <a:pt x="52" y="196"/>
                      <a:pt x="52" y="196"/>
                      <a:pt x="52" y="196"/>
                    </a:cubicBezTo>
                    <a:cubicBezTo>
                      <a:pt x="9" y="172"/>
                      <a:pt x="9" y="172"/>
                      <a:pt x="9" y="172"/>
                    </a:cubicBezTo>
                    <a:cubicBezTo>
                      <a:pt x="4" y="169"/>
                      <a:pt x="2" y="165"/>
                      <a:pt x="1" y="162"/>
                    </a:cubicBezTo>
                    <a:cubicBezTo>
                      <a:pt x="1" y="162"/>
                      <a:pt x="1" y="162"/>
                      <a:pt x="1" y="162"/>
                    </a:cubicBezTo>
                    <a:cubicBezTo>
                      <a:pt x="0" y="156"/>
                      <a:pt x="4" y="150"/>
                      <a:pt x="12" y="145"/>
                    </a:cubicBezTo>
                    <a:cubicBezTo>
                      <a:pt x="248" y="9"/>
                      <a:pt x="248" y="9"/>
                      <a:pt x="248" y="9"/>
                    </a:cubicBezTo>
                    <a:cubicBezTo>
                      <a:pt x="262" y="1"/>
                      <a:pt x="283" y="0"/>
                      <a:pt x="295" y="7"/>
                    </a:cubicBezTo>
                    <a:cubicBezTo>
                      <a:pt x="537" y="147"/>
                      <a:pt x="537" y="147"/>
                      <a:pt x="537" y="147"/>
                    </a:cubicBezTo>
                    <a:cubicBezTo>
                      <a:pt x="544" y="151"/>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3" name="Freeform 48">
                <a:extLst>
                  <a:ext uri="{FF2B5EF4-FFF2-40B4-BE49-F238E27FC236}">
                    <a16:creationId xmlns:a16="http://schemas.microsoft.com/office/drawing/2014/main" id="{C8664984-D489-451E-D1E7-B86FE5698D93}"/>
                  </a:ext>
                </a:extLst>
              </p:cNvPr>
              <p:cNvSpPr>
                <a:spLocks/>
              </p:cNvSpPr>
              <p:nvPr/>
            </p:nvSpPr>
            <p:spPr bwMode="auto">
              <a:xfrm>
                <a:off x="4565651" y="6503988"/>
                <a:ext cx="1500188" cy="641350"/>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1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0" y="83"/>
                      <a:pt x="533" y="87"/>
                    </a:cubicBezTo>
                    <a:cubicBezTo>
                      <a:pt x="297" y="223"/>
                      <a:pt x="297" y="223"/>
                      <a:pt x="297" y="223"/>
                    </a:cubicBezTo>
                    <a:cubicBezTo>
                      <a:pt x="283" y="231"/>
                      <a:pt x="262" y="232"/>
                      <a:pt x="251" y="225"/>
                    </a:cubicBezTo>
                    <a:cubicBezTo>
                      <a:pt x="8" y="85"/>
                      <a:pt x="8" y="85"/>
                      <a:pt x="8" y="85"/>
                    </a:cubicBezTo>
                    <a:cubicBezTo>
                      <a:pt x="3" y="82"/>
                      <a:pt x="1" y="79"/>
                      <a:pt x="0" y="75"/>
                    </a:cubicBezTo>
                    <a:cubicBezTo>
                      <a:pt x="0" y="1"/>
                      <a:pt x="0" y="1"/>
                      <a:pt x="0" y="1"/>
                    </a:cubicBezTo>
                    <a:cubicBezTo>
                      <a:pt x="1" y="4"/>
                      <a:pt x="3" y="8"/>
                      <a:pt x="8" y="11"/>
                    </a:cubicBezTo>
                    <a:cubicBezTo>
                      <a:pt x="51" y="35"/>
                      <a:pt x="51" y="35"/>
                      <a:pt x="51" y="35"/>
                    </a:cubicBezTo>
                    <a:cubicBezTo>
                      <a:pt x="51" y="35"/>
                      <a:pt x="51" y="35"/>
                      <a:pt x="51" y="35"/>
                    </a:cubicBezTo>
                    <a:cubicBezTo>
                      <a:pt x="251" y="151"/>
                      <a:pt x="251" y="151"/>
                      <a:pt x="251" y="151"/>
                    </a:cubicBezTo>
                    <a:cubicBezTo>
                      <a:pt x="262" y="157"/>
                      <a:pt x="283" y="157"/>
                      <a:pt x="297" y="149"/>
                    </a:cubicBezTo>
                    <a:cubicBezTo>
                      <a:pt x="533" y="12"/>
                      <a:pt x="533" y="12"/>
                      <a:pt x="533" y="12"/>
                    </a:cubicBezTo>
                    <a:cubicBezTo>
                      <a:pt x="539" y="9"/>
                      <a:pt x="543"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4" name="Freeform 49">
                <a:extLst>
                  <a:ext uri="{FF2B5EF4-FFF2-40B4-BE49-F238E27FC236}">
                    <a16:creationId xmlns:a16="http://schemas.microsoft.com/office/drawing/2014/main" id="{AB3EB6A7-8F26-BE46-2F50-E30F15221ACC}"/>
                  </a:ext>
                </a:extLst>
              </p:cNvPr>
              <p:cNvSpPr>
                <a:spLocks/>
              </p:cNvSpPr>
              <p:nvPr/>
            </p:nvSpPr>
            <p:spPr bwMode="auto">
              <a:xfrm>
                <a:off x="5546726" y="6667500"/>
                <a:ext cx="390525" cy="284163"/>
              </a:xfrm>
              <a:custGeom>
                <a:avLst/>
                <a:gdLst>
                  <a:gd name="T0" fmla="*/ 131 w 141"/>
                  <a:gd name="T1" fmla="*/ 30 h 103"/>
                  <a:gd name="T2" fmla="*/ 11 w 141"/>
                  <a:gd name="T3" fmla="*/ 100 h 103"/>
                  <a:gd name="T4" fmla="*/ 0 w 141"/>
                  <a:gd name="T5" fmla="*/ 93 h 103"/>
                  <a:gd name="T6" fmla="*/ 0 w 141"/>
                  <a:gd name="T7" fmla="*/ 93 h 103"/>
                  <a:gd name="T8" fmla="*/ 11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1" y="100"/>
                      <a:pt x="11" y="100"/>
                      <a:pt x="11" y="100"/>
                    </a:cubicBezTo>
                    <a:cubicBezTo>
                      <a:pt x="5" y="103"/>
                      <a:pt x="0" y="100"/>
                      <a:pt x="0" y="93"/>
                    </a:cubicBezTo>
                    <a:cubicBezTo>
                      <a:pt x="0" y="93"/>
                      <a:pt x="0" y="93"/>
                      <a:pt x="0" y="93"/>
                    </a:cubicBezTo>
                    <a:cubicBezTo>
                      <a:pt x="0" y="85"/>
                      <a:pt x="5" y="77"/>
                      <a:pt x="11" y="73"/>
                    </a:cubicBezTo>
                    <a:cubicBezTo>
                      <a:pt x="131" y="4"/>
                      <a:pt x="131" y="4"/>
                      <a:pt x="131" y="4"/>
                    </a:cubicBezTo>
                    <a:cubicBezTo>
                      <a:pt x="137" y="0"/>
                      <a:pt x="141" y="4"/>
                      <a:pt x="141" y="11"/>
                    </a:cubicBezTo>
                    <a:cubicBezTo>
                      <a:pt x="141" y="11"/>
                      <a:pt x="141" y="11"/>
                      <a:pt x="141" y="11"/>
                    </a:cubicBezTo>
                    <a:cubicBezTo>
                      <a:pt x="141" y="19"/>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5" name="Freeform 50">
                <a:extLst>
                  <a:ext uri="{FF2B5EF4-FFF2-40B4-BE49-F238E27FC236}">
                    <a16:creationId xmlns:a16="http://schemas.microsoft.com/office/drawing/2014/main" id="{BC9D55FF-0874-56AF-1E11-B661F8E2F178}"/>
                  </a:ext>
                </a:extLst>
              </p:cNvPr>
              <p:cNvSpPr>
                <a:spLocks/>
              </p:cNvSpPr>
              <p:nvPr/>
            </p:nvSpPr>
            <p:spPr bwMode="auto">
              <a:xfrm>
                <a:off x="4719638" y="668655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4"/>
                      <a:pt x="5" y="0"/>
                      <a:pt x="10" y="3"/>
                    </a:cubicBezTo>
                    <a:cubicBezTo>
                      <a:pt x="131" y="73"/>
                      <a:pt x="131" y="73"/>
                      <a:pt x="131" y="73"/>
                    </a:cubicBezTo>
                    <a:cubicBezTo>
                      <a:pt x="137" y="76"/>
                      <a:pt x="141" y="85"/>
                      <a:pt x="141" y="92"/>
                    </a:cubicBezTo>
                    <a:cubicBezTo>
                      <a:pt x="141" y="92"/>
                      <a:pt x="141" y="92"/>
                      <a:pt x="141" y="92"/>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6" name="Freeform 51">
                <a:extLst>
                  <a:ext uri="{FF2B5EF4-FFF2-40B4-BE49-F238E27FC236}">
                    <a16:creationId xmlns:a16="http://schemas.microsoft.com/office/drawing/2014/main" id="{B4164E95-836F-6934-E0C8-85A4BC476C64}"/>
                  </a:ext>
                </a:extLst>
              </p:cNvPr>
              <p:cNvSpPr>
                <a:spLocks/>
              </p:cNvSpPr>
              <p:nvPr/>
            </p:nvSpPr>
            <p:spPr bwMode="auto">
              <a:xfrm>
                <a:off x="5451476" y="6910388"/>
                <a:ext cx="65088"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8" y="27"/>
                      <a:pt x="12" y="31"/>
                    </a:cubicBezTo>
                    <a:cubicBezTo>
                      <a:pt x="5" y="35"/>
                      <a:pt x="0" y="32"/>
                      <a:pt x="0" y="24"/>
                    </a:cubicBezTo>
                    <a:cubicBezTo>
                      <a:pt x="0" y="17"/>
                      <a:pt x="5" y="7"/>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7" name="Freeform 52">
                <a:extLst>
                  <a:ext uri="{FF2B5EF4-FFF2-40B4-BE49-F238E27FC236}">
                    <a16:creationId xmlns:a16="http://schemas.microsoft.com/office/drawing/2014/main" id="{62A5ECA7-D404-8399-861F-5BB10C2CE101}"/>
                  </a:ext>
                </a:extLst>
              </p:cNvPr>
              <p:cNvSpPr>
                <a:spLocks/>
              </p:cNvSpPr>
              <p:nvPr/>
            </p:nvSpPr>
            <p:spPr bwMode="auto">
              <a:xfrm>
                <a:off x="4562476" y="5816600"/>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1"/>
                      <a:pt x="534" y="174"/>
                    </a:cubicBezTo>
                    <a:cubicBezTo>
                      <a:pt x="298" y="310"/>
                      <a:pt x="298" y="310"/>
                      <a:pt x="298" y="310"/>
                    </a:cubicBezTo>
                    <a:cubicBezTo>
                      <a:pt x="284" y="318"/>
                      <a:pt x="263" y="319"/>
                      <a:pt x="252"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5" y="7"/>
                    </a:cubicBezTo>
                    <a:cubicBezTo>
                      <a:pt x="537" y="147"/>
                      <a:pt x="537" y="147"/>
                      <a:pt x="537" y="147"/>
                    </a:cubicBezTo>
                    <a:cubicBezTo>
                      <a:pt x="544" y="151"/>
                      <a:pt x="546" y="157"/>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8" name="Freeform 53">
                <a:extLst>
                  <a:ext uri="{FF2B5EF4-FFF2-40B4-BE49-F238E27FC236}">
                    <a16:creationId xmlns:a16="http://schemas.microsoft.com/office/drawing/2014/main" id="{ADE33293-E8E0-5C35-2111-B1A5787E321A}"/>
                  </a:ext>
                </a:extLst>
              </p:cNvPr>
              <p:cNvSpPr>
                <a:spLocks/>
              </p:cNvSpPr>
              <p:nvPr/>
            </p:nvSpPr>
            <p:spPr bwMode="auto">
              <a:xfrm>
                <a:off x="4565651" y="6264275"/>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3 h 231"/>
                  <a:gd name="T10" fmla="*/ 251 w 544"/>
                  <a:gd name="T11" fmla="*/ 225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7"/>
                      <a:pt x="540" y="82"/>
                      <a:pt x="533" y="86"/>
                    </a:cubicBezTo>
                    <a:cubicBezTo>
                      <a:pt x="297" y="223"/>
                      <a:pt x="297" y="223"/>
                      <a:pt x="297" y="223"/>
                    </a:cubicBezTo>
                    <a:cubicBezTo>
                      <a:pt x="283" y="231"/>
                      <a:pt x="262" y="231"/>
                      <a:pt x="251" y="225"/>
                    </a:cubicBezTo>
                    <a:cubicBezTo>
                      <a:pt x="8" y="84"/>
                      <a:pt x="8" y="84"/>
                      <a:pt x="8" y="84"/>
                    </a:cubicBezTo>
                    <a:cubicBezTo>
                      <a:pt x="3" y="82"/>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9"/>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9" name="Freeform 54">
                <a:extLst>
                  <a:ext uri="{FF2B5EF4-FFF2-40B4-BE49-F238E27FC236}">
                    <a16:creationId xmlns:a16="http://schemas.microsoft.com/office/drawing/2014/main" id="{D618B42C-183B-2EE3-713A-425A11BB286F}"/>
                  </a:ext>
                </a:extLst>
              </p:cNvPr>
              <p:cNvSpPr>
                <a:spLocks/>
              </p:cNvSpPr>
              <p:nvPr/>
            </p:nvSpPr>
            <p:spPr bwMode="auto">
              <a:xfrm>
                <a:off x="5546726" y="6427788"/>
                <a:ext cx="390525" cy="284163"/>
              </a:xfrm>
              <a:custGeom>
                <a:avLst/>
                <a:gdLst>
                  <a:gd name="T0" fmla="*/ 131 w 141"/>
                  <a:gd name="T1" fmla="*/ 30 h 103"/>
                  <a:gd name="T2" fmla="*/ 11 w 141"/>
                  <a:gd name="T3" fmla="*/ 100 h 103"/>
                  <a:gd name="T4" fmla="*/ 0 w 141"/>
                  <a:gd name="T5" fmla="*/ 92 h 103"/>
                  <a:gd name="T6" fmla="*/ 0 w 141"/>
                  <a:gd name="T7" fmla="*/ 92 h 103"/>
                  <a:gd name="T8" fmla="*/ 11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1" y="100"/>
                      <a:pt x="11" y="100"/>
                      <a:pt x="11" y="100"/>
                    </a:cubicBezTo>
                    <a:cubicBezTo>
                      <a:pt x="5" y="103"/>
                      <a:pt x="0" y="100"/>
                      <a:pt x="0" y="92"/>
                    </a:cubicBezTo>
                    <a:cubicBezTo>
                      <a:pt x="0" y="92"/>
                      <a:pt x="0" y="92"/>
                      <a:pt x="0" y="92"/>
                    </a:cubicBezTo>
                    <a:cubicBezTo>
                      <a:pt x="0" y="85"/>
                      <a:pt x="5" y="76"/>
                      <a:pt x="11" y="73"/>
                    </a:cubicBezTo>
                    <a:cubicBezTo>
                      <a:pt x="131" y="3"/>
                      <a:pt x="131" y="3"/>
                      <a:pt x="131" y="3"/>
                    </a:cubicBezTo>
                    <a:cubicBezTo>
                      <a:pt x="137" y="0"/>
                      <a:pt x="141" y="3"/>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0" name="Freeform 55">
                <a:extLst>
                  <a:ext uri="{FF2B5EF4-FFF2-40B4-BE49-F238E27FC236}">
                    <a16:creationId xmlns:a16="http://schemas.microsoft.com/office/drawing/2014/main" id="{6297D760-90B8-FF9F-B17E-5E493E33EE05}"/>
                  </a:ext>
                </a:extLst>
              </p:cNvPr>
              <p:cNvSpPr>
                <a:spLocks/>
              </p:cNvSpPr>
              <p:nvPr/>
            </p:nvSpPr>
            <p:spPr bwMode="auto">
              <a:xfrm>
                <a:off x="4719638" y="6446838"/>
                <a:ext cx="388938" cy="284163"/>
              </a:xfrm>
              <a:custGeom>
                <a:avLst/>
                <a:gdLst>
                  <a:gd name="T0" fmla="*/ 131 w 141"/>
                  <a:gd name="T1" fmla="*/ 99 h 103"/>
                  <a:gd name="T2" fmla="*/ 10 w 141"/>
                  <a:gd name="T3" fmla="*/ 30 h 103"/>
                  <a:gd name="T4" fmla="*/ 0 w 141"/>
                  <a:gd name="T5" fmla="*/ 10 h 103"/>
                  <a:gd name="T6" fmla="*/ 0 w 141"/>
                  <a:gd name="T7" fmla="*/ 10 h 103"/>
                  <a:gd name="T8" fmla="*/ 10 w 141"/>
                  <a:gd name="T9" fmla="*/ 3 h 103"/>
                  <a:gd name="T10" fmla="*/ 131 w 141"/>
                  <a:gd name="T11" fmla="*/ 73 h 103"/>
                  <a:gd name="T12" fmla="*/ 141 w 141"/>
                  <a:gd name="T13" fmla="*/ 92 h 103"/>
                  <a:gd name="T14" fmla="*/ 141 w 141"/>
                  <a:gd name="T15" fmla="*/ 92 h 103"/>
                  <a:gd name="T16" fmla="*/ 131 w 141"/>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99"/>
                    </a:moveTo>
                    <a:cubicBezTo>
                      <a:pt x="10" y="30"/>
                      <a:pt x="10" y="30"/>
                      <a:pt x="10" y="30"/>
                    </a:cubicBezTo>
                    <a:cubicBezTo>
                      <a:pt x="5" y="26"/>
                      <a:pt x="0" y="18"/>
                      <a:pt x="0" y="10"/>
                    </a:cubicBezTo>
                    <a:cubicBezTo>
                      <a:pt x="0" y="10"/>
                      <a:pt x="0" y="10"/>
                      <a:pt x="0" y="10"/>
                    </a:cubicBezTo>
                    <a:cubicBezTo>
                      <a:pt x="0" y="3"/>
                      <a:pt x="5" y="0"/>
                      <a:pt x="10" y="3"/>
                    </a:cubicBezTo>
                    <a:cubicBezTo>
                      <a:pt x="131" y="73"/>
                      <a:pt x="131" y="73"/>
                      <a:pt x="131" y="73"/>
                    </a:cubicBezTo>
                    <a:cubicBezTo>
                      <a:pt x="137" y="76"/>
                      <a:pt x="141" y="85"/>
                      <a:pt x="141" y="92"/>
                    </a:cubicBezTo>
                    <a:cubicBezTo>
                      <a:pt x="141" y="92"/>
                      <a:pt x="141" y="92"/>
                      <a:pt x="141" y="92"/>
                    </a:cubicBezTo>
                    <a:cubicBezTo>
                      <a:pt x="141" y="99"/>
                      <a:pt x="137"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1" name="Freeform 56">
                <a:extLst>
                  <a:ext uri="{FF2B5EF4-FFF2-40B4-BE49-F238E27FC236}">
                    <a16:creationId xmlns:a16="http://schemas.microsoft.com/office/drawing/2014/main" id="{16D1A033-6847-F396-E284-26C24DA5A9C3}"/>
                  </a:ext>
                </a:extLst>
              </p:cNvPr>
              <p:cNvSpPr>
                <a:spLocks/>
              </p:cNvSpPr>
              <p:nvPr/>
            </p:nvSpPr>
            <p:spPr bwMode="auto">
              <a:xfrm>
                <a:off x="5451476" y="6667500"/>
                <a:ext cx="65088" cy="100013"/>
              </a:xfrm>
              <a:custGeom>
                <a:avLst/>
                <a:gdLst>
                  <a:gd name="T0" fmla="*/ 24 w 24"/>
                  <a:gd name="T1" fmla="*/ 11 h 36"/>
                  <a:gd name="T2" fmla="*/ 12 w 24"/>
                  <a:gd name="T3" fmla="*/ 32 h 36"/>
                  <a:gd name="T4" fmla="*/ 0 w 24"/>
                  <a:gd name="T5" fmla="*/ 25 h 36"/>
                  <a:gd name="T6" fmla="*/ 12 w 24"/>
                  <a:gd name="T7" fmla="*/ 4 h 36"/>
                  <a:gd name="T8" fmla="*/ 24 w 24"/>
                  <a:gd name="T9" fmla="*/ 11 h 36"/>
                </a:gdLst>
                <a:ahLst/>
                <a:cxnLst>
                  <a:cxn ang="0">
                    <a:pos x="T0" y="T1"/>
                  </a:cxn>
                  <a:cxn ang="0">
                    <a:pos x="T2" y="T3"/>
                  </a:cxn>
                  <a:cxn ang="0">
                    <a:pos x="T4" y="T5"/>
                  </a:cxn>
                  <a:cxn ang="0">
                    <a:pos x="T6" y="T7"/>
                  </a:cxn>
                  <a:cxn ang="0">
                    <a:pos x="T8" y="T9"/>
                  </a:cxn>
                </a:cxnLst>
                <a:rect l="0" t="0" r="r" b="b"/>
                <a:pathLst>
                  <a:path w="24" h="36">
                    <a:moveTo>
                      <a:pt x="24" y="11"/>
                    </a:moveTo>
                    <a:cubicBezTo>
                      <a:pt x="24" y="19"/>
                      <a:pt x="18" y="28"/>
                      <a:pt x="12" y="32"/>
                    </a:cubicBezTo>
                    <a:cubicBezTo>
                      <a:pt x="5" y="36"/>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14" name="Group 13">
              <a:extLst>
                <a:ext uri="{FF2B5EF4-FFF2-40B4-BE49-F238E27FC236}">
                  <a16:creationId xmlns:a16="http://schemas.microsoft.com/office/drawing/2014/main" id="{615622B2-51A2-C4D9-CC5E-AD9AF56FC871}"/>
                </a:ext>
              </a:extLst>
            </p:cNvPr>
            <p:cNvGrpSpPr/>
            <p:nvPr/>
          </p:nvGrpSpPr>
          <p:grpSpPr>
            <a:xfrm>
              <a:off x="13930727" y="5442694"/>
              <a:ext cx="1915724" cy="2232783"/>
              <a:chOff x="14347826" y="5715000"/>
              <a:chExt cx="1592263" cy="1855788"/>
            </a:xfrm>
          </p:grpSpPr>
          <p:sp>
            <p:nvSpPr>
              <p:cNvPr id="310" name="Freeform 57">
                <a:extLst>
                  <a:ext uri="{FF2B5EF4-FFF2-40B4-BE49-F238E27FC236}">
                    <a16:creationId xmlns:a16="http://schemas.microsoft.com/office/drawing/2014/main" id="{54598DB4-B873-65BA-3D49-B02F21BB988F}"/>
                  </a:ext>
                </a:extLst>
              </p:cNvPr>
              <p:cNvSpPr>
                <a:spLocks/>
              </p:cNvSpPr>
              <p:nvPr/>
            </p:nvSpPr>
            <p:spPr bwMode="auto">
              <a:xfrm>
                <a:off x="14347826" y="6642100"/>
                <a:ext cx="1592263" cy="928688"/>
              </a:xfrm>
              <a:custGeom>
                <a:avLst/>
                <a:gdLst>
                  <a:gd name="T0" fmla="*/ 575 w 577"/>
                  <a:gd name="T1" fmla="*/ 170 h 336"/>
                  <a:gd name="T2" fmla="*/ 564 w 577"/>
                  <a:gd name="T3" fmla="*/ 183 h 336"/>
                  <a:gd name="T4" fmla="*/ 314 w 577"/>
                  <a:gd name="T5" fmla="*/ 327 h 336"/>
                  <a:gd name="T6" fmla="*/ 266 w 577"/>
                  <a:gd name="T7" fmla="*/ 329 h 336"/>
                  <a:gd name="T8" fmla="*/ 55 w 577"/>
                  <a:gd name="T9" fmla="*/ 207 h 336"/>
                  <a:gd name="T10" fmla="*/ 55 w 577"/>
                  <a:gd name="T11" fmla="*/ 207 h 336"/>
                  <a:gd name="T12" fmla="*/ 9 w 577"/>
                  <a:gd name="T13" fmla="*/ 181 h 336"/>
                  <a:gd name="T14" fmla="*/ 1 w 577"/>
                  <a:gd name="T15" fmla="*/ 170 h 336"/>
                  <a:gd name="T16" fmla="*/ 1 w 577"/>
                  <a:gd name="T17" fmla="*/ 170 h 336"/>
                  <a:gd name="T18" fmla="*/ 13 w 577"/>
                  <a:gd name="T19" fmla="*/ 153 h 336"/>
                  <a:gd name="T20" fmla="*/ 262 w 577"/>
                  <a:gd name="T21" fmla="*/ 9 h 336"/>
                  <a:gd name="T22" fmla="*/ 311 w 577"/>
                  <a:gd name="T23" fmla="*/ 7 h 336"/>
                  <a:gd name="T24" fmla="*/ 567 w 577"/>
                  <a:gd name="T25" fmla="*/ 155 h 336"/>
                  <a:gd name="T26" fmla="*/ 575 w 577"/>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6">
                    <a:moveTo>
                      <a:pt x="575" y="170"/>
                    </a:moveTo>
                    <a:cubicBezTo>
                      <a:pt x="574" y="175"/>
                      <a:pt x="570" y="179"/>
                      <a:pt x="564" y="183"/>
                    </a:cubicBezTo>
                    <a:cubicBezTo>
                      <a:pt x="314" y="327"/>
                      <a:pt x="314" y="327"/>
                      <a:pt x="314" y="327"/>
                    </a:cubicBezTo>
                    <a:cubicBezTo>
                      <a:pt x="300" y="335"/>
                      <a:pt x="278" y="336"/>
                      <a:pt x="266" y="329"/>
                    </a:cubicBezTo>
                    <a:cubicBezTo>
                      <a:pt x="55" y="207"/>
                      <a:pt x="55" y="207"/>
                      <a:pt x="55" y="207"/>
                    </a:cubicBezTo>
                    <a:cubicBezTo>
                      <a:pt x="55" y="207"/>
                      <a:pt x="55" y="207"/>
                      <a:pt x="55" y="207"/>
                    </a:cubicBezTo>
                    <a:cubicBezTo>
                      <a:pt x="9" y="181"/>
                      <a:pt x="9" y="181"/>
                      <a:pt x="9" y="181"/>
                    </a:cubicBezTo>
                    <a:cubicBezTo>
                      <a:pt x="4" y="178"/>
                      <a:pt x="2" y="174"/>
                      <a:pt x="1" y="170"/>
                    </a:cubicBezTo>
                    <a:cubicBezTo>
                      <a:pt x="1" y="170"/>
                      <a:pt x="1" y="170"/>
                      <a:pt x="1" y="170"/>
                    </a:cubicBezTo>
                    <a:cubicBezTo>
                      <a:pt x="0" y="164"/>
                      <a:pt x="4" y="158"/>
                      <a:pt x="13" y="153"/>
                    </a:cubicBezTo>
                    <a:cubicBezTo>
                      <a:pt x="262" y="9"/>
                      <a:pt x="262" y="9"/>
                      <a:pt x="262" y="9"/>
                    </a:cubicBezTo>
                    <a:cubicBezTo>
                      <a:pt x="277" y="0"/>
                      <a:pt x="298" y="0"/>
                      <a:pt x="311" y="7"/>
                    </a:cubicBezTo>
                    <a:cubicBezTo>
                      <a:pt x="567" y="155"/>
                      <a:pt x="567" y="155"/>
                      <a:pt x="567" y="155"/>
                    </a:cubicBezTo>
                    <a:cubicBezTo>
                      <a:pt x="574" y="159"/>
                      <a:pt x="577" y="164"/>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11" name="Freeform 58">
                <a:extLst>
                  <a:ext uri="{FF2B5EF4-FFF2-40B4-BE49-F238E27FC236}">
                    <a16:creationId xmlns:a16="http://schemas.microsoft.com/office/drawing/2014/main" id="{99369BD8-0108-F4DB-E82B-53CCBABFF7AF}"/>
                  </a:ext>
                </a:extLst>
              </p:cNvPr>
              <p:cNvSpPr>
                <a:spLocks/>
              </p:cNvSpPr>
              <p:nvPr/>
            </p:nvSpPr>
            <p:spPr bwMode="auto">
              <a:xfrm>
                <a:off x="14392276" y="6438900"/>
                <a:ext cx="1503363" cy="881063"/>
              </a:xfrm>
              <a:custGeom>
                <a:avLst/>
                <a:gdLst>
                  <a:gd name="T0" fmla="*/ 544 w 545"/>
                  <a:gd name="T1" fmla="*/ 162 h 319"/>
                  <a:gd name="T2" fmla="*/ 533 w 545"/>
                  <a:gd name="T3" fmla="*/ 174 h 319"/>
                  <a:gd name="T4" fmla="*/ 297 w 545"/>
                  <a:gd name="T5" fmla="*/ 310 h 319"/>
                  <a:gd name="T6" fmla="*/ 251 w 545"/>
                  <a:gd name="T7" fmla="*/ 312 h 319"/>
                  <a:gd name="T8" fmla="*/ 51 w 545"/>
                  <a:gd name="T9" fmla="*/ 197 h 319"/>
                  <a:gd name="T10" fmla="*/ 51 w 545"/>
                  <a:gd name="T11" fmla="*/ 197 h 319"/>
                  <a:gd name="T12" fmla="*/ 8 w 545"/>
                  <a:gd name="T13" fmla="*/ 172 h 319"/>
                  <a:gd name="T14" fmla="*/ 0 w 545"/>
                  <a:gd name="T15" fmla="*/ 162 h 319"/>
                  <a:gd name="T16" fmla="*/ 0 w 545"/>
                  <a:gd name="T17" fmla="*/ 162 h 319"/>
                  <a:gd name="T18" fmla="*/ 12 w 545"/>
                  <a:gd name="T19" fmla="*/ 145 h 319"/>
                  <a:gd name="T20" fmla="*/ 248 w 545"/>
                  <a:gd name="T21" fmla="*/ 9 h 319"/>
                  <a:gd name="T22" fmla="*/ 294 w 545"/>
                  <a:gd name="T23" fmla="*/ 7 h 319"/>
                  <a:gd name="T24" fmla="*/ 536 w 545"/>
                  <a:gd name="T25" fmla="*/ 147 h 319"/>
                  <a:gd name="T26" fmla="*/ 544 w 545"/>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9">
                    <a:moveTo>
                      <a:pt x="544" y="162"/>
                    </a:moveTo>
                    <a:cubicBezTo>
                      <a:pt x="543" y="166"/>
                      <a:pt x="539" y="170"/>
                      <a:pt x="533" y="174"/>
                    </a:cubicBezTo>
                    <a:cubicBezTo>
                      <a:pt x="297" y="310"/>
                      <a:pt x="297" y="310"/>
                      <a:pt x="297" y="310"/>
                    </a:cubicBezTo>
                    <a:cubicBezTo>
                      <a:pt x="283" y="318"/>
                      <a:pt x="263" y="319"/>
                      <a:pt x="251" y="312"/>
                    </a:cubicBezTo>
                    <a:cubicBezTo>
                      <a:pt x="51" y="197"/>
                      <a:pt x="51" y="197"/>
                      <a:pt x="51" y="197"/>
                    </a:cubicBezTo>
                    <a:cubicBezTo>
                      <a:pt x="51" y="197"/>
                      <a:pt x="51" y="197"/>
                      <a:pt x="51" y="197"/>
                    </a:cubicBezTo>
                    <a:cubicBezTo>
                      <a:pt x="8" y="172"/>
                      <a:pt x="8" y="172"/>
                      <a:pt x="8" y="172"/>
                    </a:cubicBezTo>
                    <a:cubicBezTo>
                      <a:pt x="4" y="169"/>
                      <a:pt x="1" y="166"/>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12" name="Freeform 59">
                <a:extLst>
                  <a:ext uri="{FF2B5EF4-FFF2-40B4-BE49-F238E27FC236}">
                    <a16:creationId xmlns:a16="http://schemas.microsoft.com/office/drawing/2014/main" id="{58534365-ABAB-9EEF-8668-8A6026F61AA6}"/>
                  </a:ext>
                </a:extLst>
              </p:cNvPr>
              <p:cNvSpPr>
                <a:spLocks/>
              </p:cNvSpPr>
              <p:nvPr/>
            </p:nvSpPr>
            <p:spPr bwMode="auto">
              <a:xfrm>
                <a:off x="14392276" y="6884988"/>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1" y="82"/>
                      <a:pt x="533" y="86"/>
                    </a:cubicBezTo>
                    <a:cubicBezTo>
                      <a:pt x="297" y="222"/>
                      <a:pt x="297" y="222"/>
                      <a:pt x="297" y="222"/>
                    </a:cubicBezTo>
                    <a:cubicBezTo>
                      <a:pt x="283" y="230"/>
                      <a:pt x="263" y="231"/>
                      <a:pt x="251" y="224"/>
                    </a:cubicBezTo>
                    <a:cubicBezTo>
                      <a:pt x="8" y="84"/>
                      <a:pt x="8" y="84"/>
                      <a:pt x="8" y="84"/>
                    </a:cubicBezTo>
                    <a:cubicBezTo>
                      <a:pt x="4" y="81"/>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13" name="Freeform 60">
                <a:extLst>
                  <a:ext uri="{FF2B5EF4-FFF2-40B4-BE49-F238E27FC236}">
                    <a16:creationId xmlns:a16="http://schemas.microsoft.com/office/drawing/2014/main" id="{E4C56F9F-61A1-13D4-046D-598E769A04B2}"/>
                  </a:ext>
                </a:extLst>
              </p:cNvPr>
              <p:cNvSpPr>
                <a:spLocks/>
              </p:cNvSpPr>
              <p:nvPr/>
            </p:nvSpPr>
            <p:spPr bwMode="auto">
              <a:xfrm>
                <a:off x="15376526" y="7048500"/>
                <a:ext cx="388938" cy="284163"/>
              </a:xfrm>
              <a:custGeom>
                <a:avLst/>
                <a:gdLst>
                  <a:gd name="T0" fmla="*/ 131 w 141"/>
                  <a:gd name="T1" fmla="*/ 29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29"/>
                    </a:moveTo>
                    <a:cubicBezTo>
                      <a:pt x="10" y="99"/>
                      <a:pt x="10" y="99"/>
                      <a:pt x="10" y="99"/>
                    </a:cubicBezTo>
                    <a:cubicBezTo>
                      <a:pt x="4" y="103"/>
                      <a:pt x="0" y="99"/>
                      <a:pt x="0" y="92"/>
                    </a:cubicBezTo>
                    <a:cubicBezTo>
                      <a:pt x="0" y="92"/>
                      <a:pt x="0" y="92"/>
                      <a:pt x="0" y="92"/>
                    </a:cubicBezTo>
                    <a:cubicBezTo>
                      <a:pt x="0" y="84"/>
                      <a:pt x="4" y="76"/>
                      <a:pt x="10" y="73"/>
                    </a:cubicBezTo>
                    <a:cubicBezTo>
                      <a:pt x="131" y="3"/>
                      <a:pt x="131" y="3"/>
                      <a:pt x="131" y="3"/>
                    </a:cubicBezTo>
                    <a:cubicBezTo>
                      <a:pt x="136" y="0"/>
                      <a:pt x="141" y="3"/>
                      <a:pt x="141" y="10"/>
                    </a:cubicBezTo>
                    <a:cubicBezTo>
                      <a:pt x="141" y="10"/>
                      <a:pt x="141" y="10"/>
                      <a:pt x="141" y="10"/>
                    </a:cubicBezTo>
                    <a:cubicBezTo>
                      <a:pt x="141" y="18"/>
                      <a:pt x="136" y="26"/>
                      <a:pt x="131" y="2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14" name="Freeform 61">
                <a:extLst>
                  <a:ext uri="{FF2B5EF4-FFF2-40B4-BE49-F238E27FC236}">
                    <a16:creationId xmlns:a16="http://schemas.microsoft.com/office/drawing/2014/main" id="{D12AEDB9-F43A-8F01-1745-662F7D2D97B1}"/>
                  </a:ext>
                </a:extLst>
              </p:cNvPr>
              <p:cNvSpPr>
                <a:spLocks/>
              </p:cNvSpPr>
              <p:nvPr/>
            </p:nvSpPr>
            <p:spPr bwMode="auto">
              <a:xfrm>
                <a:off x="14549438" y="7064375"/>
                <a:ext cx="388938" cy="285750"/>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3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4"/>
                      <a:pt x="4" y="0"/>
                      <a:pt x="10" y="4"/>
                    </a:cubicBezTo>
                    <a:cubicBezTo>
                      <a:pt x="131" y="73"/>
                      <a:pt x="131" y="73"/>
                      <a:pt x="131" y="73"/>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15" name="Freeform 62">
                <a:extLst>
                  <a:ext uri="{FF2B5EF4-FFF2-40B4-BE49-F238E27FC236}">
                    <a16:creationId xmlns:a16="http://schemas.microsoft.com/office/drawing/2014/main" id="{FE0E17A6-20A0-B9B5-7A64-6BB479A0BFAA}"/>
                  </a:ext>
                </a:extLst>
              </p:cNvPr>
              <p:cNvSpPr>
                <a:spLocks/>
              </p:cNvSpPr>
              <p:nvPr/>
            </p:nvSpPr>
            <p:spPr bwMode="auto">
              <a:xfrm>
                <a:off x="15276513" y="7288213"/>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5" y="35"/>
                      <a:pt x="0" y="32"/>
                      <a:pt x="0" y="24"/>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16" name="Freeform 63">
                <a:extLst>
                  <a:ext uri="{FF2B5EF4-FFF2-40B4-BE49-F238E27FC236}">
                    <a16:creationId xmlns:a16="http://schemas.microsoft.com/office/drawing/2014/main" id="{3FA3BACF-EF23-B3D3-C71D-36B11DE2C51F}"/>
                  </a:ext>
                </a:extLst>
              </p:cNvPr>
              <p:cNvSpPr>
                <a:spLocks/>
              </p:cNvSpPr>
              <p:nvPr/>
            </p:nvSpPr>
            <p:spPr bwMode="auto">
              <a:xfrm>
                <a:off x="14392276" y="6197600"/>
                <a:ext cx="1503363" cy="877888"/>
              </a:xfrm>
              <a:custGeom>
                <a:avLst/>
                <a:gdLst>
                  <a:gd name="T0" fmla="*/ 544 w 545"/>
                  <a:gd name="T1" fmla="*/ 161 h 318"/>
                  <a:gd name="T2" fmla="*/ 533 w 545"/>
                  <a:gd name="T3" fmla="*/ 173 h 318"/>
                  <a:gd name="T4" fmla="*/ 297 w 545"/>
                  <a:gd name="T5" fmla="*/ 309 h 318"/>
                  <a:gd name="T6" fmla="*/ 251 w 545"/>
                  <a:gd name="T7" fmla="*/ 311 h 318"/>
                  <a:gd name="T8" fmla="*/ 51 w 545"/>
                  <a:gd name="T9" fmla="*/ 196 h 318"/>
                  <a:gd name="T10" fmla="*/ 51 w 545"/>
                  <a:gd name="T11" fmla="*/ 196 h 318"/>
                  <a:gd name="T12" fmla="*/ 8 w 545"/>
                  <a:gd name="T13" fmla="*/ 171 h 318"/>
                  <a:gd name="T14" fmla="*/ 0 w 545"/>
                  <a:gd name="T15" fmla="*/ 161 h 318"/>
                  <a:gd name="T16" fmla="*/ 0 w 545"/>
                  <a:gd name="T17" fmla="*/ 161 h 318"/>
                  <a:gd name="T18" fmla="*/ 12 w 545"/>
                  <a:gd name="T19" fmla="*/ 145 h 318"/>
                  <a:gd name="T20" fmla="*/ 248 w 545"/>
                  <a:gd name="T21" fmla="*/ 8 h 318"/>
                  <a:gd name="T22" fmla="*/ 294 w 545"/>
                  <a:gd name="T23" fmla="*/ 7 h 318"/>
                  <a:gd name="T24" fmla="*/ 536 w 545"/>
                  <a:gd name="T25" fmla="*/ 147 h 318"/>
                  <a:gd name="T26" fmla="*/ 544 w 545"/>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8">
                    <a:moveTo>
                      <a:pt x="544" y="161"/>
                    </a:moveTo>
                    <a:cubicBezTo>
                      <a:pt x="543" y="165"/>
                      <a:pt x="539" y="170"/>
                      <a:pt x="533" y="173"/>
                    </a:cubicBezTo>
                    <a:cubicBezTo>
                      <a:pt x="297" y="309"/>
                      <a:pt x="297" y="309"/>
                      <a:pt x="297" y="309"/>
                    </a:cubicBezTo>
                    <a:cubicBezTo>
                      <a:pt x="283" y="317"/>
                      <a:pt x="263" y="318"/>
                      <a:pt x="251" y="311"/>
                    </a:cubicBezTo>
                    <a:cubicBezTo>
                      <a:pt x="51" y="196"/>
                      <a:pt x="51" y="196"/>
                      <a:pt x="51" y="196"/>
                    </a:cubicBezTo>
                    <a:cubicBezTo>
                      <a:pt x="51" y="196"/>
                      <a:pt x="51" y="196"/>
                      <a:pt x="51" y="196"/>
                    </a:cubicBezTo>
                    <a:cubicBezTo>
                      <a:pt x="8" y="171"/>
                      <a:pt x="8" y="171"/>
                      <a:pt x="8" y="171"/>
                    </a:cubicBezTo>
                    <a:cubicBezTo>
                      <a:pt x="4" y="169"/>
                      <a:pt x="1" y="165"/>
                      <a:pt x="0" y="161"/>
                    </a:cubicBezTo>
                    <a:cubicBezTo>
                      <a:pt x="0" y="161"/>
                      <a:pt x="0" y="161"/>
                      <a:pt x="0" y="161"/>
                    </a:cubicBezTo>
                    <a:cubicBezTo>
                      <a:pt x="0" y="156"/>
                      <a:pt x="3" y="149"/>
                      <a:pt x="12" y="145"/>
                    </a:cubicBezTo>
                    <a:cubicBezTo>
                      <a:pt x="248" y="8"/>
                      <a:pt x="248" y="8"/>
                      <a:pt x="248" y="8"/>
                    </a:cubicBezTo>
                    <a:cubicBezTo>
                      <a:pt x="261" y="1"/>
                      <a:pt x="282" y="0"/>
                      <a:pt x="294" y="7"/>
                    </a:cubicBezTo>
                    <a:cubicBezTo>
                      <a:pt x="536" y="147"/>
                      <a:pt x="536" y="147"/>
                      <a:pt x="536" y="147"/>
                    </a:cubicBezTo>
                    <a:cubicBezTo>
                      <a:pt x="543" y="150"/>
                      <a:pt x="545"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17" name="Freeform 64">
                <a:extLst>
                  <a:ext uri="{FF2B5EF4-FFF2-40B4-BE49-F238E27FC236}">
                    <a16:creationId xmlns:a16="http://schemas.microsoft.com/office/drawing/2014/main" id="{4EC14855-6424-26BD-F735-5C5A44EE01F5}"/>
                  </a:ext>
                </a:extLst>
              </p:cNvPr>
              <p:cNvSpPr>
                <a:spLocks/>
              </p:cNvSpPr>
              <p:nvPr/>
            </p:nvSpPr>
            <p:spPr bwMode="auto">
              <a:xfrm>
                <a:off x="14392276" y="6642100"/>
                <a:ext cx="1500188" cy="641350"/>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0 h 232"/>
                  <a:gd name="T26" fmla="*/ 297 w 544"/>
                  <a:gd name="T27" fmla="*/ 148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1" y="82"/>
                      <a:pt x="533" y="87"/>
                    </a:cubicBezTo>
                    <a:cubicBezTo>
                      <a:pt x="297" y="223"/>
                      <a:pt x="297" y="223"/>
                      <a:pt x="297" y="223"/>
                    </a:cubicBezTo>
                    <a:cubicBezTo>
                      <a:pt x="283" y="231"/>
                      <a:pt x="263" y="232"/>
                      <a:pt x="251" y="225"/>
                    </a:cubicBezTo>
                    <a:cubicBezTo>
                      <a:pt x="8" y="85"/>
                      <a:pt x="8" y="85"/>
                      <a:pt x="8" y="85"/>
                    </a:cubicBezTo>
                    <a:cubicBezTo>
                      <a:pt x="4" y="82"/>
                      <a:pt x="1" y="78"/>
                      <a:pt x="0" y="75"/>
                    </a:cubicBezTo>
                    <a:cubicBezTo>
                      <a:pt x="0" y="0"/>
                      <a:pt x="0" y="0"/>
                      <a:pt x="0" y="0"/>
                    </a:cubicBezTo>
                    <a:cubicBezTo>
                      <a:pt x="1" y="4"/>
                      <a:pt x="4" y="8"/>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9"/>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18" name="Freeform 65">
                <a:extLst>
                  <a:ext uri="{FF2B5EF4-FFF2-40B4-BE49-F238E27FC236}">
                    <a16:creationId xmlns:a16="http://schemas.microsoft.com/office/drawing/2014/main" id="{42472FE4-FB69-722A-0F48-66C651BCB621}"/>
                  </a:ext>
                </a:extLst>
              </p:cNvPr>
              <p:cNvSpPr>
                <a:spLocks/>
              </p:cNvSpPr>
              <p:nvPr/>
            </p:nvSpPr>
            <p:spPr bwMode="auto">
              <a:xfrm>
                <a:off x="15376526" y="6805613"/>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4"/>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19" name="Freeform 66">
                <a:extLst>
                  <a:ext uri="{FF2B5EF4-FFF2-40B4-BE49-F238E27FC236}">
                    <a16:creationId xmlns:a16="http://schemas.microsoft.com/office/drawing/2014/main" id="{4EFF7746-1C1D-E848-39CB-229C705CA04A}"/>
                  </a:ext>
                </a:extLst>
              </p:cNvPr>
              <p:cNvSpPr>
                <a:spLocks/>
              </p:cNvSpPr>
              <p:nvPr/>
            </p:nvSpPr>
            <p:spPr bwMode="auto">
              <a:xfrm>
                <a:off x="14549438" y="682466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0" name="Freeform 67">
                <a:extLst>
                  <a:ext uri="{FF2B5EF4-FFF2-40B4-BE49-F238E27FC236}">
                    <a16:creationId xmlns:a16="http://schemas.microsoft.com/office/drawing/2014/main" id="{5F6C8BAD-3393-33AC-9529-1FAD28A23E51}"/>
                  </a:ext>
                </a:extLst>
              </p:cNvPr>
              <p:cNvSpPr>
                <a:spLocks/>
              </p:cNvSpPr>
              <p:nvPr/>
            </p:nvSpPr>
            <p:spPr bwMode="auto">
              <a:xfrm>
                <a:off x="15276513" y="7048500"/>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5" y="35"/>
                      <a:pt x="0" y="32"/>
                      <a:pt x="0" y="24"/>
                    </a:cubicBezTo>
                    <a:cubicBezTo>
                      <a:pt x="0" y="16"/>
                      <a:pt x="5" y="7"/>
                      <a:pt x="12" y="3"/>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1" name="Freeform 68">
                <a:extLst>
                  <a:ext uri="{FF2B5EF4-FFF2-40B4-BE49-F238E27FC236}">
                    <a16:creationId xmlns:a16="http://schemas.microsoft.com/office/drawing/2014/main" id="{AC2680DC-A91B-0A5E-AC3D-B2DA76063213}"/>
                  </a:ext>
                </a:extLst>
              </p:cNvPr>
              <p:cNvSpPr>
                <a:spLocks/>
              </p:cNvSpPr>
              <p:nvPr/>
            </p:nvSpPr>
            <p:spPr bwMode="auto">
              <a:xfrm>
                <a:off x="14392276" y="5954713"/>
                <a:ext cx="1503363" cy="881063"/>
              </a:xfrm>
              <a:custGeom>
                <a:avLst/>
                <a:gdLst>
                  <a:gd name="T0" fmla="*/ 544 w 545"/>
                  <a:gd name="T1" fmla="*/ 162 h 319"/>
                  <a:gd name="T2" fmla="*/ 533 w 545"/>
                  <a:gd name="T3" fmla="*/ 174 h 319"/>
                  <a:gd name="T4" fmla="*/ 297 w 545"/>
                  <a:gd name="T5" fmla="*/ 310 h 319"/>
                  <a:gd name="T6" fmla="*/ 251 w 545"/>
                  <a:gd name="T7" fmla="*/ 312 h 319"/>
                  <a:gd name="T8" fmla="*/ 51 w 545"/>
                  <a:gd name="T9" fmla="*/ 197 h 319"/>
                  <a:gd name="T10" fmla="*/ 51 w 545"/>
                  <a:gd name="T11" fmla="*/ 197 h 319"/>
                  <a:gd name="T12" fmla="*/ 8 w 545"/>
                  <a:gd name="T13" fmla="*/ 172 h 319"/>
                  <a:gd name="T14" fmla="*/ 0 w 545"/>
                  <a:gd name="T15" fmla="*/ 162 h 319"/>
                  <a:gd name="T16" fmla="*/ 0 w 545"/>
                  <a:gd name="T17" fmla="*/ 162 h 319"/>
                  <a:gd name="T18" fmla="*/ 12 w 545"/>
                  <a:gd name="T19" fmla="*/ 145 h 319"/>
                  <a:gd name="T20" fmla="*/ 248 w 545"/>
                  <a:gd name="T21" fmla="*/ 9 h 319"/>
                  <a:gd name="T22" fmla="*/ 294 w 545"/>
                  <a:gd name="T23" fmla="*/ 7 h 319"/>
                  <a:gd name="T24" fmla="*/ 536 w 545"/>
                  <a:gd name="T25" fmla="*/ 147 h 319"/>
                  <a:gd name="T26" fmla="*/ 544 w 545"/>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9">
                    <a:moveTo>
                      <a:pt x="544" y="162"/>
                    </a:moveTo>
                    <a:cubicBezTo>
                      <a:pt x="543" y="166"/>
                      <a:pt x="539" y="170"/>
                      <a:pt x="533" y="174"/>
                    </a:cubicBezTo>
                    <a:cubicBezTo>
                      <a:pt x="297" y="310"/>
                      <a:pt x="297" y="310"/>
                      <a:pt x="297" y="310"/>
                    </a:cubicBezTo>
                    <a:cubicBezTo>
                      <a:pt x="283" y="318"/>
                      <a:pt x="263" y="319"/>
                      <a:pt x="251" y="312"/>
                    </a:cubicBezTo>
                    <a:cubicBezTo>
                      <a:pt x="51" y="197"/>
                      <a:pt x="51" y="197"/>
                      <a:pt x="51" y="197"/>
                    </a:cubicBezTo>
                    <a:cubicBezTo>
                      <a:pt x="51" y="197"/>
                      <a:pt x="51" y="197"/>
                      <a:pt x="51" y="197"/>
                    </a:cubicBezTo>
                    <a:cubicBezTo>
                      <a:pt x="8" y="172"/>
                      <a:pt x="8" y="172"/>
                      <a:pt x="8" y="172"/>
                    </a:cubicBezTo>
                    <a:cubicBezTo>
                      <a:pt x="4" y="169"/>
                      <a:pt x="1" y="166"/>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2" name="Freeform 69">
                <a:extLst>
                  <a:ext uri="{FF2B5EF4-FFF2-40B4-BE49-F238E27FC236}">
                    <a16:creationId xmlns:a16="http://schemas.microsoft.com/office/drawing/2014/main" id="{B295D61F-2EB3-B3D8-32A9-E5EFB4EEFB34}"/>
                  </a:ext>
                </a:extLst>
              </p:cNvPr>
              <p:cNvSpPr>
                <a:spLocks/>
              </p:cNvSpPr>
              <p:nvPr/>
            </p:nvSpPr>
            <p:spPr bwMode="auto">
              <a:xfrm>
                <a:off x="14392276" y="6402388"/>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1" y="82"/>
                      <a:pt x="533" y="86"/>
                    </a:cubicBezTo>
                    <a:cubicBezTo>
                      <a:pt x="297" y="222"/>
                      <a:pt x="297" y="222"/>
                      <a:pt x="297" y="222"/>
                    </a:cubicBezTo>
                    <a:cubicBezTo>
                      <a:pt x="283" y="230"/>
                      <a:pt x="263" y="231"/>
                      <a:pt x="251" y="224"/>
                    </a:cubicBezTo>
                    <a:cubicBezTo>
                      <a:pt x="8" y="84"/>
                      <a:pt x="8" y="84"/>
                      <a:pt x="8" y="84"/>
                    </a:cubicBezTo>
                    <a:cubicBezTo>
                      <a:pt x="4"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3" name="Freeform 70">
                <a:extLst>
                  <a:ext uri="{FF2B5EF4-FFF2-40B4-BE49-F238E27FC236}">
                    <a16:creationId xmlns:a16="http://schemas.microsoft.com/office/drawing/2014/main" id="{9AB8FFFE-918A-016B-4FB1-6A814ECBBD34}"/>
                  </a:ext>
                </a:extLst>
              </p:cNvPr>
              <p:cNvSpPr>
                <a:spLocks/>
              </p:cNvSpPr>
              <p:nvPr/>
            </p:nvSpPr>
            <p:spPr bwMode="auto">
              <a:xfrm>
                <a:off x="15376526" y="6565900"/>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4" name="Freeform 71">
                <a:extLst>
                  <a:ext uri="{FF2B5EF4-FFF2-40B4-BE49-F238E27FC236}">
                    <a16:creationId xmlns:a16="http://schemas.microsoft.com/office/drawing/2014/main" id="{B74B5B48-0172-54EB-5AB3-4706ADBE1F96}"/>
                  </a:ext>
                </a:extLst>
              </p:cNvPr>
              <p:cNvSpPr>
                <a:spLocks/>
              </p:cNvSpPr>
              <p:nvPr/>
            </p:nvSpPr>
            <p:spPr bwMode="auto">
              <a:xfrm>
                <a:off x="14549438" y="6581775"/>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4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9"/>
                      <a:pt x="0" y="11"/>
                    </a:cubicBezTo>
                    <a:cubicBezTo>
                      <a:pt x="0" y="11"/>
                      <a:pt x="0" y="11"/>
                      <a:pt x="0" y="11"/>
                    </a:cubicBezTo>
                    <a:cubicBezTo>
                      <a:pt x="0" y="4"/>
                      <a:pt x="4" y="0"/>
                      <a:pt x="10" y="4"/>
                    </a:cubicBezTo>
                    <a:cubicBezTo>
                      <a:pt x="131" y="74"/>
                      <a:pt x="131" y="74"/>
                      <a:pt x="131" y="74"/>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5" name="Freeform 72">
                <a:extLst>
                  <a:ext uri="{FF2B5EF4-FFF2-40B4-BE49-F238E27FC236}">
                    <a16:creationId xmlns:a16="http://schemas.microsoft.com/office/drawing/2014/main" id="{78FB842A-A7E0-734C-A1FC-0F59681E344B}"/>
                  </a:ext>
                </a:extLst>
              </p:cNvPr>
              <p:cNvSpPr>
                <a:spLocks/>
              </p:cNvSpPr>
              <p:nvPr/>
            </p:nvSpPr>
            <p:spPr bwMode="auto">
              <a:xfrm>
                <a:off x="15276513" y="6805613"/>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2"/>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6" name="Freeform 73">
                <a:extLst>
                  <a:ext uri="{FF2B5EF4-FFF2-40B4-BE49-F238E27FC236}">
                    <a16:creationId xmlns:a16="http://schemas.microsoft.com/office/drawing/2014/main" id="{B848EE62-F4BD-A0EF-88FC-37A3893F27B6}"/>
                  </a:ext>
                </a:extLst>
              </p:cNvPr>
              <p:cNvSpPr>
                <a:spLocks/>
              </p:cNvSpPr>
              <p:nvPr/>
            </p:nvSpPr>
            <p:spPr bwMode="auto">
              <a:xfrm>
                <a:off x="14392276" y="5715000"/>
                <a:ext cx="1503363" cy="877888"/>
              </a:xfrm>
              <a:custGeom>
                <a:avLst/>
                <a:gdLst>
                  <a:gd name="T0" fmla="*/ 544 w 545"/>
                  <a:gd name="T1" fmla="*/ 161 h 318"/>
                  <a:gd name="T2" fmla="*/ 533 w 545"/>
                  <a:gd name="T3" fmla="*/ 173 h 318"/>
                  <a:gd name="T4" fmla="*/ 297 w 545"/>
                  <a:gd name="T5" fmla="*/ 310 h 318"/>
                  <a:gd name="T6" fmla="*/ 251 w 545"/>
                  <a:gd name="T7" fmla="*/ 312 h 318"/>
                  <a:gd name="T8" fmla="*/ 51 w 545"/>
                  <a:gd name="T9" fmla="*/ 196 h 318"/>
                  <a:gd name="T10" fmla="*/ 51 w 545"/>
                  <a:gd name="T11" fmla="*/ 196 h 318"/>
                  <a:gd name="T12" fmla="*/ 8 w 545"/>
                  <a:gd name="T13" fmla="*/ 172 h 318"/>
                  <a:gd name="T14" fmla="*/ 0 w 545"/>
                  <a:gd name="T15" fmla="*/ 162 h 318"/>
                  <a:gd name="T16" fmla="*/ 0 w 545"/>
                  <a:gd name="T17" fmla="*/ 162 h 318"/>
                  <a:gd name="T18" fmla="*/ 12 w 545"/>
                  <a:gd name="T19" fmla="*/ 145 h 318"/>
                  <a:gd name="T20" fmla="*/ 248 w 545"/>
                  <a:gd name="T21" fmla="*/ 9 h 318"/>
                  <a:gd name="T22" fmla="*/ 294 w 545"/>
                  <a:gd name="T23" fmla="*/ 7 h 318"/>
                  <a:gd name="T24" fmla="*/ 536 w 545"/>
                  <a:gd name="T25" fmla="*/ 147 h 318"/>
                  <a:gd name="T26" fmla="*/ 544 w 545"/>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8">
                    <a:moveTo>
                      <a:pt x="544" y="161"/>
                    </a:moveTo>
                    <a:cubicBezTo>
                      <a:pt x="543" y="166"/>
                      <a:pt x="539" y="170"/>
                      <a:pt x="533" y="173"/>
                    </a:cubicBezTo>
                    <a:cubicBezTo>
                      <a:pt x="297" y="310"/>
                      <a:pt x="297" y="310"/>
                      <a:pt x="297" y="310"/>
                    </a:cubicBezTo>
                    <a:cubicBezTo>
                      <a:pt x="283" y="318"/>
                      <a:pt x="263" y="318"/>
                      <a:pt x="251" y="312"/>
                    </a:cubicBezTo>
                    <a:cubicBezTo>
                      <a:pt x="51" y="196"/>
                      <a:pt x="51" y="196"/>
                      <a:pt x="51" y="196"/>
                    </a:cubicBezTo>
                    <a:cubicBezTo>
                      <a:pt x="51" y="196"/>
                      <a:pt x="51" y="196"/>
                      <a:pt x="51" y="196"/>
                    </a:cubicBezTo>
                    <a:cubicBezTo>
                      <a:pt x="8" y="172"/>
                      <a:pt x="8" y="172"/>
                      <a:pt x="8" y="172"/>
                    </a:cubicBezTo>
                    <a:cubicBezTo>
                      <a:pt x="4" y="169"/>
                      <a:pt x="1" y="165"/>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7" name="Freeform 74">
                <a:extLst>
                  <a:ext uri="{FF2B5EF4-FFF2-40B4-BE49-F238E27FC236}">
                    <a16:creationId xmlns:a16="http://schemas.microsoft.com/office/drawing/2014/main" id="{63DCF6D5-373E-C75A-AD31-E55CC51395C1}"/>
                  </a:ext>
                </a:extLst>
              </p:cNvPr>
              <p:cNvSpPr>
                <a:spLocks/>
              </p:cNvSpPr>
              <p:nvPr/>
            </p:nvSpPr>
            <p:spPr bwMode="auto">
              <a:xfrm>
                <a:off x="14392276" y="6159500"/>
                <a:ext cx="1500188" cy="639763"/>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1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1" y="82"/>
                      <a:pt x="533" y="87"/>
                    </a:cubicBezTo>
                    <a:cubicBezTo>
                      <a:pt x="297" y="223"/>
                      <a:pt x="297" y="223"/>
                      <a:pt x="297" y="223"/>
                    </a:cubicBezTo>
                    <a:cubicBezTo>
                      <a:pt x="283" y="231"/>
                      <a:pt x="263" y="232"/>
                      <a:pt x="251" y="225"/>
                    </a:cubicBezTo>
                    <a:cubicBezTo>
                      <a:pt x="8" y="85"/>
                      <a:pt x="8" y="85"/>
                      <a:pt x="8" y="85"/>
                    </a:cubicBezTo>
                    <a:cubicBezTo>
                      <a:pt x="4" y="82"/>
                      <a:pt x="1" y="79"/>
                      <a:pt x="0" y="75"/>
                    </a:cubicBezTo>
                    <a:cubicBezTo>
                      <a:pt x="0" y="1"/>
                      <a:pt x="0" y="1"/>
                      <a:pt x="0" y="1"/>
                    </a:cubicBezTo>
                    <a:cubicBezTo>
                      <a:pt x="1" y="4"/>
                      <a:pt x="4" y="8"/>
                      <a:pt x="8" y="11"/>
                    </a:cubicBezTo>
                    <a:cubicBezTo>
                      <a:pt x="51" y="35"/>
                      <a:pt x="51" y="35"/>
                      <a:pt x="51" y="35"/>
                    </a:cubicBezTo>
                    <a:cubicBezTo>
                      <a:pt x="51" y="35"/>
                      <a:pt x="51" y="35"/>
                      <a:pt x="51" y="35"/>
                    </a:cubicBezTo>
                    <a:cubicBezTo>
                      <a:pt x="251" y="151"/>
                      <a:pt x="251" y="151"/>
                      <a:pt x="251" y="151"/>
                    </a:cubicBezTo>
                    <a:cubicBezTo>
                      <a:pt x="263" y="157"/>
                      <a:pt x="283" y="157"/>
                      <a:pt x="297" y="149"/>
                    </a:cubicBezTo>
                    <a:cubicBezTo>
                      <a:pt x="533" y="12"/>
                      <a:pt x="533" y="12"/>
                      <a:pt x="533" y="12"/>
                    </a:cubicBezTo>
                    <a:cubicBezTo>
                      <a:pt x="539" y="9"/>
                      <a:pt x="543"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8" name="Freeform 75">
                <a:extLst>
                  <a:ext uri="{FF2B5EF4-FFF2-40B4-BE49-F238E27FC236}">
                    <a16:creationId xmlns:a16="http://schemas.microsoft.com/office/drawing/2014/main" id="{08E9C437-5936-86EF-999B-827E44E58073}"/>
                  </a:ext>
                </a:extLst>
              </p:cNvPr>
              <p:cNvSpPr>
                <a:spLocks/>
              </p:cNvSpPr>
              <p:nvPr/>
            </p:nvSpPr>
            <p:spPr bwMode="auto">
              <a:xfrm>
                <a:off x="15376526" y="6321425"/>
                <a:ext cx="388938" cy="285750"/>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3"/>
                    </a:cubicBezTo>
                    <a:cubicBezTo>
                      <a:pt x="0" y="93"/>
                      <a:pt x="0" y="93"/>
                      <a:pt x="0" y="93"/>
                    </a:cubicBezTo>
                    <a:cubicBezTo>
                      <a:pt x="0" y="85"/>
                      <a:pt x="4" y="77"/>
                      <a:pt x="10" y="73"/>
                    </a:cubicBezTo>
                    <a:cubicBezTo>
                      <a:pt x="131" y="4"/>
                      <a:pt x="131" y="4"/>
                      <a:pt x="131" y="4"/>
                    </a:cubicBezTo>
                    <a:cubicBezTo>
                      <a:pt x="136" y="0"/>
                      <a:pt x="141" y="4"/>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29" name="Freeform 76">
                <a:extLst>
                  <a:ext uri="{FF2B5EF4-FFF2-40B4-BE49-F238E27FC236}">
                    <a16:creationId xmlns:a16="http://schemas.microsoft.com/office/drawing/2014/main" id="{A53CE113-5223-7506-8CA3-E470C556F644}"/>
                  </a:ext>
                </a:extLst>
              </p:cNvPr>
              <p:cNvSpPr>
                <a:spLocks/>
              </p:cNvSpPr>
              <p:nvPr/>
            </p:nvSpPr>
            <p:spPr bwMode="auto">
              <a:xfrm>
                <a:off x="14549438" y="634206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0" name="Freeform 77">
                <a:extLst>
                  <a:ext uri="{FF2B5EF4-FFF2-40B4-BE49-F238E27FC236}">
                    <a16:creationId xmlns:a16="http://schemas.microsoft.com/office/drawing/2014/main" id="{9174A5C3-F99A-DAA7-3808-7D45E2EED5DB}"/>
                  </a:ext>
                </a:extLst>
              </p:cNvPr>
              <p:cNvSpPr>
                <a:spLocks/>
              </p:cNvSpPr>
              <p:nvPr/>
            </p:nvSpPr>
            <p:spPr bwMode="auto">
              <a:xfrm>
                <a:off x="15276513" y="6565900"/>
                <a:ext cx="66675" cy="95250"/>
              </a:xfrm>
              <a:custGeom>
                <a:avLst/>
                <a:gdLst>
                  <a:gd name="T0" fmla="*/ 24 w 24"/>
                  <a:gd name="T1" fmla="*/ 10 h 35"/>
                  <a:gd name="T2" fmla="*/ 12 w 24"/>
                  <a:gd name="T3" fmla="*/ 31 h 35"/>
                  <a:gd name="T4" fmla="*/ 0 w 24"/>
                  <a:gd name="T5" fmla="*/ 24 h 35"/>
                  <a:gd name="T6" fmla="*/ 12 w 24"/>
                  <a:gd name="T7" fmla="*/ 4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5" y="35"/>
                      <a:pt x="0" y="32"/>
                      <a:pt x="0" y="24"/>
                    </a:cubicBezTo>
                    <a:cubicBezTo>
                      <a:pt x="0" y="17"/>
                      <a:pt x="5" y="7"/>
                      <a:pt x="12" y="4"/>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15" name="Group 14">
              <a:extLst>
                <a:ext uri="{FF2B5EF4-FFF2-40B4-BE49-F238E27FC236}">
                  <a16:creationId xmlns:a16="http://schemas.microsoft.com/office/drawing/2014/main" id="{56AEC186-20CC-9413-4AA5-D1442B6E4A66}"/>
                </a:ext>
              </a:extLst>
            </p:cNvPr>
            <p:cNvGrpSpPr/>
            <p:nvPr/>
          </p:nvGrpSpPr>
          <p:grpSpPr>
            <a:xfrm>
              <a:off x="7851217" y="3521241"/>
              <a:ext cx="2366483" cy="4203896"/>
              <a:chOff x="6669600" y="4040187"/>
              <a:chExt cx="1966913" cy="3494088"/>
            </a:xfrm>
          </p:grpSpPr>
          <p:sp>
            <p:nvSpPr>
              <p:cNvPr id="269" name="Freeform 12">
                <a:extLst>
                  <a:ext uri="{FF2B5EF4-FFF2-40B4-BE49-F238E27FC236}">
                    <a16:creationId xmlns:a16="http://schemas.microsoft.com/office/drawing/2014/main" id="{84205F4B-2561-7B58-196C-4FD5DC8B31FD}"/>
                  </a:ext>
                </a:extLst>
              </p:cNvPr>
              <p:cNvSpPr>
                <a:spLocks/>
              </p:cNvSpPr>
              <p:nvPr/>
            </p:nvSpPr>
            <p:spPr bwMode="auto">
              <a:xfrm>
                <a:off x="6669600" y="6384925"/>
                <a:ext cx="1966913" cy="1149350"/>
              </a:xfrm>
              <a:custGeom>
                <a:avLst/>
                <a:gdLst>
                  <a:gd name="T0" fmla="*/ 711 w 713"/>
                  <a:gd name="T1" fmla="*/ 211 h 416"/>
                  <a:gd name="T2" fmla="*/ 697 w 713"/>
                  <a:gd name="T3" fmla="*/ 227 h 416"/>
                  <a:gd name="T4" fmla="*/ 389 w 713"/>
                  <a:gd name="T5" fmla="*/ 405 h 416"/>
                  <a:gd name="T6" fmla="*/ 328 w 713"/>
                  <a:gd name="T7" fmla="*/ 407 h 416"/>
                  <a:gd name="T8" fmla="*/ 67 w 713"/>
                  <a:gd name="T9" fmla="*/ 257 h 416"/>
                  <a:gd name="T10" fmla="*/ 67 w 713"/>
                  <a:gd name="T11" fmla="*/ 257 h 416"/>
                  <a:gd name="T12" fmla="*/ 11 w 713"/>
                  <a:gd name="T13" fmla="*/ 224 h 416"/>
                  <a:gd name="T14" fmla="*/ 1 w 713"/>
                  <a:gd name="T15" fmla="*/ 211 h 416"/>
                  <a:gd name="T16" fmla="*/ 1 w 713"/>
                  <a:gd name="T17" fmla="*/ 211 h 416"/>
                  <a:gd name="T18" fmla="*/ 15 w 713"/>
                  <a:gd name="T19" fmla="*/ 189 h 416"/>
                  <a:gd name="T20" fmla="*/ 324 w 713"/>
                  <a:gd name="T21" fmla="*/ 11 h 416"/>
                  <a:gd name="T22" fmla="*/ 384 w 713"/>
                  <a:gd name="T23" fmla="*/ 9 h 416"/>
                  <a:gd name="T24" fmla="*/ 702 w 713"/>
                  <a:gd name="T25" fmla="*/ 192 h 416"/>
                  <a:gd name="T26" fmla="*/ 711 w 713"/>
                  <a:gd name="T27" fmla="*/ 21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3" h="416">
                    <a:moveTo>
                      <a:pt x="711" y="211"/>
                    </a:moveTo>
                    <a:cubicBezTo>
                      <a:pt x="710" y="217"/>
                      <a:pt x="705" y="222"/>
                      <a:pt x="697" y="227"/>
                    </a:cubicBezTo>
                    <a:cubicBezTo>
                      <a:pt x="389" y="405"/>
                      <a:pt x="389" y="405"/>
                      <a:pt x="389" y="405"/>
                    </a:cubicBezTo>
                    <a:cubicBezTo>
                      <a:pt x="371" y="415"/>
                      <a:pt x="344" y="416"/>
                      <a:pt x="328" y="407"/>
                    </a:cubicBezTo>
                    <a:cubicBezTo>
                      <a:pt x="67" y="257"/>
                      <a:pt x="67" y="257"/>
                      <a:pt x="67" y="257"/>
                    </a:cubicBezTo>
                    <a:cubicBezTo>
                      <a:pt x="67" y="257"/>
                      <a:pt x="67" y="257"/>
                      <a:pt x="67" y="257"/>
                    </a:cubicBezTo>
                    <a:cubicBezTo>
                      <a:pt x="11" y="224"/>
                      <a:pt x="11" y="224"/>
                      <a:pt x="11" y="224"/>
                    </a:cubicBezTo>
                    <a:cubicBezTo>
                      <a:pt x="5" y="221"/>
                      <a:pt x="1" y="216"/>
                      <a:pt x="1" y="211"/>
                    </a:cubicBezTo>
                    <a:cubicBezTo>
                      <a:pt x="1" y="211"/>
                      <a:pt x="1" y="211"/>
                      <a:pt x="1" y="211"/>
                    </a:cubicBezTo>
                    <a:cubicBezTo>
                      <a:pt x="0" y="204"/>
                      <a:pt x="5" y="196"/>
                      <a:pt x="15" y="189"/>
                    </a:cubicBezTo>
                    <a:cubicBezTo>
                      <a:pt x="324" y="11"/>
                      <a:pt x="324" y="11"/>
                      <a:pt x="324" y="11"/>
                    </a:cubicBezTo>
                    <a:cubicBezTo>
                      <a:pt x="342" y="1"/>
                      <a:pt x="369" y="0"/>
                      <a:pt x="384" y="9"/>
                    </a:cubicBezTo>
                    <a:cubicBezTo>
                      <a:pt x="702" y="192"/>
                      <a:pt x="702" y="192"/>
                      <a:pt x="702" y="192"/>
                    </a:cubicBezTo>
                    <a:cubicBezTo>
                      <a:pt x="710" y="197"/>
                      <a:pt x="713" y="204"/>
                      <a:pt x="711" y="211"/>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0" name="Freeform 99">
                <a:extLst>
                  <a:ext uri="{FF2B5EF4-FFF2-40B4-BE49-F238E27FC236}">
                    <a16:creationId xmlns:a16="http://schemas.microsoft.com/office/drawing/2014/main" id="{D6405CB5-4644-A632-FEA1-8703BE312BA4}"/>
                  </a:ext>
                </a:extLst>
              </p:cNvPr>
              <p:cNvSpPr>
                <a:spLocks/>
              </p:cNvSpPr>
              <p:nvPr/>
            </p:nvSpPr>
            <p:spPr bwMode="auto">
              <a:xfrm>
                <a:off x="6721988" y="6134100"/>
                <a:ext cx="1862138" cy="1087438"/>
              </a:xfrm>
              <a:custGeom>
                <a:avLst/>
                <a:gdLst>
                  <a:gd name="T0" fmla="*/ 674 w 675"/>
                  <a:gd name="T1" fmla="*/ 200 h 394"/>
                  <a:gd name="T2" fmla="*/ 660 w 675"/>
                  <a:gd name="T3" fmla="*/ 215 h 394"/>
                  <a:gd name="T4" fmla="*/ 368 w 675"/>
                  <a:gd name="T5" fmla="*/ 383 h 394"/>
                  <a:gd name="T6" fmla="*/ 311 w 675"/>
                  <a:gd name="T7" fmla="*/ 386 h 394"/>
                  <a:gd name="T8" fmla="*/ 64 w 675"/>
                  <a:gd name="T9" fmla="*/ 243 h 394"/>
                  <a:gd name="T10" fmla="*/ 64 w 675"/>
                  <a:gd name="T11" fmla="*/ 243 h 394"/>
                  <a:gd name="T12" fmla="*/ 10 w 675"/>
                  <a:gd name="T13" fmla="*/ 212 h 394"/>
                  <a:gd name="T14" fmla="*/ 1 w 675"/>
                  <a:gd name="T15" fmla="*/ 200 h 394"/>
                  <a:gd name="T16" fmla="*/ 1 w 675"/>
                  <a:gd name="T17" fmla="*/ 200 h 394"/>
                  <a:gd name="T18" fmla="*/ 14 w 675"/>
                  <a:gd name="T19" fmla="*/ 179 h 394"/>
                  <a:gd name="T20" fmla="*/ 307 w 675"/>
                  <a:gd name="T21" fmla="*/ 11 h 394"/>
                  <a:gd name="T22" fmla="*/ 364 w 675"/>
                  <a:gd name="T23" fmla="*/ 8 h 394"/>
                  <a:gd name="T24" fmla="*/ 664 w 675"/>
                  <a:gd name="T25" fmla="*/ 182 h 394"/>
                  <a:gd name="T26" fmla="*/ 674 w 675"/>
                  <a:gd name="T27" fmla="*/ 20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4">
                    <a:moveTo>
                      <a:pt x="674" y="200"/>
                    </a:moveTo>
                    <a:cubicBezTo>
                      <a:pt x="672" y="205"/>
                      <a:pt x="668" y="210"/>
                      <a:pt x="660" y="215"/>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5"/>
                      <a:pt x="1" y="200"/>
                    </a:cubicBezTo>
                    <a:cubicBezTo>
                      <a:pt x="1" y="200"/>
                      <a:pt x="1" y="200"/>
                      <a:pt x="1" y="200"/>
                    </a:cubicBezTo>
                    <a:cubicBezTo>
                      <a:pt x="0" y="193"/>
                      <a:pt x="4" y="185"/>
                      <a:pt x="14" y="179"/>
                    </a:cubicBezTo>
                    <a:cubicBezTo>
                      <a:pt x="307" y="11"/>
                      <a:pt x="307" y="11"/>
                      <a:pt x="307" y="11"/>
                    </a:cubicBezTo>
                    <a:cubicBezTo>
                      <a:pt x="324" y="1"/>
                      <a:pt x="349" y="0"/>
                      <a:pt x="364" y="8"/>
                    </a:cubicBezTo>
                    <a:cubicBezTo>
                      <a:pt x="664" y="182"/>
                      <a:pt x="664" y="182"/>
                      <a:pt x="664" y="182"/>
                    </a:cubicBezTo>
                    <a:cubicBezTo>
                      <a:pt x="672" y="186"/>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1" name="Freeform 100">
                <a:extLst>
                  <a:ext uri="{FF2B5EF4-FFF2-40B4-BE49-F238E27FC236}">
                    <a16:creationId xmlns:a16="http://schemas.microsoft.com/office/drawing/2014/main" id="{001407DC-D596-E21F-B897-88E586372366}"/>
                  </a:ext>
                </a:extLst>
              </p:cNvPr>
              <p:cNvSpPr>
                <a:spLocks/>
              </p:cNvSpPr>
              <p:nvPr/>
            </p:nvSpPr>
            <p:spPr bwMode="auto">
              <a:xfrm>
                <a:off x="6725163" y="6686550"/>
                <a:ext cx="1857375" cy="788988"/>
              </a:xfrm>
              <a:custGeom>
                <a:avLst/>
                <a:gdLst>
                  <a:gd name="T0" fmla="*/ 673 w 673"/>
                  <a:gd name="T1" fmla="*/ 0 h 286"/>
                  <a:gd name="T2" fmla="*/ 673 w 673"/>
                  <a:gd name="T3" fmla="*/ 88 h 286"/>
                  <a:gd name="T4" fmla="*/ 673 w 673"/>
                  <a:gd name="T5" fmla="*/ 88 h 286"/>
                  <a:gd name="T6" fmla="*/ 659 w 673"/>
                  <a:gd name="T7" fmla="*/ 107 h 286"/>
                  <a:gd name="T8" fmla="*/ 367 w 673"/>
                  <a:gd name="T9" fmla="*/ 275 h 286"/>
                  <a:gd name="T10" fmla="*/ 310 w 673"/>
                  <a:gd name="T11" fmla="*/ 278 h 286"/>
                  <a:gd name="T12" fmla="*/ 9 w 673"/>
                  <a:gd name="T13" fmla="*/ 104 h 286"/>
                  <a:gd name="T14" fmla="*/ 0 w 673"/>
                  <a:gd name="T15" fmla="*/ 92 h 286"/>
                  <a:gd name="T16" fmla="*/ 0 w 673"/>
                  <a:gd name="T17" fmla="*/ 0 h 286"/>
                  <a:gd name="T18" fmla="*/ 9 w 673"/>
                  <a:gd name="T19" fmla="*/ 12 h 286"/>
                  <a:gd name="T20" fmla="*/ 63 w 673"/>
                  <a:gd name="T21" fmla="*/ 43 h 286"/>
                  <a:gd name="T22" fmla="*/ 63 w 673"/>
                  <a:gd name="T23" fmla="*/ 43 h 286"/>
                  <a:gd name="T24" fmla="*/ 310 w 673"/>
                  <a:gd name="T25" fmla="*/ 186 h 286"/>
                  <a:gd name="T26" fmla="*/ 367 w 673"/>
                  <a:gd name="T27" fmla="*/ 183 h 286"/>
                  <a:gd name="T28" fmla="*/ 659 w 673"/>
                  <a:gd name="T29" fmla="*/ 15 h 286"/>
                  <a:gd name="T30" fmla="*/ 673 w 673"/>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6">
                    <a:moveTo>
                      <a:pt x="673" y="0"/>
                    </a:moveTo>
                    <a:cubicBezTo>
                      <a:pt x="673" y="88"/>
                      <a:pt x="673" y="88"/>
                      <a:pt x="673" y="88"/>
                    </a:cubicBezTo>
                    <a:cubicBezTo>
                      <a:pt x="673" y="88"/>
                      <a:pt x="673" y="88"/>
                      <a:pt x="673" y="88"/>
                    </a:cubicBezTo>
                    <a:cubicBezTo>
                      <a:pt x="673" y="95"/>
                      <a:pt x="668" y="101"/>
                      <a:pt x="659" y="107"/>
                    </a:cubicBezTo>
                    <a:cubicBezTo>
                      <a:pt x="367" y="275"/>
                      <a:pt x="367" y="275"/>
                      <a:pt x="367" y="275"/>
                    </a:cubicBezTo>
                    <a:cubicBezTo>
                      <a:pt x="350" y="285"/>
                      <a:pt x="324" y="286"/>
                      <a:pt x="310" y="278"/>
                    </a:cubicBezTo>
                    <a:cubicBezTo>
                      <a:pt x="9" y="104"/>
                      <a:pt x="9" y="104"/>
                      <a:pt x="9" y="104"/>
                    </a:cubicBezTo>
                    <a:cubicBezTo>
                      <a:pt x="3" y="101"/>
                      <a:pt x="0" y="97"/>
                      <a:pt x="0" y="92"/>
                    </a:cubicBezTo>
                    <a:cubicBezTo>
                      <a:pt x="0" y="0"/>
                      <a:pt x="0" y="0"/>
                      <a:pt x="0" y="0"/>
                    </a:cubicBezTo>
                    <a:cubicBezTo>
                      <a:pt x="0" y="5"/>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5"/>
                      <a:pt x="659" y="15"/>
                      <a:pt x="659" y="15"/>
                    </a:cubicBezTo>
                    <a:cubicBezTo>
                      <a:pt x="667" y="10"/>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2" name="Freeform 101">
                <a:extLst>
                  <a:ext uri="{FF2B5EF4-FFF2-40B4-BE49-F238E27FC236}">
                    <a16:creationId xmlns:a16="http://schemas.microsoft.com/office/drawing/2014/main" id="{29A67675-89C7-D375-8BFD-346AF37A47EF}"/>
                  </a:ext>
                </a:extLst>
              </p:cNvPr>
              <p:cNvSpPr>
                <a:spLocks/>
              </p:cNvSpPr>
              <p:nvPr/>
            </p:nvSpPr>
            <p:spPr bwMode="auto">
              <a:xfrm>
                <a:off x="7941188" y="6888162"/>
                <a:ext cx="481013" cy="350838"/>
              </a:xfrm>
              <a:custGeom>
                <a:avLst/>
                <a:gdLst>
                  <a:gd name="T0" fmla="*/ 162 w 174"/>
                  <a:gd name="T1" fmla="*/ 37 h 127"/>
                  <a:gd name="T2" fmla="*/ 12 w 174"/>
                  <a:gd name="T3" fmla="*/ 123 h 127"/>
                  <a:gd name="T4" fmla="*/ 0 w 174"/>
                  <a:gd name="T5" fmla="*/ 114 h 127"/>
                  <a:gd name="T6" fmla="*/ 0 w 174"/>
                  <a:gd name="T7" fmla="*/ 114 h 127"/>
                  <a:gd name="T8" fmla="*/ 12 w 174"/>
                  <a:gd name="T9" fmla="*/ 90 h 127"/>
                  <a:gd name="T10" fmla="*/ 162 w 174"/>
                  <a:gd name="T11" fmla="*/ 4 h 127"/>
                  <a:gd name="T12" fmla="*/ 174 w 174"/>
                  <a:gd name="T13" fmla="*/ 13 h 127"/>
                  <a:gd name="T14" fmla="*/ 174 w 174"/>
                  <a:gd name="T15" fmla="*/ 13 h 127"/>
                  <a:gd name="T16" fmla="*/ 162 w 174"/>
                  <a:gd name="T17" fmla="*/ 3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7">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3" name="Freeform 102">
                <a:extLst>
                  <a:ext uri="{FF2B5EF4-FFF2-40B4-BE49-F238E27FC236}">
                    <a16:creationId xmlns:a16="http://schemas.microsoft.com/office/drawing/2014/main" id="{D7D90CD4-CB69-40A2-CBE5-8633BD213A4C}"/>
                  </a:ext>
                </a:extLst>
              </p:cNvPr>
              <p:cNvSpPr>
                <a:spLocks/>
              </p:cNvSpPr>
              <p:nvPr/>
            </p:nvSpPr>
            <p:spPr bwMode="auto">
              <a:xfrm>
                <a:off x="6915663" y="6910387"/>
                <a:ext cx="482600" cy="352425"/>
              </a:xfrm>
              <a:custGeom>
                <a:avLst/>
                <a:gdLst>
                  <a:gd name="T0" fmla="*/ 162 w 175"/>
                  <a:gd name="T1" fmla="*/ 124 h 128"/>
                  <a:gd name="T2" fmla="*/ 13 w 175"/>
                  <a:gd name="T3" fmla="*/ 37 h 128"/>
                  <a:gd name="T4" fmla="*/ 0 w 175"/>
                  <a:gd name="T5" fmla="*/ 13 h 128"/>
                  <a:gd name="T6" fmla="*/ 0 w 175"/>
                  <a:gd name="T7" fmla="*/ 13 h 128"/>
                  <a:gd name="T8" fmla="*/ 13 w 175"/>
                  <a:gd name="T9" fmla="*/ 4 h 128"/>
                  <a:gd name="T10" fmla="*/ 162 w 175"/>
                  <a:gd name="T11" fmla="*/ 91 h 128"/>
                  <a:gd name="T12" fmla="*/ 175 w 175"/>
                  <a:gd name="T13" fmla="*/ 114 h 128"/>
                  <a:gd name="T14" fmla="*/ 175 w 175"/>
                  <a:gd name="T15" fmla="*/ 114 h 128"/>
                  <a:gd name="T16" fmla="*/ 162 w 175"/>
                  <a:gd name="T1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8">
                    <a:moveTo>
                      <a:pt x="162" y="124"/>
                    </a:moveTo>
                    <a:cubicBezTo>
                      <a:pt x="13" y="37"/>
                      <a:pt x="13" y="37"/>
                      <a:pt x="13" y="37"/>
                    </a:cubicBezTo>
                    <a:cubicBezTo>
                      <a:pt x="6" y="33"/>
                      <a:pt x="0" y="23"/>
                      <a:pt x="0" y="13"/>
                    </a:cubicBezTo>
                    <a:cubicBezTo>
                      <a:pt x="0" y="13"/>
                      <a:pt x="0" y="13"/>
                      <a:pt x="0" y="13"/>
                    </a:cubicBezTo>
                    <a:cubicBezTo>
                      <a:pt x="0" y="4"/>
                      <a:pt x="6" y="0"/>
                      <a:pt x="13" y="4"/>
                    </a:cubicBezTo>
                    <a:cubicBezTo>
                      <a:pt x="162" y="91"/>
                      <a:pt x="162" y="91"/>
                      <a:pt x="162" y="91"/>
                    </a:cubicBezTo>
                    <a:cubicBezTo>
                      <a:pt x="169" y="95"/>
                      <a:pt x="175" y="105"/>
                      <a:pt x="175" y="114"/>
                    </a:cubicBezTo>
                    <a:cubicBezTo>
                      <a:pt x="175" y="114"/>
                      <a:pt x="175" y="114"/>
                      <a:pt x="175" y="114"/>
                    </a:cubicBezTo>
                    <a:cubicBezTo>
                      <a:pt x="175" y="123"/>
                      <a:pt x="169" y="128"/>
                      <a:pt x="162" y="12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4" name="Freeform 103">
                <a:extLst>
                  <a:ext uri="{FF2B5EF4-FFF2-40B4-BE49-F238E27FC236}">
                    <a16:creationId xmlns:a16="http://schemas.microsoft.com/office/drawing/2014/main" id="{62A6F9C3-F423-A8F2-ABB0-ADFD73BE1D76}"/>
                  </a:ext>
                </a:extLst>
              </p:cNvPr>
              <p:cNvSpPr>
                <a:spLocks/>
              </p:cNvSpPr>
              <p:nvPr/>
            </p:nvSpPr>
            <p:spPr bwMode="auto">
              <a:xfrm>
                <a:off x="7820538" y="7186612"/>
                <a:ext cx="79375" cy="120650"/>
              </a:xfrm>
              <a:custGeom>
                <a:avLst/>
                <a:gdLst>
                  <a:gd name="T0" fmla="*/ 29 w 29"/>
                  <a:gd name="T1" fmla="*/ 13 h 44"/>
                  <a:gd name="T2" fmla="*/ 14 w 29"/>
                  <a:gd name="T3" fmla="*/ 39 h 44"/>
                  <a:gd name="T4" fmla="*/ 0 w 29"/>
                  <a:gd name="T5" fmla="*/ 30 h 44"/>
                  <a:gd name="T6" fmla="*/ 14 w 29"/>
                  <a:gd name="T7" fmla="*/ 5 h 44"/>
                  <a:gd name="T8" fmla="*/ 29 w 29"/>
                  <a:gd name="T9" fmla="*/ 13 h 44"/>
                </a:gdLst>
                <a:ahLst/>
                <a:cxnLst>
                  <a:cxn ang="0">
                    <a:pos x="T0" y="T1"/>
                  </a:cxn>
                  <a:cxn ang="0">
                    <a:pos x="T2" y="T3"/>
                  </a:cxn>
                  <a:cxn ang="0">
                    <a:pos x="T4" y="T5"/>
                  </a:cxn>
                  <a:cxn ang="0">
                    <a:pos x="T6" y="T7"/>
                  </a:cxn>
                  <a:cxn ang="0">
                    <a:pos x="T8" y="T9"/>
                  </a:cxn>
                </a:cxnLst>
                <a:rect l="0" t="0" r="r" b="b"/>
                <a:pathLst>
                  <a:path w="29" h="44">
                    <a:moveTo>
                      <a:pt x="29" y="13"/>
                    </a:moveTo>
                    <a:cubicBezTo>
                      <a:pt x="29" y="23"/>
                      <a:pt x="23" y="34"/>
                      <a:pt x="14" y="39"/>
                    </a:cubicBezTo>
                    <a:cubicBezTo>
                      <a:pt x="6" y="44"/>
                      <a:pt x="0" y="40"/>
                      <a:pt x="0" y="30"/>
                    </a:cubicBezTo>
                    <a:cubicBezTo>
                      <a:pt x="0" y="21"/>
                      <a:pt x="6" y="9"/>
                      <a:pt x="14" y="5"/>
                    </a:cubicBezTo>
                    <a:cubicBezTo>
                      <a:pt x="23" y="0"/>
                      <a:pt x="29" y="4"/>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5" name="Freeform 104">
                <a:extLst>
                  <a:ext uri="{FF2B5EF4-FFF2-40B4-BE49-F238E27FC236}">
                    <a16:creationId xmlns:a16="http://schemas.microsoft.com/office/drawing/2014/main" id="{A218CBBA-D986-9A17-4894-597E74D38661}"/>
                  </a:ext>
                </a:extLst>
              </p:cNvPr>
              <p:cNvSpPr>
                <a:spLocks/>
              </p:cNvSpPr>
              <p:nvPr/>
            </p:nvSpPr>
            <p:spPr bwMode="auto">
              <a:xfrm>
                <a:off x="6721988" y="5832475"/>
                <a:ext cx="1862138" cy="1090613"/>
              </a:xfrm>
              <a:custGeom>
                <a:avLst/>
                <a:gdLst>
                  <a:gd name="T0" fmla="*/ 674 w 675"/>
                  <a:gd name="T1" fmla="*/ 201 h 395"/>
                  <a:gd name="T2" fmla="*/ 660 w 675"/>
                  <a:gd name="T3" fmla="*/ 215 h 395"/>
                  <a:gd name="T4" fmla="*/ 368 w 675"/>
                  <a:gd name="T5" fmla="*/ 384 h 395"/>
                  <a:gd name="T6" fmla="*/ 311 w 675"/>
                  <a:gd name="T7" fmla="*/ 387 h 395"/>
                  <a:gd name="T8" fmla="*/ 64 w 675"/>
                  <a:gd name="T9" fmla="*/ 244 h 395"/>
                  <a:gd name="T10" fmla="*/ 64 w 675"/>
                  <a:gd name="T11" fmla="*/ 244 h 395"/>
                  <a:gd name="T12" fmla="*/ 10 w 675"/>
                  <a:gd name="T13" fmla="*/ 213 h 395"/>
                  <a:gd name="T14" fmla="*/ 1 w 675"/>
                  <a:gd name="T15" fmla="*/ 201 h 395"/>
                  <a:gd name="T16" fmla="*/ 1 w 675"/>
                  <a:gd name="T17" fmla="*/ 201 h 395"/>
                  <a:gd name="T18" fmla="*/ 14 w 675"/>
                  <a:gd name="T19" fmla="*/ 180 h 395"/>
                  <a:gd name="T20" fmla="*/ 307 w 675"/>
                  <a:gd name="T21" fmla="*/ 11 h 395"/>
                  <a:gd name="T22" fmla="*/ 364 w 675"/>
                  <a:gd name="T23" fmla="*/ 9 h 395"/>
                  <a:gd name="T24" fmla="*/ 664 w 675"/>
                  <a:gd name="T25" fmla="*/ 182 h 395"/>
                  <a:gd name="T26" fmla="*/ 674 w 675"/>
                  <a:gd name="T27" fmla="*/ 20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5">
                    <a:moveTo>
                      <a:pt x="674" y="201"/>
                    </a:moveTo>
                    <a:cubicBezTo>
                      <a:pt x="672" y="206"/>
                      <a:pt x="668" y="211"/>
                      <a:pt x="660" y="215"/>
                    </a:cubicBezTo>
                    <a:cubicBezTo>
                      <a:pt x="368" y="384"/>
                      <a:pt x="368" y="384"/>
                      <a:pt x="368" y="384"/>
                    </a:cubicBezTo>
                    <a:cubicBezTo>
                      <a:pt x="351" y="394"/>
                      <a:pt x="325" y="395"/>
                      <a:pt x="311" y="387"/>
                    </a:cubicBezTo>
                    <a:cubicBezTo>
                      <a:pt x="64" y="244"/>
                      <a:pt x="64" y="244"/>
                      <a:pt x="64" y="244"/>
                    </a:cubicBezTo>
                    <a:cubicBezTo>
                      <a:pt x="64" y="244"/>
                      <a:pt x="64" y="244"/>
                      <a:pt x="64" y="244"/>
                    </a:cubicBezTo>
                    <a:cubicBezTo>
                      <a:pt x="10" y="213"/>
                      <a:pt x="10" y="213"/>
                      <a:pt x="10" y="213"/>
                    </a:cubicBezTo>
                    <a:cubicBezTo>
                      <a:pt x="5" y="210"/>
                      <a:pt x="1" y="205"/>
                      <a:pt x="1" y="201"/>
                    </a:cubicBezTo>
                    <a:cubicBezTo>
                      <a:pt x="1" y="201"/>
                      <a:pt x="1" y="201"/>
                      <a:pt x="1" y="201"/>
                    </a:cubicBezTo>
                    <a:cubicBezTo>
                      <a:pt x="0" y="194"/>
                      <a:pt x="4" y="186"/>
                      <a:pt x="14" y="180"/>
                    </a:cubicBezTo>
                    <a:cubicBezTo>
                      <a:pt x="307" y="11"/>
                      <a:pt x="307" y="11"/>
                      <a:pt x="307" y="11"/>
                    </a:cubicBezTo>
                    <a:cubicBezTo>
                      <a:pt x="324" y="2"/>
                      <a:pt x="349" y="0"/>
                      <a:pt x="364" y="9"/>
                    </a:cubicBezTo>
                    <a:cubicBezTo>
                      <a:pt x="664" y="182"/>
                      <a:pt x="664" y="182"/>
                      <a:pt x="664" y="182"/>
                    </a:cubicBezTo>
                    <a:cubicBezTo>
                      <a:pt x="672" y="187"/>
                      <a:pt x="675" y="194"/>
                      <a:pt x="674" y="201"/>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6" name="Freeform 105">
                <a:extLst>
                  <a:ext uri="{FF2B5EF4-FFF2-40B4-BE49-F238E27FC236}">
                    <a16:creationId xmlns:a16="http://schemas.microsoft.com/office/drawing/2014/main" id="{37C205E6-24C8-63C1-357C-C479F50743E6}"/>
                  </a:ext>
                </a:extLst>
              </p:cNvPr>
              <p:cNvSpPr>
                <a:spLocks/>
              </p:cNvSpPr>
              <p:nvPr/>
            </p:nvSpPr>
            <p:spPr bwMode="auto">
              <a:xfrm>
                <a:off x="6725163" y="6388100"/>
                <a:ext cx="1857375" cy="790575"/>
              </a:xfrm>
              <a:custGeom>
                <a:avLst/>
                <a:gdLst>
                  <a:gd name="T0" fmla="*/ 673 w 673"/>
                  <a:gd name="T1" fmla="*/ 0 h 286"/>
                  <a:gd name="T2" fmla="*/ 673 w 673"/>
                  <a:gd name="T3" fmla="*/ 88 h 286"/>
                  <a:gd name="T4" fmla="*/ 673 w 673"/>
                  <a:gd name="T5" fmla="*/ 88 h 286"/>
                  <a:gd name="T6" fmla="*/ 659 w 673"/>
                  <a:gd name="T7" fmla="*/ 107 h 286"/>
                  <a:gd name="T8" fmla="*/ 367 w 673"/>
                  <a:gd name="T9" fmla="*/ 275 h 286"/>
                  <a:gd name="T10" fmla="*/ 310 w 673"/>
                  <a:gd name="T11" fmla="*/ 278 h 286"/>
                  <a:gd name="T12" fmla="*/ 9 w 673"/>
                  <a:gd name="T13" fmla="*/ 104 h 286"/>
                  <a:gd name="T14" fmla="*/ 0 w 673"/>
                  <a:gd name="T15" fmla="*/ 92 h 286"/>
                  <a:gd name="T16" fmla="*/ 0 w 673"/>
                  <a:gd name="T17" fmla="*/ 0 h 286"/>
                  <a:gd name="T18" fmla="*/ 9 w 673"/>
                  <a:gd name="T19" fmla="*/ 12 h 286"/>
                  <a:gd name="T20" fmla="*/ 63 w 673"/>
                  <a:gd name="T21" fmla="*/ 43 h 286"/>
                  <a:gd name="T22" fmla="*/ 63 w 673"/>
                  <a:gd name="T23" fmla="*/ 43 h 286"/>
                  <a:gd name="T24" fmla="*/ 310 w 673"/>
                  <a:gd name="T25" fmla="*/ 186 h 286"/>
                  <a:gd name="T26" fmla="*/ 367 w 673"/>
                  <a:gd name="T27" fmla="*/ 183 h 286"/>
                  <a:gd name="T28" fmla="*/ 659 w 673"/>
                  <a:gd name="T29" fmla="*/ 14 h 286"/>
                  <a:gd name="T30" fmla="*/ 673 w 673"/>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6">
                    <a:moveTo>
                      <a:pt x="673" y="0"/>
                    </a:moveTo>
                    <a:cubicBezTo>
                      <a:pt x="673" y="88"/>
                      <a:pt x="673" y="88"/>
                      <a:pt x="673" y="88"/>
                    </a:cubicBezTo>
                    <a:cubicBezTo>
                      <a:pt x="673" y="88"/>
                      <a:pt x="673" y="88"/>
                      <a:pt x="673" y="88"/>
                    </a:cubicBezTo>
                    <a:cubicBezTo>
                      <a:pt x="673" y="94"/>
                      <a:pt x="668" y="101"/>
                      <a:pt x="659" y="107"/>
                    </a:cubicBezTo>
                    <a:cubicBezTo>
                      <a:pt x="367" y="275"/>
                      <a:pt x="367" y="275"/>
                      <a:pt x="367" y="275"/>
                    </a:cubicBezTo>
                    <a:cubicBezTo>
                      <a:pt x="350" y="285"/>
                      <a:pt x="324" y="286"/>
                      <a:pt x="310" y="278"/>
                    </a:cubicBezTo>
                    <a:cubicBezTo>
                      <a:pt x="9" y="104"/>
                      <a:pt x="9" y="104"/>
                      <a:pt x="9" y="104"/>
                    </a:cubicBezTo>
                    <a:cubicBezTo>
                      <a:pt x="3" y="101"/>
                      <a:pt x="0" y="96"/>
                      <a:pt x="0" y="92"/>
                    </a:cubicBezTo>
                    <a:cubicBezTo>
                      <a:pt x="0" y="0"/>
                      <a:pt x="0" y="0"/>
                      <a:pt x="0" y="0"/>
                    </a:cubicBezTo>
                    <a:cubicBezTo>
                      <a:pt x="0" y="4"/>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4"/>
                      <a:pt x="659" y="14"/>
                      <a:pt x="659" y="14"/>
                    </a:cubicBezTo>
                    <a:cubicBezTo>
                      <a:pt x="667" y="10"/>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7" name="Freeform 106">
                <a:extLst>
                  <a:ext uri="{FF2B5EF4-FFF2-40B4-BE49-F238E27FC236}">
                    <a16:creationId xmlns:a16="http://schemas.microsoft.com/office/drawing/2014/main" id="{A9624E8A-13A0-B3BB-5889-0FEAFAA01B87}"/>
                  </a:ext>
                </a:extLst>
              </p:cNvPr>
              <p:cNvSpPr>
                <a:spLocks/>
              </p:cNvSpPr>
              <p:nvPr/>
            </p:nvSpPr>
            <p:spPr bwMode="auto">
              <a:xfrm>
                <a:off x="7941188" y="6589712"/>
                <a:ext cx="481013" cy="350838"/>
              </a:xfrm>
              <a:custGeom>
                <a:avLst/>
                <a:gdLst>
                  <a:gd name="T0" fmla="*/ 162 w 174"/>
                  <a:gd name="T1" fmla="*/ 37 h 127"/>
                  <a:gd name="T2" fmla="*/ 12 w 174"/>
                  <a:gd name="T3" fmla="*/ 123 h 127"/>
                  <a:gd name="T4" fmla="*/ 0 w 174"/>
                  <a:gd name="T5" fmla="*/ 114 h 127"/>
                  <a:gd name="T6" fmla="*/ 0 w 174"/>
                  <a:gd name="T7" fmla="*/ 114 h 127"/>
                  <a:gd name="T8" fmla="*/ 12 w 174"/>
                  <a:gd name="T9" fmla="*/ 90 h 127"/>
                  <a:gd name="T10" fmla="*/ 162 w 174"/>
                  <a:gd name="T11" fmla="*/ 3 h 127"/>
                  <a:gd name="T12" fmla="*/ 174 w 174"/>
                  <a:gd name="T13" fmla="*/ 13 h 127"/>
                  <a:gd name="T14" fmla="*/ 174 w 174"/>
                  <a:gd name="T15" fmla="*/ 13 h 127"/>
                  <a:gd name="T16" fmla="*/ 162 w 174"/>
                  <a:gd name="T17" fmla="*/ 3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7">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3"/>
                      <a:pt x="162" y="3"/>
                      <a:pt x="162" y="3"/>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8" name="Freeform 107">
                <a:extLst>
                  <a:ext uri="{FF2B5EF4-FFF2-40B4-BE49-F238E27FC236}">
                    <a16:creationId xmlns:a16="http://schemas.microsoft.com/office/drawing/2014/main" id="{0A594E55-07B4-4C34-0A05-126E1677E789}"/>
                  </a:ext>
                </a:extLst>
              </p:cNvPr>
              <p:cNvSpPr>
                <a:spLocks/>
              </p:cNvSpPr>
              <p:nvPr/>
            </p:nvSpPr>
            <p:spPr bwMode="auto">
              <a:xfrm>
                <a:off x="6915663" y="6611937"/>
                <a:ext cx="482600" cy="350838"/>
              </a:xfrm>
              <a:custGeom>
                <a:avLst/>
                <a:gdLst>
                  <a:gd name="T0" fmla="*/ 162 w 175"/>
                  <a:gd name="T1" fmla="*/ 123 h 127"/>
                  <a:gd name="T2" fmla="*/ 13 w 175"/>
                  <a:gd name="T3" fmla="*/ 37 h 127"/>
                  <a:gd name="T4" fmla="*/ 0 w 175"/>
                  <a:gd name="T5" fmla="*/ 13 h 127"/>
                  <a:gd name="T6" fmla="*/ 0 w 175"/>
                  <a:gd name="T7" fmla="*/ 13 h 127"/>
                  <a:gd name="T8" fmla="*/ 13 w 175"/>
                  <a:gd name="T9" fmla="*/ 4 h 127"/>
                  <a:gd name="T10" fmla="*/ 162 w 175"/>
                  <a:gd name="T11" fmla="*/ 90 h 127"/>
                  <a:gd name="T12" fmla="*/ 175 w 175"/>
                  <a:gd name="T13" fmla="*/ 114 h 127"/>
                  <a:gd name="T14" fmla="*/ 175 w 175"/>
                  <a:gd name="T15" fmla="*/ 114 h 127"/>
                  <a:gd name="T16" fmla="*/ 162 w 175"/>
                  <a:gd name="T17"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7">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79" name="Freeform 108">
                <a:extLst>
                  <a:ext uri="{FF2B5EF4-FFF2-40B4-BE49-F238E27FC236}">
                    <a16:creationId xmlns:a16="http://schemas.microsoft.com/office/drawing/2014/main" id="{1F505E25-4CC5-6831-2579-9A0FF34ABD55}"/>
                  </a:ext>
                </a:extLst>
              </p:cNvPr>
              <p:cNvSpPr>
                <a:spLocks/>
              </p:cNvSpPr>
              <p:nvPr/>
            </p:nvSpPr>
            <p:spPr bwMode="auto">
              <a:xfrm>
                <a:off x="7820538" y="6888162"/>
                <a:ext cx="79375" cy="119063"/>
              </a:xfrm>
              <a:custGeom>
                <a:avLst/>
                <a:gdLst>
                  <a:gd name="T0" fmla="*/ 29 w 29"/>
                  <a:gd name="T1" fmla="*/ 13 h 43"/>
                  <a:gd name="T2" fmla="*/ 14 w 29"/>
                  <a:gd name="T3" fmla="*/ 39 h 43"/>
                  <a:gd name="T4" fmla="*/ 0 w 29"/>
                  <a:gd name="T5" fmla="*/ 30 h 43"/>
                  <a:gd name="T6" fmla="*/ 14 w 29"/>
                  <a:gd name="T7" fmla="*/ 5 h 43"/>
                  <a:gd name="T8" fmla="*/ 29 w 29"/>
                  <a:gd name="T9" fmla="*/ 13 h 43"/>
                </a:gdLst>
                <a:ahLst/>
                <a:cxnLst>
                  <a:cxn ang="0">
                    <a:pos x="T0" y="T1"/>
                  </a:cxn>
                  <a:cxn ang="0">
                    <a:pos x="T2" y="T3"/>
                  </a:cxn>
                  <a:cxn ang="0">
                    <a:pos x="T4" y="T5"/>
                  </a:cxn>
                  <a:cxn ang="0">
                    <a:pos x="T6" y="T7"/>
                  </a:cxn>
                  <a:cxn ang="0">
                    <a:pos x="T8" y="T9"/>
                  </a:cxn>
                </a:cxnLst>
                <a:rect l="0" t="0" r="r" b="b"/>
                <a:pathLst>
                  <a:path w="29" h="43">
                    <a:moveTo>
                      <a:pt x="29" y="13"/>
                    </a:moveTo>
                    <a:cubicBezTo>
                      <a:pt x="29" y="22"/>
                      <a:pt x="23" y="34"/>
                      <a:pt x="14" y="39"/>
                    </a:cubicBezTo>
                    <a:cubicBezTo>
                      <a:pt x="6" y="43"/>
                      <a:pt x="0" y="40"/>
                      <a:pt x="0" y="30"/>
                    </a:cubicBezTo>
                    <a:cubicBezTo>
                      <a:pt x="0" y="21"/>
                      <a:pt x="6" y="9"/>
                      <a:pt x="14" y="5"/>
                    </a:cubicBezTo>
                    <a:cubicBezTo>
                      <a:pt x="23" y="0"/>
                      <a:pt x="29" y="4"/>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0" name="Freeform 109">
                <a:extLst>
                  <a:ext uri="{FF2B5EF4-FFF2-40B4-BE49-F238E27FC236}">
                    <a16:creationId xmlns:a16="http://schemas.microsoft.com/office/drawing/2014/main" id="{DF84B2C3-C9E8-BACC-656F-279D90A67961}"/>
                  </a:ext>
                </a:extLst>
              </p:cNvPr>
              <p:cNvSpPr>
                <a:spLocks/>
              </p:cNvSpPr>
              <p:nvPr/>
            </p:nvSpPr>
            <p:spPr bwMode="auto">
              <a:xfrm>
                <a:off x="6721988" y="5534025"/>
                <a:ext cx="1862138" cy="1092200"/>
              </a:xfrm>
              <a:custGeom>
                <a:avLst/>
                <a:gdLst>
                  <a:gd name="T0" fmla="*/ 674 w 675"/>
                  <a:gd name="T1" fmla="*/ 200 h 395"/>
                  <a:gd name="T2" fmla="*/ 660 w 675"/>
                  <a:gd name="T3" fmla="*/ 215 h 395"/>
                  <a:gd name="T4" fmla="*/ 368 w 675"/>
                  <a:gd name="T5" fmla="*/ 384 h 395"/>
                  <a:gd name="T6" fmla="*/ 311 w 675"/>
                  <a:gd name="T7" fmla="*/ 386 h 395"/>
                  <a:gd name="T8" fmla="*/ 64 w 675"/>
                  <a:gd name="T9" fmla="*/ 244 h 395"/>
                  <a:gd name="T10" fmla="*/ 64 w 675"/>
                  <a:gd name="T11" fmla="*/ 244 h 395"/>
                  <a:gd name="T12" fmla="*/ 10 w 675"/>
                  <a:gd name="T13" fmla="*/ 213 h 395"/>
                  <a:gd name="T14" fmla="*/ 1 w 675"/>
                  <a:gd name="T15" fmla="*/ 200 h 395"/>
                  <a:gd name="T16" fmla="*/ 1 w 675"/>
                  <a:gd name="T17" fmla="*/ 200 h 395"/>
                  <a:gd name="T18" fmla="*/ 14 w 675"/>
                  <a:gd name="T19" fmla="*/ 180 h 395"/>
                  <a:gd name="T20" fmla="*/ 307 w 675"/>
                  <a:gd name="T21" fmla="*/ 11 h 395"/>
                  <a:gd name="T22" fmla="*/ 364 w 675"/>
                  <a:gd name="T23" fmla="*/ 9 h 395"/>
                  <a:gd name="T24" fmla="*/ 664 w 675"/>
                  <a:gd name="T25" fmla="*/ 182 h 395"/>
                  <a:gd name="T26" fmla="*/ 674 w 675"/>
                  <a:gd name="T27" fmla="*/ 20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5">
                    <a:moveTo>
                      <a:pt x="674" y="200"/>
                    </a:moveTo>
                    <a:cubicBezTo>
                      <a:pt x="672" y="206"/>
                      <a:pt x="668" y="211"/>
                      <a:pt x="660" y="215"/>
                    </a:cubicBezTo>
                    <a:cubicBezTo>
                      <a:pt x="368" y="384"/>
                      <a:pt x="368" y="384"/>
                      <a:pt x="368" y="384"/>
                    </a:cubicBezTo>
                    <a:cubicBezTo>
                      <a:pt x="351" y="394"/>
                      <a:pt x="325" y="395"/>
                      <a:pt x="311" y="386"/>
                    </a:cubicBezTo>
                    <a:cubicBezTo>
                      <a:pt x="64" y="244"/>
                      <a:pt x="64" y="244"/>
                      <a:pt x="64" y="244"/>
                    </a:cubicBezTo>
                    <a:cubicBezTo>
                      <a:pt x="64" y="244"/>
                      <a:pt x="64" y="244"/>
                      <a:pt x="64" y="244"/>
                    </a:cubicBezTo>
                    <a:cubicBezTo>
                      <a:pt x="10" y="213"/>
                      <a:pt x="10" y="213"/>
                      <a:pt x="10" y="213"/>
                    </a:cubicBezTo>
                    <a:cubicBezTo>
                      <a:pt x="5" y="209"/>
                      <a:pt x="1" y="205"/>
                      <a:pt x="1" y="200"/>
                    </a:cubicBezTo>
                    <a:cubicBezTo>
                      <a:pt x="1" y="200"/>
                      <a:pt x="1" y="200"/>
                      <a:pt x="1" y="200"/>
                    </a:cubicBezTo>
                    <a:cubicBezTo>
                      <a:pt x="0" y="193"/>
                      <a:pt x="4" y="186"/>
                      <a:pt x="14" y="180"/>
                    </a:cubicBezTo>
                    <a:cubicBezTo>
                      <a:pt x="307" y="11"/>
                      <a:pt x="307" y="11"/>
                      <a:pt x="307" y="11"/>
                    </a:cubicBezTo>
                    <a:cubicBezTo>
                      <a:pt x="324" y="1"/>
                      <a:pt x="349" y="0"/>
                      <a:pt x="364" y="9"/>
                    </a:cubicBezTo>
                    <a:cubicBezTo>
                      <a:pt x="664" y="182"/>
                      <a:pt x="664" y="182"/>
                      <a:pt x="664" y="182"/>
                    </a:cubicBezTo>
                    <a:cubicBezTo>
                      <a:pt x="672" y="187"/>
                      <a:pt x="675" y="194"/>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1" name="Freeform 110">
                <a:extLst>
                  <a:ext uri="{FF2B5EF4-FFF2-40B4-BE49-F238E27FC236}">
                    <a16:creationId xmlns:a16="http://schemas.microsoft.com/office/drawing/2014/main" id="{FC7E1CBC-BAE5-D1AB-452D-900B8F723F9A}"/>
                  </a:ext>
                </a:extLst>
              </p:cNvPr>
              <p:cNvSpPr>
                <a:spLocks/>
              </p:cNvSpPr>
              <p:nvPr/>
            </p:nvSpPr>
            <p:spPr bwMode="auto">
              <a:xfrm>
                <a:off x="6725163" y="6086475"/>
                <a:ext cx="1857375" cy="793750"/>
              </a:xfrm>
              <a:custGeom>
                <a:avLst/>
                <a:gdLst>
                  <a:gd name="T0" fmla="*/ 673 w 673"/>
                  <a:gd name="T1" fmla="*/ 0 h 287"/>
                  <a:gd name="T2" fmla="*/ 673 w 673"/>
                  <a:gd name="T3" fmla="*/ 89 h 287"/>
                  <a:gd name="T4" fmla="*/ 673 w 673"/>
                  <a:gd name="T5" fmla="*/ 89 h 287"/>
                  <a:gd name="T6" fmla="*/ 659 w 673"/>
                  <a:gd name="T7" fmla="*/ 107 h 287"/>
                  <a:gd name="T8" fmla="*/ 367 w 673"/>
                  <a:gd name="T9" fmla="*/ 276 h 287"/>
                  <a:gd name="T10" fmla="*/ 310 w 673"/>
                  <a:gd name="T11" fmla="*/ 278 h 287"/>
                  <a:gd name="T12" fmla="*/ 9 w 673"/>
                  <a:gd name="T13" fmla="*/ 105 h 287"/>
                  <a:gd name="T14" fmla="*/ 0 w 673"/>
                  <a:gd name="T15" fmla="*/ 93 h 287"/>
                  <a:gd name="T16" fmla="*/ 0 w 673"/>
                  <a:gd name="T17" fmla="*/ 0 h 287"/>
                  <a:gd name="T18" fmla="*/ 9 w 673"/>
                  <a:gd name="T19" fmla="*/ 13 h 287"/>
                  <a:gd name="T20" fmla="*/ 63 w 673"/>
                  <a:gd name="T21" fmla="*/ 44 h 287"/>
                  <a:gd name="T22" fmla="*/ 63 w 673"/>
                  <a:gd name="T23" fmla="*/ 44 h 287"/>
                  <a:gd name="T24" fmla="*/ 310 w 673"/>
                  <a:gd name="T25" fmla="*/ 186 h 287"/>
                  <a:gd name="T26" fmla="*/ 367 w 673"/>
                  <a:gd name="T27" fmla="*/ 184 h 287"/>
                  <a:gd name="T28" fmla="*/ 659 w 673"/>
                  <a:gd name="T29" fmla="*/ 15 h 287"/>
                  <a:gd name="T30" fmla="*/ 673 w 673"/>
                  <a:gd name="T3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7">
                    <a:moveTo>
                      <a:pt x="673" y="0"/>
                    </a:moveTo>
                    <a:cubicBezTo>
                      <a:pt x="673" y="89"/>
                      <a:pt x="673" y="89"/>
                      <a:pt x="673" y="89"/>
                    </a:cubicBezTo>
                    <a:cubicBezTo>
                      <a:pt x="673" y="89"/>
                      <a:pt x="673" y="89"/>
                      <a:pt x="673" y="89"/>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2"/>
                      <a:pt x="0" y="97"/>
                      <a:pt x="0" y="93"/>
                    </a:cubicBezTo>
                    <a:cubicBezTo>
                      <a:pt x="0" y="0"/>
                      <a:pt x="0" y="0"/>
                      <a:pt x="0" y="0"/>
                    </a:cubicBezTo>
                    <a:cubicBezTo>
                      <a:pt x="0" y="5"/>
                      <a:pt x="4" y="9"/>
                      <a:pt x="9" y="13"/>
                    </a:cubicBezTo>
                    <a:cubicBezTo>
                      <a:pt x="63" y="44"/>
                      <a:pt x="63" y="44"/>
                      <a:pt x="63" y="44"/>
                    </a:cubicBezTo>
                    <a:cubicBezTo>
                      <a:pt x="63" y="44"/>
                      <a:pt x="63" y="44"/>
                      <a:pt x="63" y="44"/>
                    </a:cubicBezTo>
                    <a:cubicBezTo>
                      <a:pt x="310" y="186"/>
                      <a:pt x="310" y="186"/>
                      <a:pt x="310" y="186"/>
                    </a:cubicBezTo>
                    <a:cubicBezTo>
                      <a:pt x="324" y="195"/>
                      <a:pt x="350" y="194"/>
                      <a:pt x="367" y="184"/>
                    </a:cubicBezTo>
                    <a:cubicBezTo>
                      <a:pt x="659" y="15"/>
                      <a:pt x="659" y="15"/>
                      <a:pt x="659" y="15"/>
                    </a:cubicBezTo>
                    <a:cubicBezTo>
                      <a:pt x="667" y="11"/>
                      <a:pt x="671" y="6"/>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2" name="Freeform 111">
                <a:extLst>
                  <a:ext uri="{FF2B5EF4-FFF2-40B4-BE49-F238E27FC236}">
                    <a16:creationId xmlns:a16="http://schemas.microsoft.com/office/drawing/2014/main" id="{D8F5E354-3838-FA48-5F2A-03FB149E1E6E}"/>
                  </a:ext>
                </a:extLst>
              </p:cNvPr>
              <p:cNvSpPr>
                <a:spLocks/>
              </p:cNvSpPr>
              <p:nvPr/>
            </p:nvSpPr>
            <p:spPr bwMode="auto">
              <a:xfrm>
                <a:off x="7941188" y="6288087"/>
                <a:ext cx="481013" cy="354013"/>
              </a:xfrm>
              <a:custGeom>
                <a:avLst/>
                <a:gdLst>
                  <a:gd name="T0" fmla="*/ 162 w 174"/>
                  <a:gd name="T1" fmla="*/ 37 h 128"/>
                  <a:gd name="T2" fmla="*/ 12 w 174"/>
                  <a:gd name="T3" fmla="*/ 124 h 128"/>
                  <a:gd name="T4" fmla="*/ 0 w 174"/>
                  <a:gd name="T5" fmla="*/ 114 h 128"/>
                  <a:gd name="T6" fmla="*/ 0 w 174"/>
                  <a:gd name="T7" fmla="*/ 114 h 128"/>
                  <a:gd name="T8" fmla="*/ 12 w 174"/>
                  <a:gd name="T9" fmla="*/ 91 h 128"/>
                  <a:gd name="T10" fmla="*/ 162 w 174"/>
                  <a:gd name="T11" fmla="*/ 4 h 128"/>
                  <a:gd name="T12" fmla="*/ 174 w 174"/>
                  <a:gd name="T13" fmla="*/ 14 h 128"/>
                  <a:gd name="T14" fmla="*/ 174 w 174"/>
                  <a:gd name="T15" fmla="*/ 14 h 128"/>
                  <a:gd name="T16" fmla="*/ 162 w 174"/>
                  <a:gd name="T1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8">
                    <a:moveTo>
                      <a:pt x="162" y="37"/>
                    </a:moveTo>
                    <a:cubicBezTo>
                      <a:pt x="12" y="124"/>
                      <a:pt x="12" y="124"/>
                      <a:pt x="12" y="124"/>
                    </a:cubicBezTo>
                    <a:cubicBezTo>
                      <a:pt x="5" y="128"/>
                      <a:pt x="0" y="124"/>
                      <a:pt x="0" y="114"/>
                    </a:cubicBezTo>
                    <a:cubicBezTo>
                      <a:pt x="0" y="114"/>
                      <a:pt x="0" y="114"/>
                      <a:pt x="0" y="114"/>
                    </a:cubicBezTo>
                    <a:cubicBezTo>
                      <a:pt x="0" y="105"/>
                      <a:pt x="5" y="95"/>
                      <a:pt x="12" y="91"/>
                    </a:cubicBezTo>
                    <a:cubicBezTo>
                      <a:pt x="162" y="4"/>
                      <a:pt x="162" y="4"/>
                      <a:pt x="162" y="4"/>
                    </a:cubicBezTo>
                    <a:cubicBezTo>
                      <a:pt x="169" y="0"/>
                      <a:pt x="174" y="4"/>
                      <a:pt x="174" y="14"/>
                    </a:cubicBezTo>
                    <a:cubicBezTo>
                      <a:pt x="174" y="14"/>
                      <a:pt x="174" y="14"/>
                      <a:pt x="174" y="14"/>
                    </a:cubicBezTo>
                    <a:cubicBezTo>
                      <a:pt x="174" y="23"/>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3" name="Freeform 112">
                <a:extLst>
                  <a:ext uri="{FF2B5EF4-FFF2-40B4-BE49-F238E27FC236}">
                    <a16:creationId xmlns:a16="http://schemas.microsoft.com/office/drawing/2014/main" id="{AD88AB2B-C54C-6191-1941-7C0FFC68868D}"/>
                  </a:ext>
                </a:extLst>
              </p:cNvPr>
              <p:cNvSpPr>
                <a:spLocks/>
              </p:cNvSpPr>
              <p:nvPr/>
            </p:nvSpPr>
            <p:spPr bwMode="auto">
              <a:xfrm>
                <a:off x="6915663" y="6313487"/>
                <a:ext cx="482600" cy="350838"/>
              </a:xfrm>
              <a:custGeom>
                <a:avLst/>
                <a:gdLst>
                  <a:gd name="T0" fmla="*/ 162 w 175"/>
                  <a:gd name="T1" fmla="*/ 123 h 127"/>
                  <a:gd name="T2" fmla="*/ 13 w 175"/>
                  <a:gd name="T3" fmla="*/ 37 h 127"/>
                  <a:gd name="T4" fmla="*/ 0 w 175"/>
                  <a:gd name="T5" fmla="*/ 13 h 127"/>
                  <a:gd name="T6" fmla="*/ 0 w 175"/>
                  <a:gd name="T7" fmla="*/ 13 h 127"/>
                  <a:gd name="T8" fmla="*/ 13 w 175"/>
                  <a:gd name="T9" fmla="*/ 4 h 127"/>
                  <a:gd name="T10" fmla="*/ 162 w 175"/>
                  <a:gd name="T11" fmla="*/ 90 h 127"/>
                  <a:gd name="T12" fmla="*/ 175 w 175"/>
                  <a:gd name="T13" fmla="*/ 114 h 127"/>
                  <a:gd name="T14" fmla="*/ 175 w 175"/>
                  <a:gd name="T15" fmla="*/ 114 h 127"/>
                  <a:gd name="T16" fmla="*/ 162 w 175"/>
                  <a:gd name="T17"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7">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4" name="Freeform 113">
                <a:extLst>
                  <a:ext uri="{FF2B5EF4-FFF2-40B4-BE49-F238E27FC236}">
                    <a16:creationId xmlns:a16="http://schemas.microsoft.com/office/drawing/2014/main" id="{81E9130F-95A2-AE02-7546-45CBC419BDC4}"/>
                  </a:ext>
                </a:extLst>
              </p:cNvPr>
              <p:cNvSpPr>
                <a:spLocks/>
              </p:cNvSpPr>
              <p:nvPr/>
            </p:nvSpPr>
            <p:spPr bwMode="auto">
              <a:xfrm>
                <a:off x="7820538" y="6589712"/>
                <a:ext cx="79375" cy="119063"/>
              </a:xfrm>
              <a:custGeom>
                <a:avLst/>
                <a:gdLst>
                  <a:gd name="T0" fmla="*/ 29 w 29"/>
                  <a:gd name="T1" fmla="*/ 13 h 43"/>
                  <a:gd name="T2" fmla="*/ 14 w 29"/>
                  <a:gd name="T3" fmla="*/ 38 h 43"/>
                  <a:gd name="T4" fmla="*/ 0 w 29"/>
                  <a:gd name="T5" fmla="*/ 30 h 43"/>
                  <a:gd name="T6" fmla="*/ 14 w 29"/>
                  <a:gd name="T7" fmla="*/ 4 h 43"/>
                  <a:gd name="T8" fmla="*/ 29 w 29"/>
                  <a:gd name="T9" fmla="*/ 13 h 43"/>
                </a:gdLst>
                <a:ahLst/>
                <a:cxnLst>
                  <a:cxn ang="0">
                    <a:pos x="T0" y="T1"/>
                  </a:cxn>
                  <a:cxn ang="0">
                    <a:pos x="T2" y="T3"/>
                  </a:cxn>
                  <a:cxn ang="0">
                    <a:pos x="T4" y="T5"/>
                  </a:cxn>
                  <a:cxn ang="0">
                    <a:pos x="T6" y="T7"/>
                  </a:cxn>
                  <a:cxn ang="0">
                    <a:pos x="T8" y="T9"/>
                  </a:cxn>
                </a:cxnLst>
                <a:rect l="0" t="0" r="r" b="b"/>
                <a:pathLst>
                  <a:path w="29" h="43">
                    <a:moveTo>
                      <a:pt x="29" y="13"/>
                    </a:moveTo>
                    <a:cubicBezTo>
                      <a:pt x="29" y="22"/>
                      <a:pt x="23" y="34"/>
                      <a:pt x="14" y="38"/>
                    </a:cubicBezTo>
                    <a:cubicBezTo>
                      <a:pt x="6" y="43"/>
                      <a:pt x="0" y="39"/>
                      <a:pt x="0" y="30"/>
                    </a:cubicBezTo>
                    <a:cubicBezTo>
                      <a:pt x="0" y="20"/>
                      <a:pt x="6" y="9"/>
                      <a:pt x="14" y="4"/>
                    </a:cubicBezTo>
                    <a:cubicBezTo>
                      <a:pt x="23" y="0"/>
                      <a:pt x="29" y="3"/>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5" name="Freeform 114">
                <a:extLst>
                  <a:ext uri="{FF2B5EF4-FFF2-40B4-BE49-F238E27FC236}">
                    <a16:creationId xmlns:a16="http://schemas.microsoft.com/office/drawing/2014/main" id="{D758C57B-603D-AA87-7F34-E4F5D515DA4C}"/>
                  </a:ext>
                </a:extLst>
              </p:cNvPr>
              <p:cNvSpPr>
                <a:spLocks/>
              </p:cNvSpPr>
              <p:nvPr/>
            </p:nvSpPr>
            <p:spPr bwMode="auto">
              <a:xfrm>
                <a:off x="6721988" y="5235575"/>
                <a:ext cx="1862138" cy="1089025"/>
              </a:xfrm>
              <a:custGeom>
                <a:avLst/>
                <a:gdLst>
                  <a:gd name="T0" fmla="*/ 674 w 675"/>
                  <a:gd name="T1" fmla="*/ 200 h 394"/>
                  <a:gd name="T2" fmla="*/ 660 w 675"/>
                  <a:gd name="T3" fmla="*/ 215 h 394"/>
                  <a:gd name="T4" fmla="*/ 368 w 675"/>
                  <a:gd name="T5" fmla="*/ 384 h 394"/>
                  <a:gd name="T6" fmla="*/ 311 w 675"/>
                  <a:gd name="T7" fmla="*/ 386 h 394"/>
                  <a:gd name="T8" fmla="*/ 64 w 675"/>
                  <a:gd name="T9" fmla="*/ 243 h 394"/>
                  <a:gd name="T10" fmla="*/ 64 w 675"/>
                  <a:gd name="T11" fmla="*/ 243 h 394"/>
                  <a:gd name="T12" fmla="*/ 10 w 675"/>
                  <a:gd name="T13" fmla="*/ 213 h 394"/>
                  <a:gd name="T14" fmla="*/ 1 w 675"/>
                  <a:gd name="T15" fmla="*/ 200 h 394"/>
                  <a:gd name="T16" fmla="*/ 1 w 675"/>
                  <a:gd name="T17" fmla="*/ 200 h 394"/>
                  <a:gd name="T18" fmla="*/ 14 w 675"/>
                  <a:gd name="T19" fmla="*/ 180 h 394"/>
                  <a:gd name="T20" fmla="*/ 307 w 675"/>
                  <a:gd name="T21" fmla="*/ 11 h 394"/>
                  <a:gd name="T22" fmla="*/ 364 w 675"/>
                  <a:gd name="T23" fmla="*/ 8 h 394"/>
                  <a:gd name="T24" fmla="*/ 664 w 675"/>
                  <a:gd name="T25" fmla="*/ 182 h 394"/>
                  <a:gd name="T26" fmla="*/ 674 w 675"/>
                  <a:gd name="T27" fmla="*/ 20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4">
                    <a:moveTo>
                      <a:pt x="674" y="200"/>
                    </a:moveTo>
                    <a:cubicBezTo>
                      <a:pt x="672" y="205"/>
                      <a:pt x="668" y="211"/>
                      <a:pt x="660" y="215"/>
                    </a:cubicBezTo>
                    <a:cubicBezTo>
                      <a:pt x="368" y="384"/>
                      <a:pt x="368" y="384"/>
                      <a:pt x="368" y="384"/>
                    </a:cubicBezTo>
                    <a:cubicBezTo>
                      <a:pt x="351" y="393"/>
                      <a:pt x="325" y="394"/>
                      <a:pt x="311" y="386"/>
                    </a:cubicBezTo>
                    <a:cubicBezTo>
                      <a:pt x="64" y="243"/>
                      <a:pt x="64" y="243"/>
                      <a:pt x="64" y="243"/>
                    </a:cubicBezTo>
                    <a:cubicBezTo>
                      <a:pt x="64" y="243"/>
                      <a:pt x="64" y="243"/>
                      <a:pt x="64" y="243"/>
                    </a:cubicBezTo>
                    <a:cubicBezTo>
                      <a:pt x="10" y="213"/>
                      <a:pt x="10" y="213"/>
                      <a:pt x="10" y="213"/>
                    </a:cubicBezTo>
                    <a:cubicBezTo>
                      <a:pt x="5" y="209"/>
                      <a:pt x="1" y="205"/>
                      <a:pt x="1" y="200"/>
                    </a:cubicBezTo>
                    <a:cubicBezTo>
                      <a:pt x="1" y="200"/>
                      <a:pt x="1" y="200"/>
                      <a:pt x="1" y="200"/>
                    </a:cubicBezTo>
                    <a:cubicBezTo>
                      <a:pt x="0" y="193"/>
                      <a:pt x="4" y="185"/>
                      <a:pt x="14" y="180"/>
                    </a:cubicBezTo>
                    <a:cubicBezTo>
                      <a:pt x="307" y="11"/>
                      <a:pt x="307" y="11"/>
                      <a:pt x="307" y="11"/>
                    </a:cubicBezTo>
                    <a:cubicBezTo>
                      <a:pt x="324" y="1"/>
                      <a:pt x="349" y="0"/>
                      <a:pt x="364" y="8"/>
                    </a:cubicBezTo>
                    <a:cubicBezTo>
                      <a:pt x="664" y="182"/>
                      <a:pt x="664" y="182"/>
                      <a:pt x="664" y="182"/>
                    </a:cubicBezTo>
                    <a:cubicBezTo>
                      <a:pt x="672" y="187"/>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6" name="Freeform 115">
                <a:extLst>
                  <a:ext uri="{FF2B5EF4-FFF2-40B4-BE49-F238E27FC236}">
                    <a16:creationId xmlns:a16="http://schemas.microsoft.com/office/drawing/2014/main" id="{FC4410FA-03C2-F335-451A-1ADD441E26B3}"/>
                  </a:ext>
                </a:extLst>
              </p:cNvPr>
              <p:cNvSpPr>
                <a:spLocks/>
              </p:cNvSpPr>
              <p:nvPr/>
            </p:nvSpPr>
            <p:spPr bwMode="auto">
              <a:xfrm>
                <a:off x="6725163" y="5788025"/>
                <a:ext cx="1857375" cy="793750"/>
              </a:xfrm>
              <a:custGeom>
                <a:avLst/>
                <a:gdLst>
                  <a:gd name="T0" fmla="*/ 673 w 673"/>
                  <a:gd name="T1" fmla="*/ 0 h 287"/>
                  <a:gd name="T2" fmla="*/ 673 w 673"/>
                  <a:gd name="T3" fmla="*/ 88 h 287"/>
                  <a:gd name="T4" fmla="*/ 673 w 673"/>
                  <a:gd name="T5" fmla="*/ 88 h 287"/>
                  <a:gd name="T6" fmla="*/ 659 w 673"/>
                  <a:gd name="T7" fmla="*/ 107 h 287"/>
                  <a:gd name="T8" fmla="*/ 367 w 673"/>
                  <a:gd name="T9" fmla="*/ 276 h 287"/>
                  <a:gd name="T10" fmla="*/ 310 w 673"/>
                  <a:gd name="T11" fmla="*/ 278 h 287"/>
                  <a:gd name="T12" fmla="*/ 9 w 673"/>
                  <a:gd name="T13" fmla="*/ 105 h 287"/>
                  <a:gd name="T14" fmla="*/ 0 w 673"/>
                  <a:gd name="T15" fmla="*/ 92 h 287"/>
                  <a:gd name="T16" fmla="*/ 0 w 673"/>
                  <a:gd name="T17" fmla="*/ 0 h 287"/>
                  <a:gd name="T18" fmla="*/ 9 w 673"/>
                  <a:gd name="T19" fmla="*/ 13 h 287"/>
                  <a:gd name="T20" fmla="*/ 63 w 673"/>
                  <a:gd name="T21" fmla="*/ 43 h 287"/>
                  <a:gd name="T22" fmla="*/ 63 w 673"/>
                  <a:gd name="T23" fmla="*/ 43 h 287"/>
                  <a:gd name="T24" fmla="*/ 310 w 673"/>
                  <a:gd name="T25" fmla="*/ 186 h 287"/>
                  <a:gd name="T26" fmla="*/ 367 w 673"/>
                  <a:gd name="T27" fmla="*/ 184 h 287"/>
                  <a:gd name="T28" fmla="*/ 659 w 673"/>
                  <a:gd name="T29" fmla="*/ 15 h 287"/>
                  <a:gd name="T30" fmla="*/ 673 w 673"/>
                  <a:gd name="T3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7">
                    <a:moveTo>
                      <a:pt x="673" y="0"/>
                    </a:moveTo>
                    <a:cubicBezTo>
                      <a:pt x="673" y="88"/>
                      <a:pt x="673" y="88"/>
                      <a:pt x="673" y="88"/>
                    </a:cubicBezTo>
                    <a:cubicBezTo>
                      <a:pt x="673" y="88"/>
                      <a:pt x="673" y="88"/>
                      <a:pt x="673" y="88"/>
                    </a:cubicBezTo>
                    <a:cubicBezTo>
                      <a:pt x="673" y="95"/>
                      <a:pt x="668" y="102"/>
                      <a:pt x="659" y="107"/>
                    </a:cubicBezTo>
                    <a:cubicBezTo>
                      <a:pt x="367" y="276"/>
                      <a:pt x="367" y="276"/>
                      <a:pt x="367" y="276"/>
                    </a:cubicBezTo>
                    <a:cubicBezTo>
                      <a:pt x="350" y="285"/>
                      <a:pt x="324" y="287"/>
                      <a:pt x="310" y="278"/>
                    </a:cubicBezTo>
                    <a:cubicBezTo>
                      <a:pt x="9" y="105"/>
                      <a:pt x="9" y="105"/>
                      <a:pt x="9" y="105"/>
                    </a:cubicBezTo>
                    <a:cubicBezTo>
                      <a:pt x="3" y="101"/>
                      <a:pt x="0" y="97"/>
                      <a:pt x="0" y="92"/>
                    </a:cubicBezTo>
                    <a:cubicBezTo>
                      <a:pt x="0" y="0"/>
                      <a:pt x="0" y="0"/>
                      <a:pt x="0" y="0"/>
                    </a:cubicBezTo>
                    <a:cubicBezTo>
                      <a:pt x="0" y="5"/>
                      <a:pt x="4" y="9"/>
                      <a:pt x="9" y="13"/>
                    </a:cubicBezTo>
                    <a:cubicBezTo>
                      <a:pt x="63" y="43"/>
                      <a:pt x="63" y="43"/>
                      <a:pt x="63" y="43"/>
                    </a:cubicBezTo>
                    <a:cubicBezTo>
                      <a:pt x="63" y="43"/>
                      <a:pt x="63" y="43"/>
                      <a:pt x="63" y="43"/>
                    </a:cubicBezTo>
                    <a:cubicBezTo>
                      <a:pt x="310" y="186"/>
                      <a:pt x="310" y="186"/>
                      <a:pt x="310" y="186"/>
                    </a:cubicBezTo>
                    <a:cubicBezTo>
                      <a:pt x="324" y="194"/>
                      <a:pt x="350" y="193"/>
                      <a:pt x="367" y="184"/>
                    </a:cubicBezTo>
                    <a:cubicBezTo>
                      <a:pt x="659" y="15"/>
                      <a:pt x="659" y="15"/>
                      <a:pt x="659" y="15"/>
                    </a:cubicBezTo>
                    <a:cubicBezTo>
                      <a:pt x="667" y="11"/>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7" name="Freeform 116">
                <a:extLst>
                  <a:ext uri="{FF2B5EF4-FFF2-40B4-BE49-F238E27FC236}">
                    <a16:creationId xmlns:a16="http://schemas.microsoft.com/office/drawing/2014/main" id="{5E3B3C94-3481-EC7F-E434-61E4CB27C20D}"/>
                  </a:ext>
                </a:extLst>
              </p:cNvPr>
              <p:cNvSpPr>
                <a:spLocks/>
              </p:cNvSpPr>
              <p:nvPr/>
            </p:nvSpPr>
            <p:spPr bwMode="auto">
              <a:xfrm>
                <a:off x="7941188" y="5989637"/>
                <a:ext cx="481013" cy="354013"/>
              </a:xfrm>
              <a:custGeom>
                <a:avLst/>
                <a:gdLst>
                  <a:gd name="T0" fmla="*/ 162 w 174"/>
                  <a:gd name="T1" fmla="*/ 37 h 128"/>
                  <a:gd name="T2" fmla="*/ 12 w 174"/>
                  <a:gd name="T3" fmla="*/ 124 h 128"/>
                  <a:gd name="T4" fmla="*/ 0 w 174"/>
                  <a:gd name="T5" fmla="*/ 114 h 128"/>
                  <a:gd name="T6" fmla="*/ 0 w 174"/>
                  <a:gd name="T7" fmla="*/ 114 h 128"/>
                  <a:gd name="T8" fmla="*/ 12 w 174"/>
                  <a:gd name="T9" fmla="*/ 90 h 128"/>
                  <a:gd name="T10" fmla="*/ 162 w 174"/>
                  <a:gd name="T11" fmla="*/ 4 h 128"/>
                  <a:gd name="T12" fmla="*/ 174 w 174"/>
                  <a:gd name="T13" fmla="*/ 13 h 128"/>
                  <a:gd name="T14" fmla="*/ 174 w 174"/>
                  <a:gd name="T15" fmla="*/ 13 h 128"/>
                  <a:gd name="T16" fmla="*/ 162 w 174"/>
                  <a:gd name="T1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8">
                    <a:moveTo>
                      <a:pt x="162" y="37"/>
                    </a:moveTo>
                    <a:cubicBezTo>
                      <a:pt x="12" y="124"/>
                      <a:pt x="12" y="124"/>
                      <a:pt x="12" y="124"/>
                    </a:cubicBezTo>
                    <a:cubicBezTo>
                      <a:pt x="5" y="128"/>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3"/>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8" name="Freeform 117">
                <a:extLst>
                  <a:ext uri="{FF2B5EF4-FFF2-40B4-BE49-F238E27FC236}">
                    <a16:creationId xmlns:a16="http://schemas.microsoft.com/office/drawing/2014/main" id="{4A62E001-B2D9-6F9D-AA19-90F4887959A8}"/>
                  </a:ext>
                </a:extLst>
              </p:cNvPr>
              <p:cNvSpPr>
                <a:spLocks/>
              </p:cNvSpPr>
              <p:nvPr/>
            </p:nvSpPr>
            <p:spPr bwMode="auto">
              <a:xfrm>
                <a:off x="6915663" y="6011862"/>
                <a:ext cx="482600" cy="354013"/>
              </a:xfrm>
              <a:custGeom>
                <a:avLst/>
                <a:gdLst>
                  <a:gd name="T0" fmla="*/ 162 w 175"/>
                  <a:gd name="T1" fmla="*/ 124 h 128"/>
                  <a:gd name="T2" fmla="*/ 13 w 175"/>
                  <a:gd name="T3" fmla="*/ 37 h 128"/>
                  <a:gd name="T4" fmla="*/ 0 w 175"/>
                  <a:gd name="T5" fmla="*/ 14 h 128"/>
                  <a:gd name="T6" fmla="*/ 0 w 175"/>
                  <a:gd name="T7" fmla="*/ 14 h 128"/>
                  <a:gd name="T8" fmla="*/ 13 w 175"/>
                  <a:gd name="T9" fmla="*/ 4 h 128"/>
                  <a:gd name="T10" fmla="*/ 162 w 175"/>
                  <a:gd name="T11" fmla="*/ 91 h 128"/>
                  <a:gd name="T12" fmla="*/ 175 w 175"/>
                  <a:gd name="T13" fmla="*/ 115 h 128"/>
                  <a:gd name="T14" fmla="*/ 175 w 175"/>
                  <a:gd name="T15" fmla="*/ 115 h 128"/>
                  <a:gd name="T16" fmla="*/ 162 w 175"/>
                  <a:gd name="T1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8">
                    <a:moveTo>
                      <a:pt x="162" y="124"/>
                    </a:moveTo>
                    <a:cubicBezTo>
                      <a:pt x="13" y="37"/>
                      <a:pt x="13" y="37"/>
                      <a:pt x="13" y="37"/>
                    </a:cubicBezTo>
                    <a:cubicBezTo>
                      <a:pt x="6" y="34"/>
                      <a:pt x="0" y="23"/>
                      <a:pt x="0" y="14"/>
                    </a:cubicBezTo>
                    <a:cubicBezTo>
                      <a:pt x="0" y="14"/>
                      <a:pt x="0" y="14"/>
                      <a:pt x="0" y="14"/>
                    </a:cubicBezTo>
                    <a:cubicBezTo>
                      <a:pt x="0" y="5"/>
                      <a:pt x="6" y="0"/>
                      <a:pt x="13" y="4"/>
                    </a:cubicBezTo>
                    <a:cubicBezTo>
                      <a:pt x="162" y="91"/>
                      <a:pt x="162" y="91"/>
                      <a:pt x="162" y="91"/>
                    </a:cubicBezTo>
                    <a:cubicBezTo>
                      <a:pt x="169" y="95"/>
                      <a:pt x="175" y="105"/>
                      <a:pt x="175" y="115"/>
                    </a:cubicBezTo>
                    <a:cubicBezTo>
                      <a:pt x="175" y="115"/>
                      <a:pt x="175" y="115"/>
                      <a:pt x="175" y="115"/>
                    </a:cubicBezTo>
                    <a:cubicBezTo>
                      <a:pt x="175" y="124"/>
                      <a:pt x="169" y="128"/>
                      <a:pt x="162" y="12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89" name="Freeform 118">
                <a:extLst>
                  <a:ext uri="{FF2B5EF4-FFF2-40B4-BE49-F238E27FC236}">
                    <a16:creationId xmlns:a16="http://schemas.microsoft.com/office/drawing/2014/main" id="{AAC35BB2-5CC5-A941-274D-261F1D15E25A}"/>
                  </a:ext>
                </a:extLst>
              </p:cNvPr>
              <p:cNvSpPr>
                <a:spLocks/>
              </p:cNvSpPr>
              <p:nvPr/>
            </p:nvSpPr>
            <p:spPr bwMode="auto">
              <a:xfrm>
                <a:off x="7820538" y="6288087"/>
                <a:ext cx="79375" cy="122238"/>
              </a:xfrm>
              <a:custGeom>
                <a:avLst/>
                <a:gdLst>
                  <a:gd name="T0" fmla="*/ 29 w 29"/>
                  <a:gd name="T1" fmla="*/ 14 h 44"/>
                  <a:gd name="T2" fmla="*/ 14 w 29"/>
                  <a:gd name="T3" fmla="*/ 39 h 44"/>
                  <a:gd name="T4" fmla="*/ 0 w 29"/>
                  <a:gd name="T5" fmla="*/ 31 h 44"/>
                  <a:gd name="T6" fmla="*/ 14 w 29"/>
                  <a:gd name="T7" fmla="*/ 5 h 44"/>
                  <a:gd name="T8" fmla="*/ 29 w 29"/>
                  <a:gd name="T9" fmla="*/ 14 h 44"/>
                </a:gdLst>
                <a:ahLst/>
                <a:cxnLst>
                  <a:cxn ang="0">
                    <a:pos x="T0" y="T1"/>
                  </a:cxn>
                  <a:cxn ang="0">
                    <a:pos x="T2" y="T3"/>
                  </a:cxn>
                  <a:cxn ang="0">
                    <a:pos x="T4" y="T5"/>
                  </a:cxn>
                  <a:cxn ang="0">
                    <a:pos x="T6" y="T7"/>
                  </a:cxn>
                  <a:cxn ang="0">
                    <a:pos x="T8" y="T9"/>
                  </a:cxn>
                </a:cxnLst>
                <a:rect l="0" t="0" r="r" b="b"/>
                <a:pathLst>
                  <a:path w="29" h="44">
                    <a:moveTo>
                      <a:pt x="29" y="14"/>
                    </a:moveTo>
                    <a:cubicBezTo>
                      <a:pt x="29" y="23"/>
                      <a:pt x="23" y="34"/>
                      <a:pt x="14" y="39"/>
                    </a:cubicBezTo>
                    <a:cubicBezTo>
                      <a:pt x="6" y="44"/>
                      <a:pt x="0" y="40"/>
                      <a:pt x="0" y="31"/>
                    </a:cubicBezTo>
                    <a:cubicBezTo>
                      <a:pt x="0" y="21"/>
                      <a:pt x="6" y="10"/>
                      <a:pt x="14" y="5"/>
                    </a:cubicBezTo>
                    <a:cubicBezTo>
                      <a:pt x="23" y="0"/>
                      <a:pt x="29" y="4"/>
                      <a:pt x="29" y="1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0" name="Freeform 119">
                <a:extLst>
                  <a:ext uri="{FF2B5EF4-FFF2-40B4-BE49-F238E27FC236}">
                    <a16:creationId xmlns:a16="http://schemas.microsoft.com/office/drawing/2014/main" id="{5F79DA7E-D081-BE08-B363-8FE826834ECF}"/>
                  </a:ext>
                </a:extLst>
              </p:cNvPr>
              <p:cNvSpPr>
                <a:spLocks/>
              </p:cNvSpPr>
              <p:nvPr/>
            </p:nvSpPr>
            <p:spPr bwMode="auto">
              <a:xfrm>
                <a:off x="6721988" y="4938712"/>
                <a:ext cx="1862138" cy="1087438"/>
              </a:xfrm>
              <a:custGeom>
                <a:avLst/>
                <a:gdLst>
                  <a:gd name="T0" fmla="*/ 674 w 675"/>
                  <a:gd name="T1" fmla="*/ 200 h 394"/>
                  <a:gd name="T2" fmla="*/ 660 w 675"/>
                  <a:gd name="T3" fmla="*/ 215 h 394"/>
                  <a:gd name="T4" fmla="*/ 368 w 675"/>
                  <a:gd name="T5" fmla="*/ 383 h 394"/>
                  <a:gd name="T6" fmla="*/ 311 w 675"/>
                  <a:gd name="T7" fmla="*/ 386 h 394"/>
                  <a:gd name="T8" fmla="*/ 64 w 675"/>
                  <a:gd name="T9" fmla="*/ 243 h 394"/>
                  <a:gd name="T10" fmla="*/ 64 w 675"/>
                  <a:gd name="T11" fmla="*/ 243 h 394"/>
                  <a:gd name="T12" fmla="*/ 10 w 675"/>
                  <a:gd name="T13" fmla="*/ 212 h 394"/>
                  <a:gd name="T14" fmla="*/ 1 w 675"/>
                  <a:gd name="T15" fmla="*/ 200 h 394"/>
                  <a:gd name="T16" fmla="*/ 1 w 675"/>
                  <a:gd name="T17" fmla="*/ 200 h 394"/>
                  <a:gd name="T18" fmla="*/ 14 w 675"/>
                  <a:gd name="T19" fmla="*/ 179 h 394"/>
                  <a:gd name="T20" fmla="*/ 307 w 675"/>
                  <a:gd name="T21" fmla="*/ 11 h 394"/>
                  <a:gd name="T22" fmla="*/ 364 w 675"/>
                  <a:gd name="T23" fmla="*/ 8 h 394"/>
                  <a:gd name="T24" fmla="*/ 664 w 675"/>
                  <a:gd name="T25" fmla="*/ 182 h 394"/>
                  <a:gd name="T26" fmla="*/ 674 w 675"/>
                  <a:gd name="T27" fmla="*/ 20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4">
                    <a:moveTo>
                      <a:pt x="674" y="200"/>
                    </a:moveTo>
                    <a:cubicBezTo>
                      <a:pt x="672" y="205"/>
                      <a:pt x="668" y="210"/>
                      <a:pt x="660" y="215"/>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5"/>
                      <a:pt x="1" y="200"/>
                    </a:cubicBezTo>
                    <a:cubicBezTo>
                      <a:pt x="1" y="200"/>
                      <a:pt x="1" y="200"/>
                      <a:pt x="1" y="200"/>
                    </a:cubicBezTo>
                    <a:cubicBezTo>
                      <a:pt x="0" y="193"/>
                      <a:pt x="4" y="185"/>
                      <a:pt x="14" y="179"/>
                    </a:cubicBezTo>
                    <a:cubicBezTo>
                      <a:pt x="307" y="11"/>
                      <a:pt x="307" y="11"/>
                      <a:pt x="307" y="11"/>
                    </a:cubicBezTo>
                    <a:cubicBezTo>
                      <a:pt x="324" y="1"/>
                      <a:pt x="349" y="0"/>
                      <a:pt x="364" y="8"/>
                    </a:cubicBezTo>
                    <a:cubicBezTo>
                      <a:pt x="664" y="182"/>
                      <a:pt x="664" y="182"/>
                      <a:pt x="664" y="182"/>
                    </a:cubicBezTo>
                    <a:cubicBezTo>
                      <a:pt x="672" y="186"/>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1" name="Freeform 120">
                <a:extLst>
                  <a:ext uri="{FF2B5EF4-FFF2-40B4-BE49-F238E27FC236}">
                    <a16:creationId xmlns:a16="http://schemas.microsoft.com/office/drawing/2014/main" id="{94D7E8F1-F686-D7AF-526D-51CEE19B0AA4}"/>
                  </a:ext>
                </a:extLst>
              </p:cNvPr>
              <p:cNvSpPr>
                <a:spLocks/>
              </p:cNvSpPr>
              <p:nvPr/>
            </p:nvSpPr>
            <p:spPr bwMode="auto">
              <a:xfrm>
                <a:off x="6725163" y="5491162"/>
                <a:ext cx="1857375" cy="788988"/>
              </a:xfrm>
              <a:custGeom>
                <a:avLst/>
                <a:gdLst>
                  <a:gd name="T0" fmla="*/ 673 w 673"/>
                  <a:gd name="T1" fmla="*/ 0 h 286"/>
                  <a:gd name="T2" fmla="*/ 673 w 673"/>
                  <a:gd name="T3" fmla="*/ 88 h 286"/>
                  <a:gd name="T4" fmla="*/ 673 w 673"/>
                  <a:gd name="T5" fmla="*/ 88 h 286"/>
                  <a:gd name="T6" fmla="*/ 659 w 673"/>
                  <a:gd name="T7" fmla="*/ 107 h 286"/>
                  <a:gd name="T8" fmla="*/ 367 w 673"/>
                  <a:gd name="T9" fmla="*/ 275 h 286"/>
                  <a:gd name="T10" fmla="*/ 310 w 673"/>
                  <a:gd name="T11" fmla="*/ 278 h 286"/>
                  <a:gd name="T12" fmla="*/ 9 w 673"/>
                  <a:gd name="T13" fmla="*/ 104 h 286"/>
                  <a:gd name="T14" fmla="*/ 0 w 673"/>
                  <a:gd name="T15" fmla="*/ 92 h 286"/>
                  <a:gd name="T16" fmla="*/ 0 w 673"/>
                  <a:gd name="T17" fmla="*/ 0 h 286"/>
                  <a:gd name="T18" fmla="*/ 9 w 673"/>
                  <a:gd name="T19" fmla="*/ 12 h 286"/>
                  <a:gd name="T20" fmla="*/ 63 w 673"/>
                  <a:gd name="T21" fmla="*/ 43 h 286"/>
                  <a:gd name="T22" fmla="*/ 63 w 673"/>
                  <a:gd name="T23" fmla="*/ 43 h 286"/>
                  <a:gd name="T24" fmla="*/ 310 w 673"/>
                  <a:gd name="T25" fmla="*/ 186 h 286"/>
                  <a:gd name="T26" fmla="*/ 367 w 673"/>
                  <a:gd name="T27" fmla="*/ 183 h 286"/>
                  <a:gd name="T28" fmla="*/ 659 w 673"/>
                  <a:gd name="T29" fmla="*/ 15 h 286"/>
                  <a:gd name="T30" fmla="*/ 673 w 673"/>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6">
                    <a:moveTo>
                      <a:pt x="673" y="0"/>
                    </a:moveTo>
                    <a:cubicBezTo>
                      <a:pt x="673" y="88"/>
                      <a:pt x="673" y="88"/>
                      <a:pt x="673" y="88"/>
                    </a:cubicBezTo>
                    <a:cubicBezTo>
                      <a:pt x="673" y="88"/>
                      <a:pt x="673" y="88"/>
                      <a:pt x="673" y="88"/>
                    </a:cubicBezTo>
                    <a:cubicBezTo>
                      <a:pt x="673" y="95"/>
                      <a:pt x="668" y="101"/>
                      <a:pt x="659" y="107"/>
                    </a:cubicBezTo>
                    <a:cubicBezTo>
                      <a:pt x="367" y="275"/>
                      <a:pt x="367" y="275"/>
                      <a:pt x="367" y="275"/>
                    </a:cubicBezTo>
                    <a:cubicBezTo>
                      <a:pt x="350" y="285"/>
                      <a:pt x="324" y="286"/>
                      <a:pt x="310" y="278"/>
                    </a:cubicBezTo>
                    <a:cubicBezTo>
                      <a:pt x="9" y="104"/>
                      <a:pt x="9" y="104"/>
                      <a:pt x="9" y="104"/>
                    </a:cubicBezTo>
                    <a:cubicBezTo>
                      <a:pt x="3" y="101"/>
                      <a:pt x="0" y="97"/>
                      <a:pt x="0" y="92"/>
                    </a:cubicBezTo>
                    <a:cubicBezTo>
                      <a:pt x="0" y="0"/>
                      <a:pt x="0" y="0"/>
                      <a:pt x="0" y="0"/>
                    </a:cubicBezTo>
                    <a:cubicBezTo>
                      <a:pt x="0" y="5"/>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5"/>
                      <a:pt x="659" y="15"/>
                      <a:pt x="659" y="15"/>
                    </a:cubicBezTo>
                    <a:cubicBezTo>
                      <a:pt x="667" y="10"/>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2" name="Freeform 121">
                <a:extLst>
                  <a:ext uri="{FF2B5EF4-FFF2-40B4-BE49-F238E27FC236}">
                    <a16:creationId xmlns:a16="http://schemas.microsoft.com/office/drawing/2014/main" id="{F93871CC-BD9B-424E-9FAF-3DDD3BE6097D}"/>
                  </a:ext>
                </a:extLst>
              </p:cNvPr>
              <p:cNvSpPr>
                <a:spLocks/>
              </p:cNvSpPr>
              <p:nvPr/>
            </p:nvSpPr>
            <p:spPr bwMode="auto">
              <a:xfrm>
                <a:off x="7941188" y="5692775"/>
                <a:ext cx="481013" cy="349250"/>
              </a:xfrm>
              <a:custGeom>
                <a:avLst/>
                <a:gdLst>
                  <a:gd name="T0" fmla="*/ 162 w 174"/>
                  <a:gd name="T1" fmla="*/ 37 h 127"/>
                  <a:gd name="T2" fmla="*/ 12 w 174"/>
                  <a:gd name="T3" fmla="*/ 123 h 127"/>
                  <a:gd name="T4" fmla="*/ 0 w 174"/>
                  <a:gd name="T5" fmla="*/ 114 h 127"/>
                  <a:gd name="T6" fmla="*/ 0 w 174"/>
                  <a:gd name="T7" fmla="*/ 114 h 127"/>
                  <a:gd name="T8" fmla="*/ 12 w 174"/>
                  <a:gd name="T9" fmla="*/ 90 h 127"/>
                  <a:gd name="T10" fmla="*/ 162 w 174"/>
                  <a:gd name="T11" fmla="*/ 4 h 127"/>
                  <a:gd name="T12" fmla="*/ 174 w 174"/>
                  <a:gd name="T13" fmla="*/ 13 h 127"/>
                  <a:gd name="T14" fmla="*/ 174 w 174"/>
                  <a:gd name="T15" fmla="*/ 13 h 127"/>
                  <a:gd name="T16" fmla="*/ 162 w 174"/>
                  <a:gd name="T17" fmla="*/ 3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7">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3" name="Freeform 122">
                <a:extLst>
                  <a:ext uri="{FF2B5EF4-FFF2-40B4-BE49-F238E27FC236}">
                    <a16:creationId xmlns:a16="http://schemas.microsoft.com/office/drawing/2014/main" id="{C455F4C7-27B4-90B9-3C1E-E4692B58CBCF}"/>
                  </a:ext>
                </a:extLst>
              </p:cNvPr>
              <p:cNvSpPr>
                <a:spLocks/>
              </p:cNvSpPr>
              <p:nvPr/>
            </p:nvSpPr>
            <p:spPr bwMode="auto">
              <a:xfrm>
                <a:off x="6915663" y="5713412"/>
                <a:ext cx="482600" cy="354013"/>
              </a:xfrm>
              <a:custGeom>
                <a:avLst/>
                <a:gdLst>
                  <a:gd name="T0" fmla="*/ 162 w 175"/>
                  <a:gd name="T1" fmla="*/ 124 h 128"/>
                  <a:gd name="T2" fmla="*/ 13 w 175"/>
                  <a:gd name="T3" fmla="*/ 37 h 128"/>
                  <a:gd name="T4" fmla="*/ 0 w 175"/>
                  <a:gd name="T5" fmla="*/ 13 h 128"/>
                  <a:gd name="T6" fmla="*/ 0 w 175"/>
                  <a:gd name="T7" fmla="*/ 13 h 128"/>
                  <a:gd name="T8" fmla="*/ 13 w 175"/>
                  <a:gd name="T9" fmla="*/ 4 h 128"/>
                  <a:gd name="T10" fmla="*/ 162 w 175"/>
                  <a:gd name="T11" fmla="*/ 91 h 128"/>
                  <a:gd name="T12" fmla="*/ 175 w 175"/>
                  <a:gd name="T13" fmla="*/ 114 h 128"/>
                  <a:gd name="T14" fmla="*/ 175 w 175"/>
                  <a:gd name="T15" fmla="*/ 114 h 128"/>
                  <a:gd name="T16" fmla="*/ 162 w 175"/>
                  <a:gd name="T1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8">
                    <a:moveTo>
                      <a:pt x="162" y="124"/>
                    </a:moveTo>
                    <a:cubicBezTo>
                      <a:pt x="13" y="37"/>
                      <a:pt x="13" y="37"/>
                      <a:pt x="13" y="37"/>
                    </a:cubicBezTo>
                    <a:cubicBezTo>
                      <a:pt x="6" y="33"/>
                      <a:pt x="0" y="23"/>
                      <a:pt x="0" y="13"/>
                    </a:cubicBezTo>
                    <a:cubicBezTo>
                      <a:pt x="0" y="13"/>
                      <a:pt x="0" y="13"/>
                      <a:pt x="0" y="13"/>
                    </a:cubicBezTo>
                    <a:cubicBezTo>
                      <a:pt x="0" y="4"/>
                      <a:pt x="6" y="0"/>
                      <a:pt x="13" y="4"/>
                    </a:cubicBezTo>
                    <a:cubicBezTo>
                      <a:pt x="162" y="91"/>
                      <a:pt x="162" y="91"/>
                      <a:pt x="162" y="91"/>
                    </a:cubicBezTo>
                    <a:cubicBezTo>
                      <a:pt x="169" y="95"/>
                      <a:pt x="175" y="105"/>
                      <a:pt x="175" y="114"/>
                    </a:cubicBezTo>
                    <a:cubicBezTo>
                      <a:pt x="175" y="114"/>
                      <a:pt x="175" y="114"/>
                      <a:pt x="175" y="114"/>
                    </a:cubicBezTo>
                    <a:cubicBezTo>
                      <a:pt x="175" y="123"/>
                      <a:pt x="169" y="128"/>
                      <a:pt x="162" y="12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4" name="Freeform 123">
                <a:extLst>
                  <a:ext uri="{FF2B5EF4-FFF2-40B4-BE49-F238E27FC236}">
                    <a16:creationId xmlns:a16="http://schemas.microsoft.com/office/drawing/2014/main" id="{941577C3-ADF9-21AE-4B3C-1A4F81283224}"/>
                  </a:ext>
                </a:extLst>
              </p:cNvPr>
              <p:cNvSpPr>
                <a:spLocks/>
              </p:cNvSpPr>
              <p:nvPr/>
            </p:nvSpPr>
            <p:spPr bwMode="auto">
              <a:xfrm>
                <a:off x="7820538" y="5989637"/>
                <a:ext cx="79375" cy="122238"/>
              </a:xfrm>
              <a:custGeom>
                <a:avLst/>
                <a:gdLst>
                  <a:gd name="T0" fmla="*/ 29 w 29"/>
                  <a:gd name="T1" fmla="*/ 13 h 44"/>
                  <a:gd name="T2" fmla="*/ 14 w 29"/>
                  <a:gd name="T3" fmla="*/ 39 h 44"/>
                  <a:gd name="T4" fmla="*/ 0 w 29"/>
                  <a:gd name="T5" fmla="*/ 30 h 44"/>
                  <a:gd name="T6" fmla="*/ 14 w 29"/>
                  <a:gd name="T7" fmla="*/ 5 h 44"/>
                  <a:gd name="T8" fmla="*/ 29 w 29"/>
                  <a:gd name="T9" fmla="*/ 13 h 44"/>
                </a:gdLst>
                <a:ahLst/>
                <a:cxnLst>
                  <a:cxn ang="0">
                    <a:pos x="T0" y="T1"/>
                  </a:cxn>
                  <a:cxn ang="0">
                    <a:pos x="T2" y="T3"/>
                  </a:cxn>
                  <a:cxn ang="0">
                    <a:pos x="T4" y="T5"/>
                  </a:cxn>
                  <a:cxn ang="0">
                    <a:pos x="T6" y="T7"/>
                  </a:cxn>
                  <a:cxn ang="0">
                    <a:pos x="T8" y="T9"/>
                  </a:cxn>
                </a:cxnLst>
                <a:rect l="0" t="0" r="r" b="b"/>
                <a:pathLst>
                  <a:path w="29" h="44">
                    <a:moveTo>
                      <a:pt x="29" y="13"/>
                    </a:moveTo>
                    <a:cubicBezTo>
                      <a:pt x="29" y="23"/>
                      <a:pt x="23" y="34"/>
                      <a:pt x="14" y="39"/>
                    </a:cubicBezTo>
                    <a:cubicBezTo>
                      <a:pt x="6" y="44"/>
                      <a:pt x="0" y="40"/>
                      <a:pt x="0" y="30"/>
                    </a:cubicBezTo>
                    <a:cubicBezTo>
                      <a:pt x="0" y="21"/>
                      <a:pt x="6" y="10"/>
                      <a:pt x="14" y="5"/>
                    </a:cubicBezTo>
                    <a:cubicBezTo>
                      <a:pt x="23" y="0"/>
                      <a:pt x="29" y="4"/>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5" name="Freeform 124">
                <a:extLst>
                  <a:ext uri="{FF2B5EF4-FFF2-40B4-BE49-F238E27FC236}">
                    <a16:creationId xmlns:a16="http://schemas.microsoft.com/office/drawing/2014/main" id="{377AC360-D747-3BE2-7C12-FC87086342A6}"/>
                  </a:ext>
                </a:extLst>
              </p:cNvPr>
              <p:cNvSpPr>
                <a:spLocks/>
              </p:cNvSpPr>
              <p:nvPr/>
            </p:nvSpPr>
            <p:spPr bwMode="auto">
              <a:xfrm>
                <a:off x="6721988" y="4640262"/>
                <a:ext cx="1862138" cy="1087438"/>
              </a:xfrm>
              <a:custGeom>
                <a:avLst/>
                <a:gdLst>
                  <a:gd name="T0" fmla="*/ 674 w 675"/>
                  <a:gd name="T1" fmla="*/ 200 h 394"/>
                  <a:gd name="T2" fmla="*/ 660 w 675"/>
                  <a:gd name="T3" fmla="*/ 214 h 394"/>
                  <a:gd name="T4" fmla="*/ 368 w 675"/>
                  <a:gd name="T5" fmla="*/ 383 h 394"/>
                  <a:gd name="T6" fmla="*/ 311 w 675"/>
                  <a:gd name="T7" fmla="*/ 386 h 394"/>
                  <a:gd name="T8" fmla="*/ 64 w 675"/>
                  <a:gd name="T9" fmla="*/ 243 h 394"/>
                  <a:gd name="T10" fmla="*/ 64 w 675"/>
                  <a:gd name="T11" fmla="*/ 243 h 394"/>
                  <a:gd name="T12" fmla="*/ 10 w 675"/>
                  <a:gd name="T13" fmla="*/ 212 h 394"/>
                  <a:gd name="T14" fmla="*/ 1 w 675"/>
                  <a:gd name="T15" fmla="*/ 200 h 394"/>
                  <a:gd name="T16" fmla="*/ 1 w 675"/>
                  <a:gd name="T17" fmla="*/ 200 h 394"/>
                  <a:gd name="T18" fmla="*/ 14 w 675"/>
                  <a:gd name="T19" fmla="*/ 179 h 394"/>
                  <a:gd name="T20" fmla="*/ 307 w 675"/>
                  <a:gd name="T21" fmla="*/ 10 h 394"/>
                  <a:gd name="T22" fmla="*/ 364 w 675"/>
                  <a:gd name="T23" fmla="*/ 8 h 394"/>
                  <a:gd name="T24" fmla="*/ 664 w 675"/>
                  <a:gd name="T25" fmla="*/ 181 h 394"/>
                  <a:gd name="T26" fmla="*/ 674 w 675"/>
                  <a:gd name="T27" fmla="*/ 20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4">
                    <a:moveTo>
                      <a:pt x="674" y="200"/>
                    </a:moveTo>
                    <a:cubicBezTo>
                      <a:pt x="672" y="205"/>
                      <a:pt x="668" y="210"/>
                      <a:pt x="660" y="214"/>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4"/>
                      <a:pt x="1" y="200"/>
                    </a:cubicBezTo>
                    <a:cubicBezTo>
                      <a:pt x="1" y="200"/>
                      <a:pt x="1" y="200"/>
                      <a:pt x="1" y="200"/>
                    </a:cubicBezTo>
                    <a:cubicBezTo>
                      <a:pt x="0" y="193"/>
                      <a:pt x="4" y="185"/>
                      <a:pt x="14" y="179"/>
                    </a:cubicBezTo>
                    <a:cubicBezTo>
                      <a:pt x="307" y="10"/>
                      <a:pt x="307" y="10"/>
                      <a:pt x="307" y="10"/>
                    </a:cubicBezTo>
                    <a:cubicBezTo>
                      <a:pt x="324" y="1"/>
                      <a:pt x="349" y="0"/>
                      <a:pt x="364" y="8"/>
                    </a:cubicBezTo>
                    <a:cubicBezTo>
                      <a:pt x="664" y="181"/>
                      <a:pt x="664" y="181"/>
                      <a:pt x="664" y="181"/>
                    </a:cubicBezTo>
                    <a:cubicBezTo>
                      <a:pt x="672" y="186"/>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6" name="Freeform 125">
                <a:extLst>
                  <a:ext uri="{FF2B5EF4-FFF2-40B4-BE49-F238E27FC236}">
                    <a16:creationId xmlns:a16="http://schemas.microsoft.com/office/drawing/2014/main" id="{AE45307B-3D29-5F84-7B5F-88BD9000CE84}"/>
                  </a:ext>
                </a:extLst>
              </p:cNvPr>
              <p:cNvSpPr>
                <a:spLocks/>
              </p:cNvSpPr>
              <p:nvPr/>
            </p:nvSpPr>
            <p:spPr bwMode="auto">
              <a:xfrm>
                <a:off x="6725163" y="5192712"/>
                <a:ext cx="1857375" cy="788988"/>
              </a:xfrm>
              <a:custGeom>
                <a:avLst/>
                <a:gdLst>
                  <a:gd name="T0" fmla="*/ 673 w 673"/>
                  <a:gd name="T1" fmla="*/ 0 h 286"/>
                  <a:gd name="T2" fmla="*/ 673 w 673"/>
                  <a:gd name="T3" fmla="*/ 88 h 286"/>
                  <a:gd name="T4" fmla="*/ 673 w 673"/>
                  <a:gd name="T5" fmla="*/ 88 h 286"/>
                  <a:gd name="T6" fmla="*/ 659 w 673"/>
                  <a:gd name="T7" fmla="*/ 107 h 286"/>
                  <a:gd name="T8" fmla="*/ 367 w 673"/>
                  <a:gd name="T9" fmla="*/ 275 h 286"/>
                  <a:gd name="T10" fmla="*/ 310 w 673"/>
                  <a:gd name="T11" fmla="*/ 278 h 286"/>
                  <a:gd name="T12" fmla="*/ 9 w 673"/>
                  <a:gd name="T13" fmla="*/ 104 h 286"/>
                  <a:gd name="T14" fmla="*/ 0 w 673"/>
                  <a:gd name="T15" fmla="*/ 92 h 286"/>
                  <a:gd name="T16" fmla="*/ 0 w 673"/>
                  <a:gd name="T17" fmla="*/ 0 h 286"/>
                  <a:gd name="T18" fmla="*/ 9 w 673"/>
                  <a:gd name="T19" fmla="*/ 12 h 286"/>
                  <a:gd name="T20" fmla="*/ 63 w 673"/>
                  <a:gd name="T21" fmla="*/ 43 h 286"/>
                  <a:gd name="T22" fmla="*/ 63 w 673"/>
                  <a:gd name="T23" fmla="*/ 43 h 286"/>
                  <a:gd name="T24" fmla="*/ 310 w 673"/>
                  <a:gd name="T25" fmla="*/ 186 h 286"/>
                  <a:gd name="T26" fmla="*/ 367 w 673"/>
                  <a:gd name="T27" fmla="*/ 183 h 286"/>
                  <a:gd name="T28" fmla="*/ 659 w 673"/>
                  <a:gd name="T29" fmla="*/ 14 h 286"/>
                  <a:gd name="T30" fmla="*/ 673 w 673"/>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6">
                    <a:moveTo>
                      <a:pt x="673" y="0"/>
                    </a:moveTo>
                    <a:cubicBezTo>
                      <a:pt x="673" y="88"/>
                      <a:pt x="673" y="88"/>
                      <a:pt x="673" y="88"/>
                    </a:cubicBezTo>
                    <a:cubicBezTo>
                      <a:pt x="673" y="88"/>
                      <a:pt x="673" y="88"/>
                      <a:pt x="673" y="88"/>
                    </a:cubicBezTo>
                    <a:cubicBezTo>
                      <a:pt x="673" y="94"/>
                      <a:pt x="668" y="101"/>
                      <a:pt x="659" y="107"/>
                    </a:cubicBezTo>
                    <a:cubicBezTo>
                      <a:pt x="367" y="275"/>
                      <a:pt x="367" y="275"/>
                      <a:pt x="367" y="275"/>
                    </a:cubicBezTo>
                    <a:cubicBezTo>
                      <a:pt x="350" y="285"/>
                      <a:pt x="324" y="286"/>
                      <a:pt x="310" y="278"/>
                    </a:cubicBezTo>
                    <a:cubicBezTo>
                      <a:pt x="9" y="104"/>
                      <a:pt x="9" y="104"/>
                      <a:pt x="9" y="104"/>
                    </a:cubicBezTo>
                    <a:cubicBezTo>
                      <a:pt x="3" y="101"/>
                      <a:pt x="0" y="96"/>
                      <a:pt x="0" y="92"/>
                    </a:cubicBezTo>
                    <a:cubicBezTo>
                      <a:pt x="0" y="0"/>
                      <a:pt x="0" y="0"/>
                      <a:pt x="0" y="0"/>
                    </a:cubicBezTo>
                    <a:cubicBezTo>
                      <a:pt x="0" y="4"/>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4"/>
                      <a:pt x="659" y="14"/>
                      <a:pt x="659" y="14"/>
                    </a:cubicBezTo>
                    <a:cubicBezTo>
                      <a:pt x="667" y="10"/>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7" name="Freeform 126">
                <a:extLst>
                  <a:ext uri="{FF2B5EF4-FFF2-40B4-BE49-F238E27FC236}">
                    <a16:creationId xmlns:a16="http://schemas.microsoft.com/office/drawing/2014/main" id="{5E2EE49D-4CCF-1C06-49A2-2BD07DEC2ED8}"/>
                  </a:ext>
                </a:extLst>
              </p:cNvPr>
              <p:cNvSpPr>
                <a:spLocks/>
              </p:cNvSpPr>
              <p:nvPr/>
            </p:nvSpPr>
            <p:spPr bwMode="auto">
              <a:xfrm>
                <a:off x="7941188" y="5394325"/>
                <a:ext cx="481013" cy="350838"/>
              </a:xfrm>
              <a:custGeom>
                <a:avLst/>
                <a:gdLst>
                  <a:gd name="T0" fmla="*/ 162 w 174"/>
                  <a:gd name="T1" fmla="*/ 37 h 127"/>
                  <a:gd name="T2" fmla="*/ 12 w 174"/>
                  <a:gd name="T3" fmla="*/ 123 h 127"/>
                  <a:gd name="T4" fmla="*/ 0 w 174"/>
                  <a:gd name="T5" fmla="*/ 114 h 127"/>
                  <a:gd name="T6" fmla="*/ 0 w 174"/>
                  <a:gd name="T7" fmla="*/ 114 h 127"/>
                  <a:gd name="T8" fmla="*/ 12 w 174"/>
                  <a:gd name="T9" fmla="*/ 90 h 127"/>
                  <a:gd name="T10" fmla="*/ 162 w 174"/>
                  <a:gd name="T11" fmla="*/ 3 h 127"/>
                  <a:gd name="T12" fmla="*/ 174 w 174"/>
                  <a:gd name="T13" fmla="*/ 13 h 127"/>
                  <a:gd name="T14" fmla="*/ 174 w 174"/>
                  <a:gd name="T15" fmla="*/ 13 h 127"/>
                  <a:gd name="T16" fmla="*/ 162 w 174"/>
                  <a:gd name="T17" fmla="*/ 3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7">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3"/>
                      <a:pt x="162" y="3"/>
                      <a:pt x="162" y="3"/>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8" name="Freeform 127">
                <a:extLst>
                  <a:ext uri="{FF2B5EF4-FFF2-40B4-BE49-F238E27FC236}">
                    <a16:creationId xmlns:a16="http://schemas.microsoft.com/office/drawing/2014/main" id="{4C92EB25-5384-4E05-B101-FACB33C990FC}"/>
                  </a:ext>
                </a:extLst>
              </p:cNvPr>
              <p:cNvSpPr>
                <a:spLocks/>
              </p:cNvSpPr>
              <p:nvPr/>
            </p:nvSpPr>
            <p:spPr bwMode="auto">
              <a:xfrm>
                <a:off x="6915663" y="5416550"/>
                <a:ext cx="482600" cy="349250"/>
              </a:xfrm>
              <a:custGeom>
                <a:avLst/>
                <a:gdLst>
                  <a:gd name="T0" fmla="*/ 162 w 175"/>
                  <a:gd name="T1" fmla="*/ 123 h 127"/>
                  <a:gd name="T2" fmla="*/ 13 w 175"/>
                  <a:gd name="T3" fmla="*/ 37 h 127"/>
                  <a:gd name="T4" fmla="*/ 0 w 175"/>
                  <a:gd name="T5" fmla="*/ 13 h 127"/>
                  <a:gd name="T6" fmla="*/ 0 w 175"/>
                  <a:gd name="T7" fmla="*/ 13 h 127"/>
                  <a:gd name="T8" fmla="*/ 13 w 175"/>
                  <a:gd name="T9" fmla="*/ 4 h 127"/>
                  <a:gd name="T10" fmla="*/ 162 w 175"/>
                  <a:gd name="T11" fmla="*/ 90 h 127"/>
                  <a:gd name="T12" fmla="*/ 175 w 175"/>
                  <a:gd name="T13" fmla="*/ 114 h 127"/>
                  <a:gd name="T14" fmla="*/ 175 w 175"/>
                  <a:gd name="T15" fmla="*/ 114 h 127"/>
                  <a:gd name="T16" fmla="*/ 162 w 175"/>
                  <a:gd name="T17"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7">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99" name="Freeform 128">
                <a:extLst>
                  <a:ext uri="{FF2B5EF4-FFF2-40B4-BE49-F238E27FC236}">
                    <a16:creationId xmlns:a16="http://schemas.microsoft.com/office/drawing/2014/main" id="{450CDF03-8B17-D960-0969-81CF3301E775}"/>
                  </a:ext>
                </a:extLst>
              </p:cNvPr>
              <p:cNvSpPr>
                <a:spLocks/>
              </p:cNvSpPr>
              <p:nvPr/>
            </p:nvSpPr>
            <p:spPr bwMode="auto">
              <a:xfrm>
                <a:off x="7820538" y="5692775"/>
                <a:ext cx="79375" cy="117475"/>
              </a:xfrm>
              <a:custGeom>
                <a:avLst/>
                <a:gdLst>
                  <a:gd name="T0" fmla="*/ 29 w 29"/>
                  <a:gd name="T1" fmla="*/ 13 h 43"/>
                  <a:gd name="T2" fmla="*/ 14 w 29"/>
                  <a:gd name="T3" fmla="*/ 39 h 43"/>
                  <a:gd name="T4" fmla="*/ 0 w 29"/>
                  <a:gd name="T5" fmla="*/ 30 h 43"/>
                  <a:gd name="T6" fmla="*/ 14 w 29"/>
                  <a:gd name="T7" fmla="*/ 5 h 43"/>
                  <a:gd name="T8" fmla="*/ 29 w 29"/>
                  <a:gd name="T9" fmla="*/ 13 h 43"/>
                </a:gdLst>
                <a:ahLst/>
                <a:cxnLst>
                  <a:cxn ang="0">
                    <a:pos x="T0" y="T1"/>
                  </a:cxn>
                  <a:cxn ang="0">
                    <a:pos x="T2" y="T3"/>
                  </a:cxn>
                  <a:cxn ang="0">
                    <a:pos x="T4" y="T5"/>
                  </a:cxn>
                  <a:cxn ang="0">
                    <a:pos x="T6" y="T7"/>
                  </a:cxn>
                  <a:cxn ang="0">
                    <a:pos x="T8" y="T9"/>
                  </a:cxn>
                </a:cxnLst>
                <a:rect l="0" t="0" r="r" b="b"/>
                <a:pathLst>
                  <a:path w="29" h="43">
                    <a:moveTo>
                      <a:pt x="29" y="13"/>
                    </a:moveTo>
                    <a:cubicBezTo>
                      <a:pt x="29" y="23"/>
                      <a:pt x="23" y="34"/>
                      <a:pt x="14" y="39"/>
                    </a:cubicBezTo>
                    <a:cubicBezTo>
                      <a:pt x="6" y="43"/>
                      <a:pt x="0" y="40"/>
                      <a:pt x="0" y="30"/>
                    </a:cubicBezTo>
                    <a:cubicBezTo>
                      <a:pt x="0" y="21"/>
                      <a:pt x="6" y="9"/>
                      <a:pt x="14" y="5"/>
                    </a:cubicBezTo>
                    <a:cubicBezTo>
                      <a:pt x="23" y="0"/>
                      <a:pt x="29" y="4"/>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0" name="Freeform 129">
                <a:extLst>
                  <a:ext uri="{FF2B5EF4-FFF2-40B4-BE49-F238E27FC236}">
                    <a16:creationId xmlns:a16="http://schemas.microsoft.com/office/drawing/2014/main" id="{45300F9B-78BF-5770-D06F-1D5797B8FBA5}"/>
                  </a:ext>
                </a:extLst>
              </p:cNvPr>
              <p:cNvSpPr>
                <a:spLocks/>
              </p:cNvSpPr>
              <p:nvPr/>
            </p:nvSpPr>
            <p:spPr bwMode="auto">
              <a:xfrm>
                <a:off x="6721988" y="4338637"/>
                <a:ext cx="1862138" cy="1090613"/>
              </a:xfrm>
              <a:custGeom>
                <a:avLst/>
                <a:gdLst>
                  <a:gd name="T0" fmla="*/ 674 w 675"/>
                  <a:gd name="T1" fmla="*/ 200 h 395"/>
                  <a:gd name="T2" fmla="*/ 660 w 675"/>
                  <a:gd name="T3" fmla="*/ 215 h 395"/>
                  <a:gd name="T4" fmla="*/ 368 w 675"/>
                  <a:gd name="T5" fmla="*/ 384 h 395"/>
                  <a:gd name="T6" fmla="*/ 311 w 675"/>
                  <a:gd name="T7" fmla="*/ 386 h 395"/>
                  <a:gd name="T8" fmla="*/ 64 w 675"/>
                  <a:gd name="T9" fmla="*/ 244 h 395"/>
                  <a:gd name="T10" fmla="*/ 64 w 675"/>
                  <a:gd name="T11" fmla="*/ 244 h 395"/>
                  <a:gd name="T12" fmla="*/ 10 w 675"/>
                  <a:gd name="T13" fmla="*/ 213 h 395"/>
                  <a:gd name="T14" fmla="*/ 1 w 675"/>
                  <a:gd name="T15" fmla="*/ 201 h 395"/>
                  <a:gd name="T16" fmla="*/ 1 w 675"/>
                  <a:gd name="T17" fmla="*/ 200 h 395"/>
                  <a:gd name="T18" fmla="*/ 14 w 675"/>
                  <a:gd name="T19" fmla="*/ 180 h 395"/>
                  <a:gd name="T20" fmla="*/ 307 w 675"/>
                  <a:gd name="T21" fmla="*/ 11 h 395"/>
                  <a:gd name="T22" fmla="*/ 364 w 675"/>
                  <a:gd name="T23" fmla="*/ 9 h 395"/>
                  <a:gd name="T24" fmla="*/ 664 w 675"/>
                  <a:gd name="T25" fmla="*/ 182 h 395"/>
                  <a:gd name="T26" fmla="*/ 674 w 675"/>
                  <a:gd name="T27" fmla="*/ 20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5">
                    <a:moveTo>
                      <a:pt x="674" y="200"/>
                    </a:moveTo>
                    <a:cubicBezTo>
                      <a:pt x="672" y="206"/>
                      <a:pt x="668" y="211"/>
                      <a:pt x="660" y="215"/>
                    </a:cubicBezTo>
                    <a:cubicBezTo>
                      <a:pt x="368" y="384"/>
                      <a:pt x="368" y="384"/>
                      <a:pt x="368" y="384"/>
                    </a:cubicBezTo>
                    <a:cubicBezTo>
                      <a:pt x="351" y="394"/>
                      <a:pt x="325" y="395"/>
                      <a:pt x="311" y="386"/>
                    </a:cubicBezTo>
                    <a:cubicBezTo>
                      <a:pt x="64" y="244"/>
                      <a:pt x="64" y="244"/>
                      <a:pt x="64" y="244"/>
                    </a:cubicBezTo>
                    <a:cubicBezTo>
                      <a:pt x="64" y="244"/>
                      <a:pt x="64" y="244"/>
                      <a:pt x="64" y="244"/>
                    </a:cubicBezTo>
                    <a:cubicBezTo>
                      <a:pt x="10" y="213"/>
                      <a:pt x="10" y="213"/>
                      <a:pt x="10" y="213"/>
                    </a:cubicBezTo>
                    <a:cubicBezTo>
                      <a:pt x="5" y="210"/>
                      <a:pt x="1" y="205"/>
                      <a:pt x="1" y="201"/>
                    </a:cubicBezTo>
                    <a:cubicBezTo>
                      <a:pt x="1" y="200"/>
                      <a:pt x="1" y="200"/>
                      <a:pt x="1" y="200"/>
                    </a:cubicBezTo>
                    <a:cubicBezTo>
                      <a:pt x="0" y="193"/>
                      <a:pt x="4" y="186"/>
                      <a:pt x="14" y="180"/>
                    </a:cubicBezTo>
                    <a:cubicBezTo>
                      <a:pt x="307" y="11"/>
                      <a:pt x="307" y="11"/>
                      <a:pt x="307" y="11"/>
                    </a:cubicBezTo>
                    <a:cubicBezTo>
                      <a:pt x="324" y="1"/>
                      <a:pt x="349" y="0"/>
                      <a:pt x="364" y="9"/>
                    </a:cubicBezTo>
                    <a:cubicBezTo>
                      <a:pt x="664" y="182"/>
                      <a:pt x="664" y="182"/>
                      <a:pt x="664" y="182"/>
                    </a:cubicBezTo>
                    <a:cubicBezTo>
                      <a:pt x="672" y="187"/>
                      <a:pt x="675" y="194"/>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1" name="Freeform 130">
                <a:extLst>
                  <a:ext uri="{FF2B5EF4-FFF2-40B4-BE49-F238E27FC236}">
                    <a16:creationId xmlns:a16="http://schemas.microsoft.com/office/drawing/2014/main" id="{79ADABAD-AE86-E017-D5C4-8D7E6627D6FE}"/>
                  </a:ext>
                </a:extLst>
              </p:cNvPr>
              <p:cNvSpPr>
                <a:spLocks/>
              </p:cNvSpPr>
              <p:nvPr/>
            </p:nvSpPr>
            <p:spPr bwMode="auto">
              <a:xfrm>
                <a:off x="6725163" y="4891087"/>
                <a:ext cx="1857375" cy="792163"/>
              </a:xfrm>
              <a:custGeom>
                <a:avLst/>
                <a:gdLst>
                  <a:gd name="T0" fmla="*/ 673 w 673"/>
                  <a:gd name="T1" fmla="*/ 0 h 287"/>
                  <a:gd name="T2" fmla="*/ 673 w 673"/>
                  <a:gd name="T3" fmla="*/ 89 h 287"/>
                  <a:gd name="T4" fmla="*/ 673 w 673"/>
                  <a:gd name="T5" fmla="*/ 89 h 287"/>
                  <a:gd name="T6" fmla="*/ 659 w 673"/>
                  <a:gd name="T7" fmla="*/ 107 h 287"/>
                  <a:gd name="T8" fmla="*/ 367 w 673"/>
                  <a:gd name="T9" fmla="*/ 276 h 287"/>
                  <a:gd name="T10" fmla="*/ 310 w 673"/>
                  <a:gd name="T11" fmla="*/ 278 h 287"/>
                  <a:gd name="T12" fmla="*/ 9 w 673"/>
                  <a:gd name="T13" fmla="*/ 105 h 287"/>
                  <a:gd name="T14" fmla="*/ 0 w 673"/>
                  <a:gd name="T15" fmla="*/ 93 h 287"/>
                  <a:gd name="T16" fmla="*/ 0 w 673"/>
                  <a:gd name="T17" fmla="*/ 1 h 287"/>
                  <a:gd name="T18" fmla="*/ 9 w 673"/>
                  <a:gd name="T19" fmla="*/ 13 h 287"/>
                  <a:gd name="T20" fmla="*/ 63 w 673"/>
                  <a:gd name="T21" fmla="*/ 44 h 287"/>
                  <a:gd name="T22" fmla="*/ 63 w 673"/>
                  <a:gd name="T23" fmla="*/ 44 h 287"/>
                  <a:gd name="T24" fmla="*/ 310 w 673"/>
                  <a:gd name="T25" fmla="*/ 186 h 287"/>
                  <a:gd name="T26" fmla="*/ 367 w 673"/>
                  <a:gd name="T27" fmla="*/ 184 h 287"/>
                  <a:gd name="T28" fmla="*/ 659 w 673"/>
                  <a:gd name="T29" fmla="*/ 15 h 287"/>
                  <a:gd name="T30" fmla="*/ 673 w 673"/>
                  <a:gd name="T3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7">
                    <a:moveTo>
                      <a:pt x="673" y="0"/>
                    </a:moveTo>
                    <a:cubicBezTo>
                      <a:pt x="673" y="89"/>
                      <a:pt x="673" y="89"/>
                      <a:pt x="673" y="89"/>
                    </a:cubicBezTo>
                    <a:cubicBezTo>
                      <a:pt x="673" y="89"/>
                      <a:pt x="673" y="89"/>
                      <a:pt x="673" y="89"/>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2"/>
                      <a:pt x="0" y="97"/>
                      <a:pt x="0" y="93"/>
                    </a:cubicBezTo>
                    <a:cubicBezTo>
                      <a:pt x="0" y="1"/>
                      <a:pt x="0" y="1"/>
                      <a:pt x="0" y="1"/>
                    </a:cubicBezTo>
                    <a:cubicBezTo>
                      <a:pt x="0" y="5"/>
                      <a:pt x="4" y="10"/>
                      <a:pt x="9" y="13"/>
                    </a:cubicBezTo>
                    <a:cubicBezTo>
                      <a:pt x="63" y="44"/>
                      <a:pt x="63" y="44"/>
                      <a:pt x="63" y="44"/>
                    </a:cubicBezTo>
                    <a:cubicBezTo>
                      <a:pt x="63" y="44"/>
                      <a:pt x="63" y="44"/>
                      <a:pt x="63" y="44"/>
                    </a:cubicBezTo>
                    <a:cubicBezTo>
                      <a:pt x="310" y="186"/>
                      <a:pt x="310" y="186"/>
                      <a:pt x="310" y="186"/>
                    </a:cubicBezTo>
                    <a:cubicBezTo>
                      <a:pt x="324" y="195"/>
                      <a:pt x="350" y="194"/>
                      <a:pt x="367" y="184"/>
                    </a:cubicBezTo>
                    <a:cubicBezTo>
                      <a:pt x="659" y="15"/>
                      <a:pt x="659" y="15"/>
                      <a:pt x="659" y="15"/>
                    </a:cubicBezTo>
                    <a:cubicBezTo>
                      <a:pt x="667" y="11"/>
                      <a:pt x="671" y="6"/>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2" name="Freeform 131">
                <a:extLst>
                  <a:ext uri="{FF2B5EF4-FFF2-40B4-BE49-F238E27FC236}">
                    <a16:creationId xmlns:a16="http://schemas.microsoft.com/office/drawing/2014/main" id="{40032FF6-FCE6-E79A-4E9B-4018A1AE5805}"/>
                  </a:ext>
                </a:extLst>
              </p:cNvPr>
              <p:cNvSpPr>
                <a:spLocks/>
              </p:cNvSpPr>
              <p:nvPr/>
            </p:nvSpPr>
            <p:spPr bwMode="auto">
              <a:xfrm>
                <a:off x="7941188" y="5092700"/>
                <a:ext cx="481013" cy="354013"/>
              </a:xfrm>
              <a:custGeom>
                <a:avLst/>
                <a:gdLst>
                  <a:gd name="T0" fmla="*/ 162 w 174"/>
                  <a:gd name="T1" fmla="*/ 37 h 128"/>
                  <a:gd name="T2" fmla="*/ 12 w 174"/>
                  <a:gd name="T3" fmla="*/ 124 h 128"/>
                  <a:gd name="T4" fmla="*/ 0 w 174"/>
                  <a:gd name="T5" fmla="*/ 114 h 128"/>
                  <a:gd name="T6" fmla="*/ 0 w 174"/>
                  <a:gd name="T7" fmla="*/ 114 h 128"/>
                  <a:gd name="T8" fmla="*/ 12 w 174"/>
                  <a:gd name="T9" fmla="*/ 91 h 128"/>
                  <a:gd name="T10" fmla="*/ 162 w 174"/>
                  <a:gd name="T11" fmla="*/ 4 h 128"/>
                  <a:gd name="T12" fmla="*/ 174 w 174"/>
                  <a:gd name="T13" fmla="*/ 14 h 128"/>
                  <a:gd name="T14" fmla="*/ 174 w 174"/>
                  <a:gd name="T15" fmla="*/ 14 h 128"/>
                  <a:gd name="T16" fmla="*/ 162 w 174"/>
                  <a:gd name="T1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8">
                    <a:moveTo>
                      <a:pt x="162" y="37"/>
                    </a:moveTo>
                    <a:cubicBezTo>
                      <a:pt x="12" y="124"/>
                      <a:pt x="12" y="124"/>
                      <a:pt x="12" y="124"/>
                    </a:cubicBezTo>
                    <a:cubicBezTo>
                      <a:pt x="5" y="128"/>
                      <a:pt x="0" y="124"/>
                      <a:pt x="0" y="114"/>
                    </a:cubicBezTo>
                    <a:cubicBezTo>
                      <a:pt x="0" y="114"/>
                      <a:pt x="0" y="114"/>
                      <a:pt x="0" y="114"/>
                    </a:cubicBezTo>
                    <a:cubicBezTo>
                      <a:pt x="0" y="105"/>
                      <a:pt x="5" y="95"/>
                      <a:pt x="12" y="91"/>
                    </a:cubicBezTo>
                    <a:cubicBezTo>
                      <a:pt x="162" y="4"/>
                      <a:pt x="162" y="4"/>
                      <a:pt x="162" y="4"/>
                    </a:cubicBezTo>
                    <a:cubicBezTo>
                      <a:pt x="169" y="0"/>
                      <a:pt x="174" y="4"/>
                      <a:pt x="174" y="14"/>
                    </a:cubicBezTo>
                    <a:cubicBezTo>
                      <a:pt x="174" y="14"/>
                      <a:pt x="174" y="14"/>
                      <a:pt x="174" y="14"/>
                    </a:cubicBezTo>
                    <a:cubicBezTo>
                      <a:pt x="174" y="23"/>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3" name="Freeform 132">
                <a:extLst>
                  <a:ext uri="{FF2B5EF4-FFF2-40B4-BE49-F238E27FC236}">
                    <a16:creationId xmlns:a16="http://schemas.microsoft.com/office/drawing/2014/main" id="{B1374C4B-46A5-3FBD-4950-352CC3C9B68F}"/>
                  </a:ext>
                </a:extLst>
              </p:cNvPr>
              <p:cNvSpPr>
                <a:spLocks/>
              </p:cNvSpPr>
              <p:nvPr/>
            </p:nvSpPr>
            <p:spPr bwMode="auto">
              <a:xfrm>
                <a:off x="6915663" y="5118100"/>
                <a:ext cx="482600" cy="350838"/>
              </a:xfrm>
              <a:custGeom>
                <a:avLst/>
                <a:gdLst>
                  <a:gd name="T0" fmla="*/ 162 w 175"/>
                  <a:gd name="T1" fmla="*/ 123 h 127"/>
                  <a:gd name="T2" fmla="*/ 13 w 175"/>
                  <a:gd name="T3" fmla="*/ 37 h 127"/>
                  <a:gd name="T4" fmla="*/ 0 w 175"/>
                  <a:gd name="T5" fmla="*/ 13 h 127"/>
                  <a:gd name="T6" fmla="*/ 0 w 175"/>
                  <a:gd name="T7" fmla="*/ 13 h 127"/>
                  <a:gd name="T8" fmla="*/ 13 w 175"/>
                  <a:gd name="T9" fmla="*/ 4 h 127"/>
                  <a:gd name="T10" fmla="*/ 162 w 175"/>
                  <a:gd name="T11" fmla="*/ 90 h 127"/>
                  <a:gd name="T12" fmla="*/ 175 w 175"/>
                  <a:gd name="T13" fmla="*/ 114 h 127"/>
                  <a:gd name="T14" fmla="*/ 175 w 175"/>
                  <a:gd name="T15" fmla="*/ 114 h 127"/>
                  <a:gd name="T16" fmla="*/ 162 w 175"/>
                  <a:gd name="T17"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7">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4" name="Freeform 133">
                <a:extLst>
                  <a:ext uri="{FF2B5EF4-FFF2-40B4-BE49-F238E27FC236}">
                    <a16:creationId xmlns:a16="http://schemas.microsoft.com/office/drawing/2014/main" id="{291D8A34-6F53-7FB2-76E7-B9088EA9CAED}"/>
                  </a:ext>
                </a:extLst>
              </p:cNvPr>
              <p:cNvSpPr>
                <a:spLocks/>
              </p:cNvSpPr>
              <p:nvPr/>
            </p:nvSpPr>
            <p:spPr bwMode="auto">
              <a:xfrm>
                <a:off x="7820538" y="5394325"/>
                <a:ext cx="79375" cy="117475"/>
              </a:xfrm>
              <a:custGeom>
                <a:avLst/>
                <a:gdLst>
                  <a:gd name="T0" fmla="*/ 29 w 29"/>
                  <a:gd name="T1" fmla="*/ 13 h 43"/>
                  <a:gd name="T2" fmla="*/ 14 w 29"/>
                  <a:gd name="T3" fmla="*/ 38 h 43"/>
                  <a:gd name="T4" fmla="*/ 0 w 29"/>
                  <a:gd name="T5" fmla="*/ 30 h 43"/>
                  <a:gd name="T6" fmla="*/ 14 w 29"/>
                  <a:gd name="T7" fmla="*/ 4 h 43"/>
                  <a:gd name="T8" fmla="*/ 29 w 29"/>
                  <a:gd name="T9" fmla="*/ 13 h 43"/>
                </a:gdLst>
                <a:ahLst/>
                <a:cxnLst>
                  <a:cxn ang="0">
                    <a:pos x="T0" y="T1"/>
                  </a:cxn>
                  <a:cxn ang="0">
                    <a:pos x="T2" y="T3"/>
                  </a:cxn>
                  <a:cxn ang="0">
                    <a:pos x="T4" y="T5"/>
                  </a:cxn>
                  <a:cxn ang="0">
                    <a:pos x="T6" y="T7"/>
                  </a:cxn>
                  <a:cxn ang="0">
                    <a:pos x="T8" y="T9"/>
                  </a:cxn>
                </a:cxnLst>
                <a:rect l="0" t="0" r="r" b="b"/>
                <a:pathLst>
                  <a:path w="29" h="43">
                    <a:moveTo>
                      <a:pt x="29" y="13"/>
                    </a:moveTo>
                    <a:cubicBezTo>
                      <a:pt x="29" y="22"/>
                      <a:pt x="23" y="34"/>
                      <a:pt x="14" y="38"/>
                    </a:cubicBezTo>
                    <a:cubicBezTo>
                      <a:pt x="6" y="43"/>
                      <a:pt x="0" y="39"/>
                      <a:pt x="0" y="30"/>
                    </a:cubicBezTo>
                    <a:cubicBezTo>
                      <a:pt x="0" y="20"/>
                      <a:pt x="6" y="9"/>
                      <a:pt x="14" y="4"/>
                    </a:cubicBezTo>
                    <a:cubicBezTo>
                      <a:pt x="23" y="0"/>
                      <a:pt x="29" y="3"/>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5" name="Freeform 134">
                <a:extLst>
                  <a:ext uri="{FF2B5EF4-FFF2-40B4-BE49-F238E27FC236}">
                    <a16:creationId xmlns:a16="http://schemas.microsoft.com/office/drawing/2014/main" id="{A6303959-0922-6489-392E-247F1F4425FA}"/>
                  </a:ext>
                </a:extLst>
              </p:cNvPr>
              <p:cNvSpPr>
                <a:spLocks/>
              </p:cNvSpPr>
              <p:nvPr/>
            </p:nvSpPr>
            <p:spPr bwMode="auto">
              <a:xfrm>
                <a:off x="6721988" y="4040187"/>
                <a:ext cx="1862138" cy="1090613"/>
              </a:xfrm>
              <a:custGeom>
                <a:avLst/>
                <a:gdLst>
                  <a:gd name="T0" fmla="*/ 674 w 675"/>
                  <a:gd name="T1" fmla="*/ 200 h 395"/>
                  <a:gd name="T2" fmla="*/ 660 w 675"/>
                  <a:gd name="T3" fmla="*/ 215 h 395"/>
                  <a:gd name="T4" fmla="*/ 368 w 675"/>
                  <a:gd name="T5" fmla="*/ 384 h 395"/>
                  <a:gd name="T6" fmla="*/ 311 w 675"/>
                  <a:gd name="T7" fmla="*/ 386 h 395"/>
                  <a:gd name="T8" fmla="*/ 64 w 675"/>
                  <a:gd name="T9" fmla="*/ 243 h 395"/>
                  <a:gd name="T10" fmla="*/ 64 w 675"/>
                  <a:gd name="T11" fmla="*/ 243 h 395"/>
                  <a:gd name="T12" fmla="*/ 10 w 675"/>
                  <a:gd name="T13" fmla="*/ 213 h 395"/>
                  <a:gd name="T14" fmla="*/ 1 w 675"/>
                  <a:gd name="T15" fmla="*/ 200 h 395"/>
                  <a:gd name="T16" fmla="*/ 1 w 675"/>
                  <a:gd name="T17" fmla="*/ 200 h 395"/>
                  <a:gd name="T18" fmla="*/ 14 w 675"/>
                  <a:gd name="T19" fmla="*/ 180 h 395"/>
                  <a:gd name="T20" fmla="*/ 307 w 675"/>
                  <a:gd name="T21" fmla="*/ 11 h 395"/>
                  <a:gd name="T22" fmla="*/ 364 w 675"/>
                  <a:gd name="T23" fmla="*/ 9 h 395"/>
                  <a:gd name="T24" fmla="*/ 664 w 675"/>
                  <a:gd name="T25" fmla="*/ 182 h 395"/>
                  <a:gd name="T26" fmla="*/ 674 w 675"/>
                  <a:gd name="T27" fmla="*/ 20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5">
                    <a:moveTo>
                      <a:pt x="674" y="200"/>
                    </a:moveTo>
                    <a:cubicBezTo>
                      <a:pt x="672" y="205"/>
                      <a:pt x="668" y="211"/>
                      <a:pt x="660" y="215"/>
                    </a:cubicBezTo>
                    <a:cubicBezTo>
                      <a:pt x="368" y="384"/>
                      <a:pt x="368" y="384"/>
                      <a:pt x="368" y="384"/>
                    </a:cubicBezTo>
                    <a:cubicBezTo>
                      <a:pt x="351" y="393"/>
                      <a:pt x="325" y="395"/>
                      <a:pt x="311" y="386"/>
                    </a:cubicBezTo>
                    <a:cubicBezTo>
                      <a:pt x="64" y="243"/>
                      <a:pt x="64" y="243"/>
                      <a:pt x="64" y="243"/>
                    </a:cubicBezTo>
                    <a:cubicBezTo>
                      <a:pt x="64" y="243"/>
                      <a:pt x="64" y="243"/>
                      <a:pt x="64" y="243"/>
                    </a:cubicBezTo>
                    <a:cubicBezTo>
                      <a:pt x="10" y="213"/>
                      <a:pt x="10" y="213"/>
                      <a:pt x="10" y="213"/>
                    </a:cubicBezTo>
                    <a:cubicBezTo>
                      <a:pt x="5" y="209"/>
                      <a:pt x="1" y="205"/>
                      <a:pt x="1" y="200"/>
                    </a:cubicBezTo>
                    <a:cubicBezTo>
                      <a:pt x="1" y="200"/>
                      <a:pt x="1" y="200"/>
                      <a:pt x="1" y="200"/>
                    </a:cubicBezTo>
                    <a:cubicBezTo>
                      <a:pt x="0" y="193"/>
                      <a:pt x="4" y="185"/>
                      <a:pt x="14" y="180"/>
                    </a:cubicBezTo>
                    <a:cubicBezTo>
                      <a:pt x="307" y="11"/>
                      <a:pt x="307" y="11"/>
                      <a:pt x="307" y="11"/>
                    </a:cubicBezTo>
                    <a:cubicBezTo>
                      <a:pt x="324" y="1"/>
                      <a:pt x="349" y="0"/>
                      <a:pt x="364" y="9"/>
                    </a:cubicBezTo>
                    <a:cubicBezTo>
                      <a:pt x="664" y="182"/>
                      <a:pt x="664" y="182"/>
                      <a:pt x="664" y="182"/>
                    </a:cubicBezTo>
                    <a:cubicBezTo>
                      <a:pt x="672" y="187"/>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6" name="Freeform 135">
                <a:extLst>
                  <a:ext uri="{FF2B5EF4-FFF2-40B4-BE49-F238E27FC236}">
                    <a16:creationId xmlns:a16="http://schemas.microsoft.com/office/drawing/2014/main" id="{EBF77F02-3C2E-9312-9A1D-B6FD9533C039}"/>
                  </a:ext>
                </a:extLst>
              </p:cNvPr>
              <p:cNvSpPr>
                <a:spLocks/>
              </p:cNvSpPr>
              <p:nvPr/>
            </p:nvSpPr>
            <p:spPr bwMode="auto">
              <a:xfrm>
                <a:off x="6725163" y="4592637"/>
                <a:ext cx="1857375" cy="792163"/>
              </a:xfrm>
              <a:custGeom>
                <a:avLst/>
                <a:gdLst>
                  <a:gd name="T0" fmla="*/ 673 w 673"/>
                  <a:gd name="T1" fmla="*/ 0 h 287"/>
                  <a:gd name="T2" fmla="*/ 673 w 673"/>
                  <a:gd name="T3" fmla="*/ 88 h 287"/>
                  <a:gd name="T4" fmla="*/ 673 w 673"/>
                  <a:gd name="T5" fmla="*/ 88 h 287"/>
                  <a:gd name="T6" fmla="*/ 659 w 673"/>
                  <a:gd name="T7" fmla="*/ 107 h 287"/>
                  <a:gd name="T8" fmla="*/ 367 w 673"/>
                  <a:gd name="T9" fmla="*/ 276 h 287"/>
                  <a:gd name="T10" fmla="*/ 310 w 673"/>
                  <a:gd name="T11" fmla="*/ 278 h 287"/>
                  <a:gd name="T12" fmla="*/ 9 w 673"/>
                  <a:gd name="T13" fmla="*/ 105 h 287"/>
                  <a:gd name="T14" fmla="*/ 0 w 673"/>
                  <a:gd name="T15" fmla="*/ 92 h 287"/>
                  <a:gd name="T16" fmla="*/ 0 w 673"/>
                  <a:gd name="T17" fmla="*/ 0 h 287"/>
                  <a:gd name="T18" fmla="*/ 9 w 673"/>
                  <a:gd name="T19" fmla="*/ 13 h 287"/>
                  <a:gd name="T20" fmla="*/ 63 w 673"/>
                  <a:gd name="T21" fmla="*/ 43 h 287"/>
                  <a:gd name="T22" fmla="*/ 63 w 673"/>
                  <a:gd name="T23" fmla="*/ 43 h 287"/>
                  <a:gd name="T24" fmla="*/ 310 w 673"/>
                  <a:gd name="T25" fmla="*/ 186 h 287"/>
                  <a:gd name="T26" fmla="*/ 367 w 673"/>
                  <a:gd name="T27" fmla="*/ 184 h 287"/>
                  <a:gd name="T28" fmla="*/ 659 w 673"/>
                  <a:gd name="T29" fmla="*/ 15 h 287"/>
                  <a:gd name="T30" fmla="*/ 673 w 673"/>
                  <a:gd name="T3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7">
                    <a:moveTo>
                      <a:pt x="673" y="0"/>
                    </a:moveTo>
                    <a:cubicBezTo>
                      <a:pt x="673" y="88"/>
                      <a:pt x="673" y="88"/>
                      <a:pt x="673" y="88"/>
                    </a:cubicBezTo>
                    <a:cubicBezTo>
                      <a:pt x="673" y="88"/>
                      <a:pt x="673" y="88"/>
                      <a:pt x="673" y="88"/>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1"/>
                      <a:pt x="0" y="97"/>
                      <a:pt x="0" y="92"/>
                    </a:cubicBezTo>
                    <a:cubicBezTo>
                      <a:pt x="0" y="0"/>
                      <a:pt x="0" y="0"/>
                      <a:pt x="0" y="0"/>
                    </a:cubicBezTo>
                    <a:cubicBezTo>
                      <a:pt x="0" y="5"/>
                      <a:pt x="4" y="9"/>
                      <a:pt x="9" y="13"/>
                    </a:cubicBezTo>
                    <a:cubicBezTo>
                      <a:pt x="63" y="43"/>
                      <a:pt x="63" y="43"/>
                      <a:pt x="63" y="43"/>
                    </a:cubicBezTo>
                    <a:cubicBezTo>
                      <a:pt x="63" y="43"/>
                      <a:pt x="63" y="43"/>
                      <a:pt x="63" y="43"/>
                    </a:cubicBezTo>
                    <a:cubicBezTo>
                      <a:pt x="310" y="186"/>
                      <a:pt x="310" y="186"/>
                      <a:pt x="310" y="186"/>
                    </a:cubicBezTo>
                    <a:cubicBezTo>
                      <a:pt x="324" y="195"/>
                      <a:pt x="350" y="193"/>
                      <a:pt x="367" y="184"/>
                    </a:cubicBezTo>
                    <a:cubicBezTo>
                      <a:pt x="659" y="15"/>
                      <a:pt x="659" y="15"/>
                      <a:pt x="659" y="15"/>
                    </a:cubicBezTo>
                    <a:cubicBezTo>
                      <a:pt x="667" y="11"/>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7" name="Freeform 136">
                <a:extLst>
                  <a:ext uri="{FF2B5EF4-FFF2-40B4-BE49-F238E27FC236}">
                    <a16:creationId xmlns:a16="http://schemas.microsoft.com/office/drawing/2014/main" id="{69782A38-7379-D07C-B1E6-78C5AFC494FF}"/>
                  </a:ext>
                </a:extLst>
              </p:cNvPr>
              <p:cNvSpPr>
                <a:spLocks/>
              </p:cNvSpPr>
              <p:nvPr/>
            </p:nvSpPr>
            <p:spPr bwMode="auto">
              <a:xfrm>
                <a:off x="7941188" y="4794250"/>
                <a:ext cx="481013" cy="354013"/>
              </a:xfrm>
              <a:custGeom>
                <a:avLst/>
                <a:gdLst>
                  <a:gd name="T0" fmla="*/ 162 w 174"/>
                  <a:gd name="T1" fmla="*/ 37 h 128"/>
                  <a:gd name="T2" fmla="*/ 12 w 174"/>
                  <a:gd name="T3" fmla="*/ 124 h 128"/>
                  <a:gd name="T4" fmla="*/ 0 w 174"/>
                  <a:gd name="T5" fmla="*/ 114 h 128"/>
                  <a:gd name="T6" fmla="*/ 0 w 174"/>
                  <a:gd name="T7" fmla="*/ 114 h 128"/>
                  <a:gd name="T8" fmla="*/ 12 w 174"/>
                  <a:gd name="T9" fmla="*/ 90 h 128"/>
                  <a:gd name="T10" fmla="*/ 162 w 174"/>
                  <a:gd name="T11" fmla="*/ 4 h 128"/>
                  <a:gd name="T12" fmla="*/ 174 w 174"/>
                  <a:gd name="T13" fmla="*/ 13 h 128"/>
                  <a:gd name="T14" fmla="*/ 174 w 174"/>
                  <a:gd name="T15" fmla="*/ 13 h 128"/>
                  <a:gd name="T16" fmla="*/ 162 w 174"/>
                  <a:gd name="T1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8">
                    <a:moveTo>
                      <a:pt x="162" y="37"/>
                    </a:moveTo>
                    <a:cubicBezTo>
                      <a:pt x="12" y="124"/>
                      <a:pt x="12" y="124"/>
                      <a:pt x="12" y="124"/>
                    </a:cubicBezTo>
                    <a:cubicBezTo>
                      <a:pt x="5" y="128"/>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3"/>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8" name="Freeform 137">
                <a:extLst>
                  <a:ext uri="{FF2B5EF4-FFF2-40B4-BE49-F238E27FC236}">
                    <a16:creationId xmlns:a16="http://schemas.microsoft.com/office/drawing/2014/main" id="{A66F6072-995E-A274-4E87-EBBFD76FA9FD}"/>
                  </a:ext>
                </a:extLst>
              </p:cNvPr>
              <p:cNvSpPr>
                <a:spLocks/>
              </p:cNvSpPr>
              <p:nvPr/>
            </p:nvSpPr>
            <p:spPr bwMode="auto">
              <a:xfrm>
                <a:off x="6915663" y="4816475"/>
                <a:ext cx="482600" cy="354013"/>
              </a:xfrm>
              <a:custGeom>
                <a:avLst/>
                <a:gdLst>
                  <a:gd name="T0" fmla="*/ 162 w 175"/>
                  <a:gd name="T1" fmla="*/ 124 h 128"/>
                  <a:gd name="T2" fmla="*/ 13 w 175"/>
                  <a:gd name="T3" fmla="*/ 37 h 128"/>
                  <a:gd name="T4" fmla="*/ 0 w 175"/>
                  <a:gd name="T5" fmla="*/ 14 h 128"/>
                  <a:gd name="T6" fmla="*/ 0 w 175"/>
                  <a:gd name="T7" fmla="*/ 14 h 128"/>
                  <a:gd name="T8" fmla="*/ 13 w 175"/>
                  <a:gd name="T9" fmla="*/ 4 h 128"/>
                  <a:gd name="T10" fmla="*/ 162 w 175"/>
                  <a:gd name="T11" fmla="*/ 91 h 128"/>
                  <a:gd name="T12" fmla="*/ 175 w 175"/>
                  <a:gd name="T13" fmla="*/ 115 h 128"/>
                  <a:gd name="T14" fmla="*/ 175 w 175"/>
                  <a:gd name="T15" fmla="*/ 115 h 128"/>
                  <a:gd name="T16" fmla="*/ 162 w 175"/>
                  <a:gd name="T1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8">
                    <a:moveTo>
                      <a:pt x="162" y="124"/>
                    </a:moveTo>
                    <a:cubicBezTo>
                      <a:pt x="13" y="37"/>
                      <a:pt x="13" y="37"/>
                      <a:pt x="13" y="37"/>
                    </a:cubicBezTo>
                    <a:cubicBezTo>
                      <a:pt x="6" y="34"/>
                      <a:pt x="0" y="23"/>
                      <a:pt x="0" y="14"/>
                    </a:cubicBezTo>
                    <a:cubicBezTo>
                      <a:pt x="0" y="14"/>
                      <a:pt x="0" y="14"/>
                      <a:pt x="0" y="14"/>
                    </a:cubicBezTo>
                    <a:cubicBezTo>
                      <a:pt x="0" y="5"/>
                      <a:pt x="6" y="0"/>
                      <a:pt x="13" y="4"/>
                    </a:cubicBezTo>
                    <a:cubicBezTo>
                      <a:pt x="162" y="91"/>
                      <a:pt x="162" y="91"/>
                      <a:pt x="162" y="91"/>
                    </a:cubicBezTo>
                    <a:cubicBezTo>
                      <a:pt x="169" y="95"/>
                      <a:pt x="175" y="105"/>
                      <a:pt x="175" y="115"/>
                    </a:cubicBezTo>
                    <a:cubicBezTo>
                      <a:pt x="175" y="115"/>
                      <a:pt x="175" y="115"/>
                      <a:pt x="175" y="115"/>
                    </a:cubicBezTo>
                    <a:cubicBezTo>
                      <a:pt x="175" y="124"/>
                      <a:pt x="169" y="128"/>
                      <a:pt x="162" y="12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09" name="Freeform 138">
                <a:extLst>
                  <a:ext uri="{FF2B5EF4-FFF2-40B4-BE49-F238E27FC236}">
                    <a16:creationId xmlns:a16="http://schemas.microsoft.com/office/drawing/2014/main" id="{4D4F8FA5-3696-B970-1FCD-02F6511EB193}"/>
                  </a:ext>
                </a:extLst>
              </p:cNvPr>
              <p:cNvSpPr>
                <a:spLocks/>
              </p:cNvSpPr>
              <p:nvPr/>
            </p:nvSpPr>
            <p:spPr bwMode="auto">
              <a:xfrm>
                <a:off x="7820538" y="5092700"/>
                <a:ext cx="79375" cy="122238"/>
              </a:xfrm>
              <a:custGeom>
                <a:avLst/>
                <a:gdLst>
                  <a:gd name="T0" fmla="*/ 29 w 29"/>
                  <a:gd name="T1" fmla="*/ 14 h 44"/>
                  <a:gd name="T2" fmla="*/ 14 w 29"/>
                  <a:gd name="T3" fmla="*/ 39 h 44"/>
                  <a:gd name="T4" fmla="*/ 0 w 29"/>
                  <a:gd name="T5" fmla="*/ 31 h 44"/>
                  <a:gd name="T6" fmla="*/ 14 w 29"/>
                  <a:gd name="T7" fmla="*/ 5 h 44"/>
                  <a:gd name="T8" fmla="*/ 29 w 29"/>
                  <a:gd name="T9" fmla="*/ 14 h 44"/>
                </a:gdLst>
                <a:ahLst/>
                <a:cxnLst>
                  <a:cxn ang="0">
                    <a:pos x="T0" y="T1"/>
                  </a:cxn>
                  <a:cxn ang="0">
                    <a:pos x="T2" y="T3"/>
                  </a:cxn>
                  <a:cxn ang="0">
                    <a:pos x="T4" y="T5"/>
                  </a:cxn>
                  <a:cxn ang="0">
                    <a:pos x="T6" y="T7"/>
                  </a:cxn>
                  <a:cxn ang="0">
                    <a:pos x="T8" y="T9"/>
                  </a:cxn>
                </a:cxnLst>
                <a:rect l="0" t="0" r="r" b="b"/>
                <a:pathLst>
                  <a:path w="29" h="44">
                    <a:moveTo>
                      <a:pt x="29" y="14"/>
                    </a:moveTo>
                    <a:cubicBezTo>
                      <a:pt x="29" y="23"/>
                      <a:pt x="23" y="34"/>
                      <a:pt x="14" y="39"/>
                    </a:cubicBezTo>
                    <a:cubicBezTo>
                      <a:pt x="6" y="44"/>
                      <a:pt x="0" y="40"/>
                      <a:pt x="0" y="31"/>
                    </a:cubicBezTo>
                    <a:cubicBezTo>
                      <a:pt x="0" y="21"/>
                      <a:pt x="6" y="10"/>
                      <a:pt x="14" y="5"/>
                    </a:cubicBezTo>
                    <a:cubicBezTo>
                      <a:pt x="23" y="0"/>
                      <a:pt x="29" y="4"/>
                      <a:pt x="29" y="1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16" name="Group 15">
              <a:extLst>
                <a:ext uri="{FF2B5EF4-FFF2-40B4-BE49-F238E27FC236}">
                  <a16:creationId xmlns:a16="http://schemas.microsoft.com/office/drawing/2014/main" id="{FEBFF88B-8CC2-FE85-D05F-FD0A52D5BF3B}"/>
                </a:ext>
              </a:extLst>
            </p:cNvPr>
            <p:cNvGrpSpPr/>
            <p:nvPr/>
          </p:nvGrpSpPr>
          <p:grpSpPr>
            <a:xfrm>
              <a:off x="5171496" y="7621997"/>
              <a:ext cx="1915724" cy="1944373"/>
              <a:chOff x="7067551" y="7526338"/>
              <a:chExt cx="1592263" cy="1616075"/>
            </a:xfrm>
          </p:grpSpPr>
          <p:sp>
            <p:nvSpPr>
              <p:cNvPr id="253" name="Freeform 139">
                <a:extLst>
                  <a:ext uri="{FF2B5EF4-FFF2-40B4-BE49-F238E27FC236}">
                    <a16:creationId xmlns:a16="http://schemas.microsoft.com/office/drawing/2014/main" id="{834680F1-454A-A8EE-6CA2-604BEEA3166A}"/>
                  </a:ext>
                </a:extLst>
              </p:cNvPr>
              <p:cNvSpPr>
                <a:spLocks/>
              </p:cNvSpPr>
              <p:nvPr/>
            </p:nvSpPr>
            <p:spPr bwMode="auto">
              <a:xfrm>
                <a:off x="7067551" y="8213725"/>
                <a:ext cx="1592263" cy="928688"/>
              </a:xfrm>
              <a:custGeom>
                <a:avLst/>
                <a:gdLst>
                  <a:gd name="T0" fmla="*/ 575 w 577"/>
                  <a:gd name="T1" fmla="*/ 170 h 336"/>
                  <a:gd name="T2" fmla="*/ 564 w 577"/>
                  <a:gd name="T3" fmla="*/ 183 h 336"/>
                  <a:gd name="T4" fmla="*/ 314 w 577"/>
                  <a:gd name="T5" fmla="*/ 327 h 336"/>
                  <a:gd name="T6" fmla="*/ 266 w 577"/>
                  <a:gd name="T7" fmla="*/ 329 h 336"/>
                  <a:gd name="T8" fmla="*/ 55 w 577"/>
                  <a:gd name="T9" fmla="*/ 207 h 336"/>
                  <a:gd name="T10" fmla="*/ 55 w 577"/>
                  <a:gd name="T11" fmla="*/ 207 h 336"/>
                  <a:gd name="T12" fmla="*/ 9 w 577"/>
                  <a:gd name="T13" fmla="*/ 181 h 336"/>
                  <a:gd name="T14" fmla="*/ 1 w 577"/>
                  <a:gd name="T15" fmla="*/ 171 h 336"/>
                  <a:gd name="T16" fmla="*/ 1 w 577"/>
                  <a:gd name="T17" fmla="*/ 171 h 336"/>
                  <a:gd name="T18" fmla="*/ 13 w 577"/>
                  <a:gd name="T19" fmla="*/ 153 h 336"/>
                  <a:gd name="T20" fmla="*/ 262 w 577"/>
                  <a:gd name="T21" fmla="*/ 9 h 336"/>
                  <a:gd name="T22" fmla="*/ 311 w 577"/>
                  <a:gd name="T23" fmla="*/ 7 h 336"/>
                  <a:gd name="T24" fmla="*/ 567 w 577"/>
                  <a:gd name="T25" fmla="*/ 155 h 336"/>
                  <a:gd name="T26" fmla="*/ 575 w 577"/>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6">
                    <a:moveTo>
                      <a:pt x="575" y="170"/>
                    </a:moveTo>
                    <a:cubicBezTo>
                      <a:pt x="574" y="175"/>
                      <a:pt x="570" y="179"/>
                      <a:pt x="564" y="183"/>
                    </a:cubicBezTo>
                    <a:cubicBezTo>
                      <a:pt x="314" y="327"/>
                      <a:pt x="314" y="327"/>
                      <a:pt x="314" y="327"/>
                    </a:cubicBezTo>
                    <a:cubicBezTo>
                      <a:pt x="300" y="335"/>
                      <a:pt x="278" y="336"/>
                      <a:pt x="266" y="329"/>
                    </a:cubicBezTo>
                    <a:cubicBezTo>
                      <a:pt x="55" y="207"/>
                      <a:pt x="55" y="207"/>
                      <a:pt x="55" y="207"/>
                    </a:cubicBezTo>
                    <a:cubicBezTo>
                      <a:pt x="55" y="207"/>
                      <a:pt x="55" y="207"/>
                      <a:pt x="55" y="207"/>
                    </a:cubicBezTo>
                    <a:cubicBezTo>
                      <a:pt x="9" y="181"/>
                      <a:pt x="9" y="181"/>
                      <a:pt x="9" y="181"/>
                    </a:cubicBezTo>
                    <a:cubicBezTo>
                      <a:pt x="4" y="178"/>
                      <a:pt x="2" y="175"/>
                      <a:pt x="1" y="171"/>
                    </a:cubicBezTo>
                    <a:cubicBezTo>
                      <a:pt x="1" y="171"/>
                      <a:pt x="1" y="171"/>
                      <a:pt x="1" y="171"/>
                    </a:cubicBezTo>
                    <a:cubicBezTo>
                      <a:pt x="0" y="165"/>
                      <a:pt x="4" y="158"/>
                      <a:pt x="13" y="153"/>
                    </a:cubicBezTo>
                    <a:cubicBezTo>
                      <a:pt x="262" y="9"/>
                      <a:pt x="262" y="9"/>
                      <a:pt x="262" y="9"/>
                    </a:cubicBezTo>
                    <a:cubicBezTo>
                      <a:pt x="277" y="1"/>
                      <a:pt x="298" y="0"/>
                      <a:pt x="311" y="7"/>
                    </a:cubicBezTo>
                    <a:cubicBezTo>
                      <a:pt x="567" y="155"/>
                      <a:pt x="567" y="155"/>
                      <a:pt x="567" y="155"/>
                    </a:cubicBezTo>
                    <a:cubicBezTo>
                      <a:pt x="574" y="159"/>
                      <a:pt x="577" y="165"/>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54" name="Freeform 140">
                <a:extLst>
                  <a:ext uri="{FF2B5EF4-FFF2-40B4-BE49-F238E27FC236}">
                    <a16:creationId xmlns:a16="http://schemas.microsoft.com/office/drawing/2014/main" id="{62A96645-2A66-C7A7-A038-1754A8C559BA}"/>
                  </a:ext>
                </a:extLst>
              </p:cNvPr>
              <p:cNvSpPr>
                <a:spLocks/>
              </p:cNvSpPr>
              <p:nvPr/>
            </p:nvSpPr>
            <p:spPr bwMode="auto">
              <a:xfrm>
                <a:off x="7112001" y="8010525"/>
                <a:ext cx="1503363" cy="881063"/>
              </a:xfrm>
              <a:custGeom>
                <a:avLst/>
                <a:gdLst>
                  <a:gd name="T0" fmla="*/ 544 w 545"/>
                  <a:gd name="T1" fmla="*/ 162 h 319"/>
                  <a:gd name="T2" fmla="*/ 533 w 545"/>
                  <a:gd name="T3" fmla="*/ 174 h 319"/>
                  <a:gd name="T4" fmla="*/ 297 w 545"/>
                  <a:gd name="T5" fmla="*/ 310 h 319"/>
                  <a:gd name="T6" fmla="*/ 251 w 545"/>
                  <a:gd name="T7" fmla="*/ 312 h 319"/>
                  <a:gd name="T8" fmla="*/ 51 w 545"/>
                  <a:gd name="T9" fmla="*/ 197 h 319"/>
                  <a:gd name="T10" fmla="*/ 51 w 545"/>
                  <a:gd name="T11" fmla="*/ 197 h 319"/>
                  <a:gd name="T12" fmla="*/ 8 w 545"/>
                  <a:gd name="T13" fmla="*/ 172 h 319"/>
                  <a:gd name="T14" fmla="*/ 0 w 545"/>
                  <a:gd name="T15" fmla="*/ 162 h 319"/>
                  <a:gd name="T16" fmla="*/ 0 w 545"/>
                  <a:gd name="T17" fmla="*/ 162 h 319"/>
                  <a:gd name="T18" fmla="*/ 12 w 545"/>
                  <a:gd name="T19" fmla="*/ 145 h 319"/>
                  <a:gd name="T20" fmla="*/ 248 w 545"/>
                  <a:gd name="T21" fmla="*/ 9 h 319"/>
                  <a:gd name="T22" fmla="*/ 294 w 545"/>
                  <a:gd name="T23" fmla="*/ 7 h 319"/>
                  <a:gd name="T24" fmla="*/ 536 w 545"/>
                  <a:gd name="T25" fmla="*/ 147 h 319"/>
                  <a:gd name="T26" fmla="*/ 544 w 545"/>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9">
                    <a:moveTo>
                      <a:pt x="544" y="162"/>
                    </a:moveTo>
                    <a:cubicBezTo>
                      <a:pt x="543" y="166"/>
                      <a:pt x="539" y="170"/>
                      <a:pt x="533" y="174"/>
                    </a:cubicBezTo>
                    <a:cubicBezTo>
                      <a:pt x="297" y="310"/>
                      <a:pt x="297" y="310"/>
                      <a:pt x="297" y="310"/>
                    </a:cubicBezTo>
                    <a:cubicBezTo>
                      <a:pt x="283" y="318"/>
                      <a:pt x="263" y="319"/>
                      <a:pt x="251" y="312"/>
                    </a:cubicBezTo>
                    <a:cubicBezTo>
                      <a:pt x="51" y="197"/>
                      <a:pt x="51" y="197"/>
                      <a:pt x="51" y="197"/>
                    </a:cubicBezTo>
                    <a:cubicBezTo>
                      <a:pt x="51" y="197"/>
                      <a:pt x="51" y="197"/>
                      <a:pt x="51" y="197"/>
                    </a:cubicBezTo>
                    <a:cubicBezTo>
                      <a:pt x="8" y="172"/>
                      <a:pt x="8" y="172"/>
                      <a:pt x="8" y="172"/>
                    </a:cubicBezTo>
                    <a:cubicBezTo>
                      <a:pt x="4" y="169"/>
                      <a:pt x="1" y="166"/>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55" name="Freeform 141">
                <a:extLst>
                  <a:ext uri="{FF2B5EF4-FFF2-40B4-BE49-F238E27FC236}">
                    <a16:creationId xmlns:a16="http://schemas.microsoft.com/office/drawing/2014/main" id="{198DC808-48B8-C98A-44C2-A8429EDD29AA}"/>
                  </a:ext>
                </a:extLst>
              </p:cNvPr>
              <p:cNvSpPr>
                <a:spLocks/>
              </p:cNvSpPr>
              <p:nvPr/>
            </p:nvSpPr>
            <p:spPr bwMode="auto">
              <a:xfrm>
                <a:off x="7112001" y="8456613"/>
                <a:ext cx="1501775"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1" y="82"/>
                      <a:pt x="533" y="86"/>
                    </a:cubicBezTo>
                    <a:cubicBezTo>
                      <a:pt x="297" y="222"/>
                      <a:pt x="297" y="222"/>
                      <a:pt x="297" y="222"/>
                    </a:cubicBezTo>
                    <a:cubicBezTo>
                      <a:pt x="283" y="230"/>
                      <a:pt x="263" y="231"/>
                      <a:pt x="251" y="224"/>
                    </a:cubicBezTo>
                    <a:cubicBezTo>
                      <a:pt x="8" y="84"/>
                      <a:pt x="8" y="84"/>
                      <a:pt x="8" y="84"/>
                    </a:cubicBezTo>
                    <a:cubicBezTo>
                      <a:pt x="4"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56" name="Freeform 142">
                <a:extLst>
                  <a:ext uri="{FF2B5EF4-FFF2-40B4-BE49-F238E27FC236}">
                    <a16:creationId xmlns:a16="http://schemas.microsoft.com/office/drawing/2014/main" id="{C0516A28-29EE-C2A4-4C04-B26DBA5EDEBB}"/>
                  </a:ext>
                </a:extLst>
              </p:cNvPr>
              <p:cNvSpPr>
                <a:spLocks/>
              </p:cNvSpPr>
              <p:nvPr/>
            </p:nvSpPr>
            <p:spPr bwMode="auto">
              <a:xfrm>
                <a:off x="8097838" y="8620125"/>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57" name="Freeform 143">
                <a:extLst>
                  <a:ext uri="{FF2B5EF4-FFF2-40B4-BE49-F238E27FC236}">
                    <a16:creationId xmlns:a16="http://schemas.microsoft.com/office/drawing/2014/main" id="{54E85921-1E72-97E9-FE0F-7C130DBC12F8}"/>
                  </a:ext>
                </a:extLst>
              </p:cNvPr>
              <p:cNvSpPr>
                <a:spLocks/>
              </p:cNvSpPr>
              <p:nvPr/>
            </p:nvSpPr>
            <p:spPr bwMode="auto">
              <a:xfrm>
                <a:off x="7269163" y="8639175"/>
                <a:ext cx="388938" cy="282575"/>
              </a:xfrm>
              <a:custGeom>
                <a:avLst/>
                <a:gdLst>
                  <a:gd name="T0" fmla="*/ 131 w 141"/>
                  <a:gd name="T1" fmla="*/ 99 h 102"/>
                  <a:gd name="T2" fmla="*/ 10 w 141"/>
                  <a:gd name="T3" fmla="*/ 29 h 102"/>
                  <a:gd name="T4" fmla="*/ 0 w 141"/>
                  <a:gd name="T5" fmla="*/ 10 h 102"/>
                  <a:gd name="T6" fmla="*/ 0 w 141"/>
                  <a:gd name="T7" fmla="*/ 10 h 102"/>
                  <a:gd name="T8" fmla="*/ 10 w 141"/>
                  <a:gd name="T9" fmla="*/ 3 h 102"/>
                  <a:gd name="T10" fmla="*/ 131 w 141"/>
                  <a:gd name="T11" fmla="*/ 73 h 102"/>
                  <a:gd name="T12" fmla="*/ 141 w 141"/>
                  <a:gd name="T13" fmla="*/ 92 h 102"/>
                  <a:gd name="T14" fmla="*/ 141 w 141"/>
                  <a:gd name="T15" fmla="*/ 92 h 102"/>
                  <a:gd name="T16" fmla="*/ 131 w 141"/>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2">
                    <a:moveTo>
                      <a:pt x="131" y="99"/>
                    </a:moveTo>
                    <a:cubicBezTo>
                      <a:pt x="10" y="29"/>
                      <a:pt x="10" y="29"/>
                      <a:pt x="10" y="29"/>
                    </a:cubicBezTo>
                    <a:cubicBezTo>
                      <a:pt x="4" y="26"/>
                      <a:pt x="0" y="18"/>
                      <a:pt x="0" y="10"/>
                    </a:cubicBezTo>
                    <a:cubicBezTo>
                      <a:pt x="0" y="10"/>
                      <a:pt x="0" y="10"/>
                      <a:pt x="0" y="10"/>
                    </a:cubicBezTo>
                    <a:cubicBezTo>
                      <a:pt x="0" y="3"/>
                      <a:pt x="4" y="0"/>
                      <a:pt x="10" y="3"/>
                    </a:cubicBezTo>
                    <a:cubicBezTo>
                      <a:pt x="131" y="73"/>
                      <a:pt x="131" y="73"/>
                      <a:pt x="131" y="73"/>
                    </a:cubicBezTo>
                    <a:cubicBezTo>
                      <a:pt x="136" y="76"/>
                      <a:pt x="141" y="84"/>
                      <a:pt x="141" y="92"/>
                    </a:cubicBezTo>
                    <a:cubicBezTo>
                      <a:pt x="141" y="92"/>
                      <a:pt x="141" y="92"/>
                      <a:pt x="141" y="92"/>
                    </a:cubicBezTo>
                    <a:cubicBezTo>
                      <a:pt x="141" y="99"/>
                      <a:pt x="136" y="102"/>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58" name="Freeform 144">
                <a:extLst>
                  <a:ext uri="{FF2B5EF4-FFF2-40B4-BE49-F238E27FC236}">
                    <a16:creationId xmlns:a16="http://schemas.microsoft.com/office/drawing/2014/main" id="{EDCE746C-37C3-32C9-1C01-064DD02D2ED8}"/>
                  </a:ext>
                </a:extLst>
              </p:cNvPr>
              <p:cNvSpPr>
                <a:spLocks/>
              </p:cNvSpPr>
              <p:nvPr/>
            </p:nvSpPr>
            <p:spPr bwMode="auto">
              <a:xfrm>
                <a:off x="7997826" y="8859838"/>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9" y="28"/>
                      <a:pt x="12" y="32"/>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59" name="Freeform 145">
                <a:extLst>
                  <a:ext uri="{FF2B5EF4-FFF2-40B4-BE49-F238E27FC236}">
                    <a16:creationId xmlns:a16="http://schemas.microsoft.com/office/drawing/2014/main" id="{C5867612-0A85-E178-5C4D-EA0A4F25C5DA}"/>
                  </a:ext>
                </a:extLst>
              </p:cNvPr>
              <p:cNvSpPr>
                <a:spLocks/>
              </p:cNvSpPr>
              <p:nvPr/>
            </p:nvSpPr>
            <p:spPr bwMode="auto">
              <a:xfrm>
                <a:off x="7112001" y="7769225"/>
                <a:ext cx="1503363" cy="877888"/>
              </a:xfrm>
              <a:custGeom>
                <a:avLst/>
                <a:gdLst>
                  <a:gd name="T0" fmla="*/ 544 w 545"/>
                  <a:gd name="T1" fmla="*/ 161 h 318"/>
                  <a:gd name="T2" fmla="*/ 533 w 545"/>
                  <a:gd name="T3" fmla="*/ 173 h 318"/>
                  <a:gd name="T4" fmla="*/ 297 w 545"/>
                  <a:gd name="T5" fmla="*/ 310 h 318"/>
                  <a:gd name="T6" fmla="*/ 251 w 545"/>
                  <a:gd name="T7" fmla="*/ 312 h 318"/>
                  <a:gd name="T8" fmla="*/ 51 w 545"/>
                  <a:gd name="T9" fmla="*/ 196 h 318"/>
                  <a:gd name="T10" fmla="*/ 51 w 545"/>
                  <a:gd name="T11" fmla="*/ 196 h 318"/>
                  <a:gd name="T12" fmla="*/ 8 w 545"/>
                  <a:gd name="T13" fmla="*/ 172 h 318"/>
                  <a:gd name="T14" fmla="*/ 0 w 545"/>
                  <a:gd name="T15" fmla="*/ 162 h 318"/>
                  <a:gd name="T16" fmla="*/ 0 w 545"/>
                  <a:gd name="T17" fmla="*/ 162 h 318"/>
                  <a:gd name="T18" fmla="*/ 12 w 545"/>
                  <a:gd name="T19" fmla="*/ 145 h 318"/>
                  <a:gd name="T20" fmla="*/ 248 w 545"/>
                  <a:gd name="T21" fmla="*/ 9 h 318"/>
                  <a:gd name="T22" fmla="*/ 294 w 545"/>
                  <a:gd name="T23" fmla="*/ 7 h 318"/>
                  <a:gd name="T24" fmla="*/ 536 w 545"/>
                  <a:gd name="T25" fmla="*/ 147 h 318"/>
                  <a:gd name="T26" fmla="*/ 544 w 545"/>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8">
                    <a:moveTo>
                      <a:pt x="544" y="161"/>
                    </a:moveTo>
                    <a:cubicBezTo>
                      <a:pt x="543" y="166"/>
                      <a:pt x="539" y="170"/>
                      <a:pt x="533" y="173"/>
                    </a:cubicBezTo>
                    <a:cubicBezTo>
                      <a:pt x="297" y="310"/>
                      <a:pt x="297" y="310"/>
                      <a:pt x="297" y="310"/>
                    </a:cubicBezTo>
                    <a:cubicBezTo>
                      <a:pt x="283" y="318"/>
                      <a:pt x="263" y="318"/>
                      <a:pt x="251" y="312"/>
                    </a:cubicBezTo>
                    <a:cubicBezTo>
                      <a:pt x="51" y="196"/>
                      <a:pt x="51" y="196"/>
                      <a:pt x="51" y="196"/>
                    </a:cubicBezTo>
                    <a:cubicBezTo>
                      <a:pt x="51" y="196"/>
                      <a:pt x="51" y="196"/>
                      <a:pt x="51" y="196"/>
                    </a:cubicBezTo>
                    <a:cubicBezTo>
                      <a:pt x="8" y="172"/>
                      <a:pt x="8" y="172"/>
                      <a:pt x="8" y="172"/>
                    </a:cubicBezTo>
                    <a:cubicBezTo>
                      <a:pt x="4" y="169"/>
                      <a:pt x="1" y="165"/>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60" name="Freeform 146">
                <a:extLst>
                  <a:ext uri="{FF2B5EF4-FFF2-40B4-BE49-F238E27FC236}">
                    <a16:creationId xmlns:a16="http://schemas.microsoft.com/office/drawing/2014/main" id="{8C1B26C8-A7E4-15E6-9A67-8685588AD498}"/>
                  </a:ext>
                </a:extLst>
              </p:cNvPr>
              <p:cNvSpPr>
                <a:spLocks/>
              </p:cNvSpPr>
              <p:nvPr/>
            </p:nvSpPr>
            <p:spPr bwMode="auto">
              <a:xfrm>
                <a:off x="7112001" y="8213725"/>
                <a:ext cx="1501775" cy="641350"/>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1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1" y="83"/>
                      <a:pt x="533" y="87"/>
                    </a:cubicBezTo>
                    <a:cubicBezTo>
                      <a:pt x="297" y="223"/>
                      <a:pt x="297" y="223"/>
                      <a:pt x="297" y="223"/>
                    </a:cubicBezTo>
                    <a:cubicBezTo>
                      <a:pt x="283" y="231"/>
                      <a:pt x="263" y="232"/>
                      <a:pt x="251" y="225"/>
                    </a:cubicBezTo>
                    <a:cubicBezTo>
                      <a:pt x="8" y="85"/>
                      <a:pt x="8" y="85"/>
                      <a:pt x="8" y="85"/>
                    </a:cubicBezTo>
                    <a:cubicBezTo>
                      <a:pt x="4" y="82"/>
                      <a:pt x="1" y="79"/>
                      <a:pt x="0" y="75"/>
                    </a:cubicBezTo>
                    <a:cubicBezTo>
                      <a:pt x="0" y="1"/>
                      <a:pt x="0" y="1"/>
                      <a:pt x="0" y="1"/>
                    </a:cubicBezTo>
                    <a:cubicBezTo>
                      <a:pt x="1" y="4"/>
                      <a:pt x="4" y="8"/>
                      <a:pt x="8" y="11"/>
                    </a:cubicBezTo>
                    <a:cubicBezTo>
                      <a:pt x="51" y="35"/>
                      <a:pt x="51" y="35"/>
                      <a:pt x="51" y="35"/>
                    </a:cubicBezTo>
                    <a:cubicBezTo>
                      <a:pt x="51" y="35"/>
                      <a:pt x="51" y="35"/>
                      <a:pt x="51" y="35"/>
                    </a:cubicBezTo>
                    <a:cubicBezTo>
                      <a:pt x="251" y="151"/>
                      <a:pt x="251" y="151"/>
                      <a:pt x="251" y="151"/>
                    </a:cubicBezTo>
                    <a:cubicBezTo>
                      <a:pt x="263" y="157"/>
                      <a:pt x="283" y="157"/>
                      <a:pt x="297" y="149"/>
                    </a:cubicBezTo>
                    <a:cubicBezTo>
                      <a:pt x="533" y="12"/>
                      <a:pt x="533" y="12"/>
                      <a:pt x="533" y="12"/>
                    </a:cubicBezTo>
                    <a:cubicBezTo>
                      <a:pt x="539" y="9"/>
                      <a:pt x="543"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61" name="Freeform 147">
                <a:extLst>
                  <a:ext uri="{FF2B5EF4-FFF2-40B4-BE49-F238E27FC236}">
                    <a16:creationId xmlns:a16="http://schemas.microsoft.com/office/drawing/2014/main" id="{B4957EE3-7B4C-4F42-43BF-C237610537ED}"/>
                  </a:ext>
                </a:extLst>
              </p:cNvPr>
              <p:cNvSpPr>
                <a:spLocks/>
              </p:cNvSpPr>
              <p:nvPr/>
            </p:nvSpPr>
            <p:spPr bwMode="auto">
              <a:xfrm>
                <a:off x="8097838" y="8377238"/>
                <a:ext cx="388938" cy="284163"/>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3"/>
                    </a:cubicBezTo>
                    <a:cubicBezTo>
                      <a:pt x="0" y="93"/>
                      <a:pt x="0" y="93"/>
                      <a:pt x="0" y="93"/>
                    </a:cubicBezTo>
                    <a:cubicBezTo>
                      <a:pt x="0" y="85"/>
                      <a:pt x="4" y="77"/>
                      <a:pt x="10" y="73"/>
                    </a:cubicBezTo>
                    <a:cubicBezTo>
                      <a:pt x="131" y="4"/>
                      <a:pt x="131" y="4"/>
                      <a:pt x="131" y="4"/>
                    </a:cubicBezTo>
                    <a:cubicBezTo>
                      <a:pt x="136" y="0"/>
                      <a:pt x="141" y="4"/>
                      <a:pt x="141" y="11"/>
                    </a:cubicBezTo>
                    <a:cubicBezTo>
                      <a:pt x="141" y="11"/>
                      <a:pt x="141" y="11"/>
                      <a:pt x="141" y="11"/>
                    </a:cubicBezTo>
                    <a:cubicBezTo>
                      <a:pt x="141" y="19"/>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62" name="Freeform 148">
                <a:extLst>
                  <a:ext uri="{FF2B5EF4-FFF2-40B4-BE49-F238E27FC236}">
                    <a16:creationId xmlns:a16="http://schemas.microsoft.com/office/drawing/2014/main" id="{61AD6205-3150-B1BF-2387-EEA872054C78}"/>
                  </a:ext>
                </a:extLst>
              </p:cNvPr>
              <p:cNvSpPr>
                <a:spLocks/>
              </p:cNvSpPr>
              <p:nvPr/>
            </p:nvSpPr>
            <p:spPr bwMode="auto">
              <a:xfrm>
                <a:off x="7269163" y="839628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63" name="Freeform 149">
                <a:extLst>
                  <a:ext uri="{FF2B5EF4-FFF2-40B4-BE49-F238E27FC236}">
                    <a16:creationId xmlns:a16="http://schemas.microsoft.com/office/drawing/2014/main" id="{FAAA257C-1688-3D7F-C6A6-3322CC102B29}"/>
                  </a:ext>
                </a:extLst>
              </p:cNvPr>
              <p:cNvSpPr>
                <a:spLocks/>
              </p:cNvSpPr>
              <p:nvPr/>
            </p:nvSpPr>
            <p:spPr bwMode="auto">
              <a:xfrm>
                <a:off x="7997826" y="8620125"/>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7"/>
                      <a:pt x="12" y="31"/>
                    </a:cubicBezTo>
                    <a:cubicBezTo>
                      <a:pt x="5" y="35"/>
                      <a:pt x="0" y="32"/>
                      <a:pt x="0" y="24"/>
                    </a:cubicBezTo>
                    <a:cubicBezTo>
                      <a:pt x="0" y="17"/>
                      <a:pt x="5" y="7"/>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64" name="Freeform 150">
                <a:extLst>
                  <a:ext uri="{FF2B5EF4-FFF2-40B4-BE49-F238E27FC236}">
                    <a16:creationId xmlns:a16="http://schemas.microsoft.com/office/drawing/2014/main" id="{B718C1EB-4C4A-5D58-7162-7913950AC01C}"/>
                  </a:ext>
                </a:extLst>
              </p:cNvPr>
              <p:cNvSpPr>
                <a:spLocks/>
              </p:cNvSpPr>
              <p:nvPr/>
            </p:nvSpPr>
            <p:spPr bwMode="auto">
              <a:xfrm>
                <a:off x="7112001" y="7526338"/>
                <a:ext cx="1503363" cy="881063"/>
              </a:xfrm>
              <a:custGeom>
                <a:avLst/>
                <a:gdLst>
                  <a:gd name="T0" fmla="*/ 544 w 545"/>
                  <a:gd name="T1" fmla="*/ 162 h 319"/>
                  <a:gd name="T2" fmla="*/ 533 w 545"/>
                  <a:gd name="T3" fmla="*/ 174 h 319"/>
                  <a:gd name="T4" fmla="*/ 297 w 545"/>
                  <a:gd name="T5" fmla="*/ 310 h 319"/>
                  <a:gd name="T6" fmla="*/ 251 w 545"/>
                  <a:gd name="T7" fmla="*/ 312 h 319"/>
                  <a:gd name="T8" fmla="*/ 51 w 545"/>
                  <a:gd name="T9" fmla="*/ 197 h 319"/>
                  <a:gd name="T10" fmla="*/ 51 w 545"/>
                  <a:gd name="T11" fmla="*/ 197 h 319"/>
                  <a:gd name="T12" fmla="*/ 8 w 545"/>
                  <a:gd name="T13" fmla="*/ 172 h 319"/>
                  <a:gd name="T14" fmla="*/ 0 w 545"/>
                  <a:gd name="T15" fmla="*/ 162 h 319"/>
                  <a:gd name="T16" fmla="*/ 0 w 545"/>
                  <a:gd name="T17" fmla="*/ 162 h 319"/>
                  <a:gd name="T18" fmla="*/ 12 w 545"/>
                  <a:gd name="T19" fmla="*/ 145 h 319"/>
                  <a:gd name="T20" fmla="*/ 248 w 545"/>
                  <a:gd name="T21" fmla="*/ 9 h 319"/>
                  <a:gd name="T22" fmla="*/ 294 w 545"/>
                  <a:gd name="T23" fmla="*/ 7 h 319"/>
                  <a:gd name="T24" fmla="*/ 536 w 545"/>
                  <a:gd name="T25" fmla="*/ 147 h 319"/>
                  <a:gd name="T26" fmla="*/ 544 w 545"/>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9">
                    <a:moveTo>
                      <a:pt x="544" y="162"/>
                    </a:moveTo>
                    <a:cubicBezTo>
                      <a:pt x="543" y="166"/>
                      <a:pt x="539" y="171"/>
                      <a:pt x="533" y="174"/>
                    </a:cubicBezTo>
                    <a:cubicBezTo>
                      <a:pt x="297" y="310"/>
                      <a:pt x="297" y="310"/>
                      <a:pt x="297" y="310"/>
                    </a:cubicBezTo>
                    <a:cubicBezTo>
                      <a:pt x="283" y="318"/>
                      <a:pt x="263" y="319"/>
                      <a:pt x="251" y="312"/>
                    </a:cubicBezTo>
                    <a:cubicBezTo>
                      <a:pt x="51" y="197"/>
                      <a:pt x="51" y="197"/>
                      <a:pt x="51" y="197"/>
                    </a:cubicBezTo>
                    <a:cubicBezTo>
                      <a:pt x="51" y="197"/>
                      <a:pt x="51" y="197"/>
                      <a:pt x="51" y="197"/>
                    </a:cubicBezTo>
                    <a:cubicBezTo>
                      <a:pt x="8" y="172"/>
                      <a:pt x="8" y="172"/>
                      <a:pt x="8" y="172"/>
                    </a:cubicBezTo>
                    <a:cubicBezTo>
                      <a:pt x="4" y="169"/>
                      <a:pt x="1" y="166"/>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7"/>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65" name="Freeform 151">
                <a:extLst>
                  <a:ext uri="{FF2B5EF4-FFF2-40B4-BE49-F238E27FC236}">
                    <a16:creationId xmlns:a16="http://schemas.microsoft.com/office/drawing/2014/main" id="{B7722949-17BE-2EEC-FF21-9B07118D93D3}"/>
                  </a:ext>
                </a:extLst>
              </p:cNvPr>
              <p:cNvSpPr>
                <a:spLocks/>
              </p:cNvSpPr>
              <p:nvPr/>
            </p:nvSpPr>
            <p:spPr bwMode="auto">
              <a:xfrm>
                <a:off x="7112001" y="7974013"/>
                <a:ext cx="1501775"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3 h 231"/>
                  <a:gd name="T10" fmla="*/ 251 w 544"/>
                  <a:gd name="T11" fmla="*/ 225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7"/>
                      <a:pt x="541" y="82"/>
                      <a:pt x="533" y="86"/>
                    </a:cubicBezTo>
                    <a:cubicBezTo>
                      <a:pt x="297" y="223"/>
                      <a:pt x="297" y="223"/>
                      <a:pt x="297" y="223"/>
                    </a:cubicBezTo>
                    <a:cubicBezTo>
                      <a:pt x="283" y="231"/>
                      <a:pt x="263" y="231"/>
                      <a:pt x="251" y="225"/>
                    </a:cubicBezTo>
                    <a:cubicBezTo>
                      <a:pt x="8" y="84"/>
                      <a:pt x="8" y="84"/>
                      <a:pt x="8" y="84"/>
                    </a:cubicBezTo>
                    <a:cubicBezTo>
                      <a:pt x="4"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9"/>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66" name="Freeform 152">
                <a:extLst>
                  <a:ext uri="{FF2B5EF4-FFF2-40B4-BE49-F238E27FC236}">
                    <a16:creationId xmlns:a16="http://schemas.microsoft.com/office/drawing/2014/main" id="{84821AE2-15CD-3101-B438-4C56F127700E}"/>
                  </a:ext>
                </a:extLst>
              </p:cNvPr>
              <p:cNvSpPr>
                <a:spLocks/>
              </p:cNvSpPr>
              <p:nvPr/>
            </p:nvSpPr>
            <p:spPr bwMode="auto">
              <a:xfrm>
                <a:off x="8097838" y="8137525"/>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67" name="Freeform 153">
                <a:extLst>
                  <a:ext uri="{FF2B5EF4-FFF2-40B4-BE49-F238E27FC236}">
                    <a16:creationId xmlns:a16="http://schemas.microsoft.com/office/drawing/2014/main" id="{38C0BE5D-EDAD-123E-3538-18A3B103B0BC}"/>
                  </a:ext>
                </a:extLst>
              </p:cNvPr>
              <p:cNvSpPr>
                <a:spLocks/>
              </p:cNvSpPr>
              <p:nvPr/>
            </p:nvSpPr>
            <p:spPr bwMode="auto">
              <a:xfrm>
                <a:off x="7269163" y="8156575"/>
                <a:ext cx="388938" cy="284163"/>
              </a:xfrm>
              <a:custGeom>
                <a:avLst/>
                <a:gdLst>
                  <a:gd name="T0" fmla="*/ 131 w 141"/>
                  <a:gd name="T1" fmla="*/ 99 h 103"/>
                  <a:gd name="T2" fmla="*/ 10 w 141"/>
                  <a:gd name="T3" fmla="*/ 30 h 103"/>
                  <a:gd name="T4" fmla="*/ 0 w 141"/>
                  <a:gd name="T5" fmla="*/ 10 h 103"/>
                  <a:gd name="T6" fmla="*/ 0 w 141"/>
                  <a:gd name="T7" fmla="*/ 10 h 103"/>
                  <a:gd name="T8" fmla="*/ 10 w 141"/>
                  <a:gd name="T9" fmla="*/ 3 h 103"/>
                  <a:gd name="T10" fmla="*/ 131 w 141"/>
                  <a:gd name="T11" fmla="*/ 73 h 103"/>
                  <a:gd name="T12" fmla="*/ 141 w 141"/>
                  <a:gd name="T13" fmla="*/ 92 h 103"/>
                  <a:gd name="T14" fmla="*/ 141 w 141"/>
                  <a:gd name="T15" fmla="*/ 92 h 103"/>
                  <a:gd name="T16" fmla="*/ 131 w 141"/>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99"/>
                    </a:moveTo>
                    <a:cubicBezTo>
                      <a:pt x="10" y="30"/>
                      <a:pt x="10" y="30"/>
                      <a:pt x="10" y="30"/>
                    </a:cubicBezTo>
                    <a:cubicBezTo>
                      <a:pt x="4" y="26"/>
                      <a:pt x="0" y="18"/>
                      <a:pt x="0" y="10"/>
                    </a:cubicBezTo>
                    <a:cubicBezTo>
                      <a:pt x="0" y="10"/>
                      <a:pt x="0" y="10"/>
                      <a:pt x="0" y="10"/>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68" name="Freeform 154">
                <a:extLst>
                  <a:ext uri="{FF2B5EF4-FFF2-40B4-BE49-F238E27FC236}">
                    <a16:creationId xmlns:a16="http://schemas.microsoft.com/office/drawing/2014/main" id="{50E6660A-E149-7537-07F8-B7C310C28334}"/>
                  </a:ext>
                </a:extLst>
              </p:cNvPr>
              <p:cNvSpPr>
                <a:spLocks/>
              </p:cNvSpPr>
              <p:nvPr/>
            </p:nvSpPr>
            <p:spPr bwMode="auto">
              <a:xfrm>
                <a:off x="7997826" y="8377238"/>
                <a:ext cx="66675" cy="100013"/>
              </a:xfrm>
              <a:custGeom>
                <a:avLst/>
                <a:gdLst>
                  <a:gd name="T0" fmla="*/ 24 w 24"/>
                  <a:gd name="T1" fmla="*/ 11 h 36"/>
                  <a:gd name="T2" fmla="*/ 12 w 24"/>
                  <a:gd name="T3" fmla="*/ 32 h 36"/>
                  <a:gd name="T4" fmla="*/ 0 w 24"/>
                  <a:gd name="T5" fmla="*/ 25 h 36"/>
                  <a:gd name="T6" fmla="*/ 12 w 24"/>
                  <a:gd name="T7" fmla="*/ 4 h 36"/>
                  <a:gd name="T8" fmla="*/ 24 w 24"/>
                  <a:gd name="T9" fmla="*/ 11 h 36"/>
                </a:gdLst>
                <a:ahLst/>
                <a:cxnLst>
                  <a:cxn ang="0">
                    <a:pos x="T0" y="T1"/>
                  </a:cxn>
                  <a:cxn ang="0">
                    <a:pos x="T2" y="T3"/>
                  </a:cxn>
                  <a:cxn ang="0">
                    <a:pos x="T4" y="T5"/>
                  </a:cxn>
                  <a:cxn ang="0">
                    <a:pos x="T6" y="T7"/>
                  </a:cxn>
                  <a:cxn ang="0">
                    <a:pos x="T8" y="T9"/>
                  </a:cxn>
                </a:cxnLst>
                <a:rect l="0" t="0" r="r" b="b"/>
                <a:pathLst>
                  <a:path w="24" h="36">
                    <a:moveTo>
                      <a:pt x="24" y="11"/>
                    </a:moveTo>
                    <a:cubicBezTo>
                      <a:pt x="24" y="19"/>
                      <a:pt x="19" y="28"/>
                      <a:pt x="12" y="32"/>
                    </a:cubicBezTo>
                    <a:cubicBezTo>
                      <a:pt x="5" y="36"/>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17" name="Group 16">
              <a:extLst>
                <a:ext uri="{FF2B5EF4-FFF2-40B4-BE49-F238E27FC236}">
                  <a16:creationId xmlns:a16="http://schemas.microsoft.com/office/drawing/2014/main" id="{7DE3C747-DB45-72C9-A321-4EFD1F6BC594}"/>
                </a:ext>
              </a:extLst>
            </p:cNvPr>
            <p:cNvGrpSpPr/>
            <p:nvPr/>
          </p:nvGrpSpPr>
          <p:grpSpPr>
            <a:xfrm>
              <a:off x="10653178" y="2927233"/>
              <a:ext cx="1915724" cy="2817240"/>
              <a:chOff x="11623676" y="3624263"/>
              <a:chExt cx="1592263" cy="2341562"/>
            </a:xfrm>
          </p:grpSpPr>
          <p:sp>
            <p:nvSpPr>
              <p:cNvPr id="222" name="Freeform 171">
                <a:extLst>
                  <a:ext uri="{FF2B5EF4-FFF2-40B4-BE49-F238E27FC236}">
                    <a16:creationId xmlns:a16="http://schemas.microsoft.com/office/drawing/2014/main" id="{3F3A8F3E-C66B-0629-C8A3-0AFB379B8B92}"/>
                  </a:ext>
                </a:extLst>
              </p:cNvPr>
              <p:cNvSpPr>
                <a:spLocks/>
              </p:cNvSpPr>
              <p:nvPr/>
            </p:nvSpPr>
            <p:spPr bwMode="auto">
              <a:xfrm>
                <a:off x="11623676" y="5035550"/>
                <a:ext cx="1592263" cy="930275"/>
              </a:xfrm>
              <a:custGeom>
                <a:avLst/>
                <a:gdLst>
                  <a:gd name="T0" fmla="*/ 575 w 577"/>
                  <a:gd name="T1" fmla="*/ 171 h 337"/>
                  <a:gd name="T2" fmla="*/ 564 w 577"/>
                  <a:gd name="T3" fmla="*/ 184 h 337"/>
                  <a:gd name="T4" fmla="*/ 314 w 577"/>
                  <a:gd name="T5" fmla="*/ 327 h 337"/>
                  <a:gd name="T6" fmla="*/ 266 w 577"/>
                  <a:gd name="T7" fmla="*/ 329 h 337"/>
                  <a:gd name="T8" fmla="*/ 55 w 577"/>
                  <a:gd name="T9" fmla="*/ 208 h 337"/>
                  <a:gd name="T10" fmla="*/ 55 w 577"/>
                  <a:gd name="T11" fmla="*/ 208 h 337"/>
                  <a:gd name="T12" fmla="*/ 9 w 577"/>
                  <a:gd name="T13" fmla="*/ 182 h 337"/>
                  <a:gd name="T14" fmla="*/ 1 w 577"/>
                  <a:gd name="T15" fmla="*/ 171 h 337"/>
                  <a:gd name="T16" fmla="*/ 1 w 577"/>
                  <a:gd name="T17" fmla="*/ 171 h 337"/>
                  <a:gd name="T18" fmla="*/ 13 w 577"/>
                  <a:gd name="T19" fmla="*/ 153 h 337"/>
                  <a:gd name="T20" fmla="*/ 262 w 577"/>
                  <a:gd name="T21" fmla="*/ 9 h 337"/>
                  <a:gd name="T22" fmla="*/ 311 w 577"/>
                  <a:gd name="T23" fmla="*/ 7 h 337"/>
                  <a:gd name="T24" fmla="*/ 567 w 577"/>
                  <a:gd name="T25" fmla="*/ 155 h 337"/>
                  <a:gd name="T26" fmla="*/ 575 w 577"/>
                  <a:gd name="T27" fmla="*/ 1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7">
                    <a:moveTo>
                      <a:pt x="575" y="171"/>
                    </a:moveTo>
                    <a:cubicBezTo>
                      <a:pt x="574" y="175"/>
                      <a:pt x="570" y="180"/>
                      <a:pt x="564" y="184"/>
                    </a:cubicBezTo>
                    <a:cubicBezTo>
                      <a:pt x="314" y="327"/>
                      <a:pt x="314" y="327"/>
                      <a:pt x="314" y="327"/>
                    </a:cubicBezTo>
                    <a:cubicBezTo>
                      <a:pt x="300" y="336"/>
                      <a:pt x="278" y="337"/>
                      <a:pt x="266" y="329"/>
                    </a:cubicBezTo>
                    <a:cubicBezTo>
                      <a:pt x="55" y="208"/>
                      <a:pt x="55" y="208"/>
                      <a:pt x="55" y="208"/>
                    </a:cubicBezTo>
                    <a:cubicBezTo>
                      <a:pt x="55" y="208"/>
                      <a:pt x="55" y="208"/>
                      <a:pt x="55" y="208"/>
                    </a:cubicBezTo>
                    <a:cubicBezTo>
                      <a:pt x="9" y="182"/>
                      <a:pt x="9" y="182"/>
                      <a:pt x="9" y="182"/>
                    </a:cubicBezTo>
                    <a:cubicBezTo>
                      <a:pt x="4" y="179"/>
                      <a:pt x="2" y="175"/>
                      <a:pt x="1" y="171"/>
                    </a:cubicBezTo>
                    <a:cubicBezTo>
                      <a:pt x="1" y="171"/>
                      <a:pt x="1" y="171"/>
                      <a:pt x="1" y="171"/>
                    </a:cubicBezTo>
                    <a:cubicBezTo>
                      <a:pt x="0" y="165"/>
                      <a:pt x="4" y="158"/>
                      <a:pt x="13" y="153"/>
                    </a:cubicBezTo>
                    <a:cubicBezTo>
                      <a:pt x="262" y="9"/>
                      <a:pt x="262" y="9"/>
                      <a:pt x="262" y="9"/>
                    </a:cubicBezTo>
                    <a:cubicBezTo>
                      <a:pt x="277" y="1"/>
                      <a:pt x="298" y="0"/>
                      <a:pt x="311" y="7"/>
                    </a:cubicBezTo>
                    <a:cubicBezTo>
                      <a:pt x="567" y="155"/>
                      <a:pt x="567" y="155"/>
                      <a:pt x="567" y="155"/>
                    </a:cubicBezTo>
                    <a:cubicBezTo>
                      <a:pt x="574" y="159"/>
                      <a:pt x="577" y="165"/>
                      <a:pt x="575" y="171"/>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23" name="Freeform 172">
                <a:extLst>
                  <a:ext uri="{FF2B5EF4-FFF2-40B4-BE49-F238E27FC236}">
                    <a16:creationId xmlns:a16="http://schemas.microsoft.com/office/drawing/2014/main" id="{BF65BCB8-75CB-73EB-C948-42E476B6F1B8}"/>
                  </a:ext>
                </a:extLst>
              </p:cNvPr>
              <p:cNvSpPr>
                <a:spLocks/>
              </p:cNvSpPr>
              <p:nvPr/>
            </p:nvSpPr>
            <p:spPr bwMode="auto">
              <a:xfrm>
                <a:off x="11664951" y="4833938"/>
                <a:ext cx="1506538" cy="877888"/>
              </a:xfrm>
              <a:custGeom>
                <a:avLst/>
                <a:gdLst>
                  <a:gd name="T0" fmla="*/ 545 w 546"/>
                  <a:gd name="T1" fmla="*/ 161 h 318"/>
                  <a:gd name="T2" fmla="*/ 534 w 546"/>
                  <a:gd name="T3" fmla="*/ 173 h 318"/>
                  <a:gd name="T4" fmla="*/ 298 w 546"/>
                  <a:gd name="T5" fmla="*/ 310 h 318"/>
                  <a:gd name="T6" fmla="*/ 252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3 w 546"/>
                  <a:gd name="T19" fmla="*/ 145 h 318"/>
                  <a:gd name="T20" fmla="*/ 248 w 546"/>
                  <a:gd name="T21" fmla="*/ 8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7"/>
                      <a:pt x="264" y="318"/>
                      <a:pt x="252" y="311"/>
                    </a:cubicBezTo>
                    <a:cubicBezTo>
                      <a:pt x="52" y="196"/>
                      <a:pt x="52" y="196"/>
                      <a:pt x="52" y="196"/>
                    </a:cubicBezTo>
                    <a:cubicBezTo>
                      <a:pt x="52" y="196"/>
                      <a:pt x="52" y="196"/>
                      <a:pt x="52" y="196"/>
                    </a:cubicBezTo>
                    <a:cubicBezTo>
                      <a:pt x="9" y="171"/>
                      <a:pt x="9" y="171"/>
                      <a:pt x="9" y="171"/>
                    </a:cubicBezTo>
                    <a:cubicBezTo>
                      <a:pt x="5" y="169"/>
                      <a:pt x="2" y="165"/>
                      <a:pt x="1" y="161"/>
                    </a:cubicBezTo>
                    <a:cubicBezTo>
                      <a:pt x="1" y="161"/>
                      <a:pt x="1" y="161"/>
                      <a:pt x="1" y="161"/>
                    </a:cubicBezTo>
                    <a:cubicBezTo>
                      <a:pt x="0" y="156"/>
                      <a:pt x="4" y="149"/>
                      <a:pt x="13" y="145"/>
                    </a:cubicBezTo>
                    <a:cubicBezTo>
                      <a:pt x="248" y="8"/>
                      <a:pt x="248" y="8"/>
                      <a:pt x="248" y="8"/>
                    </a:cubicBezTo>
                    <a:cubicBezTo>
                      <a:pt x="262" y="1"/>
                      <a:pt x="283" y="0"/>
                      <a:pt x="295" y="7"/>
                    </a:cubicBezTo>
                    <a:cubicBezTo>
                      <a:pt x="537" y="147"/>
                      <a:pt x="537" y="147"/>
                      <a:pt x="537" y="147"/>
                    </a:cubicBezTo>
                    <a:cubicBezTo>
                      <a:pt x="544" y="150"/>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24" name="Freeform 173">
                <a:extLst>
                  <a:ext uri="{FF2B5EF4-FFF2-40B4-BE49-F238E27FC236}">
                    <a16:creationId xmlns:a16="http://schemas.microsoft.com/office/drawing/2014/main" id="{17C65CA9-732E-0FFE-878D-6BE25F5CE0BE}"/>
                  </a:ext>
                </a:extLst>
              </p:cNvPr>
              <p:cNvSpPr>
                <a:spLocks/>
              </p:cNvSpPr>
              <p:nvPr/>
            </p:nvSpPr>
            <p:spPr bwMode="auto">
              <a:xfrm>
                <a:off x="11668126" y="5278438"/>
                <a:ext cx="1500188" cy="639763"/>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0 h 232"/>
                  <a:gd name="T26" fmla="*/ 297 w 544"/>
                  <a:gd name="T27" fmla="*/ 149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3" y="232"/>
                      <a:pt x="251" y="225"/>
                    </a:cubicBezTo>
                    <a:cubicBezTo>
                      <a:pt x="8" y="85"/>
                      <a:pt x="8" y="85"/>
                      <a:pt x="8" y="85"/>
                    </a:cubicBezTo>
                    <a:cubicBezTo>
                      <a:pt x="3" y="82"/>
                      <a:pt x="1" y="79"/>
                      <a:pt x="0" y="75"/>
                    </a:cubicBezTo>
                    <a:cubicBezTo>
                      <a:pt x="0" y="0"/>
                      <a:pt x="0" y="0"/>
                      <a:pt x="0" y="0"/>
                    </a:cubicBezTo>
                    <a:cubicBezTo>
                      <a:pt x="1" y="4"/>
                      <a:pt x="4" y="8"/>
                      <a:pt x="8" y="10"/>
                    </a:cubicBezTo>
                    <a:cubicBezTo>
                      <a:pt x="51" y="35"/>
                      <a:pt x="51" y="35"/>
                      <a:pt x="51" y="35"/>
                    </a:cubicBezTo>
                    <a:cubicBezTo>
                      <a:pt x="51" y="35"/>
                      <a:pt x="51" y="35"/>
                      <a:pt x="51" y="35"/>
                    </a:cubicBezTo>
                    <a:cubicBezTo>
                      <a:pt x="251" y="150"/>
                      <a:pt x="251" y="150"/>
                      <a:pt x="251" y="150"/>
                    </a:cubicBezTo>
                    <a:cubicBezTo>
                      <a:pt x="263" y="157"/>
                      <a:pt x="283" y="156"/>
                      <a:pt x="297" y="149"/>
                    </a:cubicBezTo>
                    <a:cubicBezTo>
                      <a:pt x="533" y="12"/>
                      <a:pt x="533" y="12"/>
                      <a:pt x="533" y="12"/>
                    </a:cubicBezTo>
                    <a:cubicBezTo>
                      <a:pt x="539" y="9"/>
                      <a:pt x="543" y="5"/>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25" name="Freeform 174">
                <a:extLst>
                  <a:ext uri="{FF2B5EF4-FFF2-40B4-BE49-F238E27FC236}">
                    <a16:creationId xmlns:a16="http://schemas.microsoft.com/office/drawing/2014/main" id="{5480B18C-6F56-5460-58F3-BD73B0A061E9}"/>
                  </a:ext>
                </a:extLst>
              </p:cNvPr>
              <p:cNvSpPr>
                <a:spLocks/>
              </p:cNvSpPr>
              <p:nvPr/>
            </p:nvSpPr>
            <p:spPr bwMode="auto">
              <a:xfrm>
                <a:off x="12652376" y="5440363"/>
                <a:ext cx="390525" cy="285750"/>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4"/>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26" name="Freeform 175">
                <a:extLst>
                  <a:ext uri="{FF2B5EF4-FFF2-40B4-BE49-F238E27FC236}">
                    <a16:creationId xmlns:a16="http://schemas.microsoft.com/office/drawing/2014/main" id="{6CDEA826-9822-F0B7-6B94-12F172CA4629}"/>
                  </a:ext>
                </a:extLst>
              </p:cNvPr>
              <p:cNvSpPr>
                <a:spLocks/>
              </p:cNvSpPr>
              <p:nvPr/>
            </p:nvSpPr>
            <p:spPr bwMode="auto">
              <a:xfrm>
                <a:off x="11822113" y="5461000"/>
                <a:ext cx="392113" cy="284163"/>
              </a:xfrm>
              <a:custGeom>
                <a:avLst/>
                <a:gdLst>
                  <a:gd name="T0" fmla="*/ 131 w 142"/>
                  <a:gd name="T1" fmla="*/ 100 h 103"/>
                  <a:gd name="T2" fmla="*/ 11 w 142"/>
                  <a:gd name="T3" fmla="*/ 30 h 103"/>
                  <a:gd name="T4" fmla="*/ 0 w 142"/>
                  <a:gd name="T5" fmla="*/ 11 h 103"/>
                  <a:gd name="T6" fmla="*/ 0 w 142"/>
                  <a:gd name="T7" fmla="*/ 11 h 103"/>
                  <a:gd name="T8" fmla="*/ 11 w 142"/>
                  <a:gd name="T9" fmla="*/ 3 h 103"/>
                  <a:gd name="T10" fmla="*/ 131 w 142"/>
                  <a:gd name="T11" fmla="*/ 73 h 103"/>
                  <a:gd name="T12" fmla="*/ 142 w 142"/>
                  <a:gd name="T13" fmla="*/ 92 h 103"/>
                  <a:gd name="T14" fmla="*/ 142 w 142"/>
                  <a:gd name="T15" fmla="*/ 92 h 103"/>
                  <a:gd name="T16" fmla="*/ 131 w 142"/>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100"/>
                    </a:moveTo>
                    <a:cubicBezTo>
                      <a:pt x="11" y="30"/>
                      <a:pt x="11" y="30"/>
                      <a:pt x="11" y="30"/>
                    </a:cubicBezTo>
                    <a:cubicBezTo>
                      <a:pt x="5" y="27"/>
                      <a:pt x="0" y="18"/>
                      <a:pt x="0" y="11"/>
                    </a:cubicBezTo>
                    <a:cubicBezTo>
                      <a:pt x="0" y="11"/>
                      <a:pt x="0" y="11"/>
                      <a:pt x="0" y="11"/>
                    </a:cubicBezTo>
                    <a:cubicBezTo>
                      <a:pt x="0" y="3"/>
                      <a:pt x="5" y="0"/>
                      <a:pt x="11" y="3"/>
                    </a:cubicBezTo>
                    <a:cubicBezTo>
                      <a:pt x="131" y="73"/>
                      <a:pt x="131" y="73"/>
                      <a:pt x="131" y="73"/>
                    </a:cubicBezTo>
                    <a:cubicBezTo>
                      <a:pt x="137" y="76"/>
                      <a:pt x="142" y="85"/>
                      <a:pt x="142" y="92"/>
                    </a:cubicBezTo>
                    <a:cubicBezTo>
                      <a:pt x="142" y="92"/>
                      <a:pt x="142" y="92"/>
                      <a:pt x="142" y="92"/>
                    </a:cubicBezTo>
                    <a:cubicBezTo>
                      <a:pt x="142"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27" name="Freeform 176">
                <a:extLst>
                  <a:ext uri="{FF2B5EF4-FFF2-40B4-BE49-F238E27FC236}">
                    <a16:creationId xmlns:a16="http://schemas.microsoft.com/office/drawing/2014/main" id="{661BFEDE-4293-5A75-ED13-14E66BCA3B6B}"/>
                  </a:ext>
                </a:extLst>
              </p:cNvPr>
              <p:cNvSpPr>
                <a:spLocks/>
              </p:cNvSpPr>
              <p:nvPr/>
            </p:nvSpPr>
            <p:spPr bwMode="auto">
              <a:xfrm>
                <a:off x="12553951" y="5684838"/>
                <a:ext cx="66675" cy="95250"/>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5" y="35"/>
                      <a:pt x="0" y="32"/>
                      <a:pt x="0" y="24"/>
                    </a:cubicBezTo>
                    <a:cubicBezTo>
                      <a:pt x="0" y="17"/>
                      <a:pt x="5" y="7"/>
                      <a:pt x="12" y="3"/>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28" name="Freeform 177">
                <a:extLst>
                  <a:ext uri="{FF2B5EF4-FFF2-40B4-BE49-F238E27FC236}">
                    <a16:creationId xmlns:a16="http://schemas.microsoft.com/office/drawing/2014/main" id="{E3EF4F0E-CD71-B5EC-79A8-A9494E20AAAB}"/>
                  </a:ext>
                </a:extLst>
              </p:cNvPr>
              <p:cNvSpPr>
                <a:spLocks/>
              </p:cNvSpPr>
              <p:nvPr/>
            </p:nvSpPr>
            <p:spPr bwMode="auto">
              <a:xfrm>
                <a:off x="11664951" y="4591050"/>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3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0"/>
                      <a:pt x="534" y="174"/>
                    </a:cubicBezTo>
                    <a:cubicBezTo>
                      <a:pt x="298" y="310"/>
                      <a:pt x="298" y="310"/>
                      <a:pt x="298" y="310"/>
                    </a:cubicBezTo>
                    <a:cubicBezTo>
                      <a:pt x="284" y="318"/>
                      <a:pt x="264" y="319"/>
                      <a:pt x="252" y="312"/>
                    </a:cubicBezTo>
                    <a:cubicBezTo>
                      <a:pt x="52" y="197"/>
                      <a:pt x="52" y="197"/>
                      <a:pt x="52" y="197"/>
                    </a:cubicBezTo>
                    <a:cubicBezTo>
                      <a:pt x="52" y="197"/>
                      <a:pt x="52" y="197"/>
                      <a:pt x="52" y="197"/>
                    </a:cubicBezTo>
                    <a:cubicBezTo>
                      <a:pt x="9" y="172"/>
                      <a:pt x="9" y="172"/>
                      <a:pt x="9" y="172"/>
                    </a:cubicBezTo>
                    <a:cubicBezTo>
                      <a:pt x="5" y="169"/>
                      <a:pt x="2" y="166"/>
                      <a:pt x="1" y="162"/>
                    </a:cubicBezTo>
                    <a:cubicBezTo>
                      <a:pt x="1" y="162"/>
                      <a:pt x="1" y="162"/>
                      <a:pt x="1" y="162"/>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29" name="Freeform 178">
                <a:extLst>
                  <a:ext uri="{FF2B5EF4-FFF2-40B4-BE49-F238E27FC236}">
                    <a16:creationId xmlns:a16="http://schemas.microsoft.com/office/drawing/2014/main" id="{90A8DB5F-7849-064E-5736-B0CAEC9631C8}"/>
                  </a:ext>
                </a:extLst>
              </p:cNvPr>
              <p:cNvSpPr>
                <a:spLocks/>
              </p:cNvSpPr>
              <p:nvPr/>
            </p:nvSpPr>
            <p:spPr bwMode="auto">
              <a:xfrm>
                <a:off x="11668126" y="5037138"/>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3" y="231"/>
                      <a:pt x="251" y="224"/>
                    </a:cubicBezTo>
                    <a:cubicBezTo>
                      <a:pt x="8" y="84"/>
                      <a:pt x="8" y="84"/>
                      <a:pt x="8" y="84"/>
                    </a:cubicBezTo>
                    <a:cubicBezTo>
                      <a:pt x="3"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0" name="Freeform 179">
                <a:extLst>
                  <a:ext uri="{FF2B5EF4-FFF2-40B4-BE49-F238E27FC236}">
                    <a16:creationId xmlns:a16="http://schemas.microsoft.com/office/drawing/2014/main" id="{06E51F2F-D29A-973C-C168-A323FB89C7C2}"/>
                  </a:ext>
                </a:extLst>
              </p:cNvPr>
              <p:cNvSpPr>
                <a:spLocks/>
              </p:cNvSpPr>
              <p:nvPr/>
            </p:nvSpPr>
            <p:spPr bwMode="auto">
              <a:xfrm>
                <a:off x="12652376" y="5200650"/>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1" name="Freeform 180">
                <a:extLst>
                  <a:ext uri="{FF2B5EF4-FFF2-40B4-BE49-F238E27FC236}">
                    <a16:creationId xmlns:a16="http://schemas.microsoft.com/office/drawing/2014/main" id="{AB66C766-DD8A-9890-0A9D-35E9BB254A2E}"/>
                  </a:ext>
                </a:extLst>
              </p:cNvPr>
              <p:cNvSpPr>
                <a:spLocks/>
              </p:cNvSpPr>
              <p:nvPr/>
            </p:nvSpPr>
            <p:spPr bwMode="auto">
              <a:xfrm>
                <a:off x="11822113" y="5219700"/>
                <a:ext cx="392113" cy="284163"/>
              </a:xfrm>
              <a:custGeom>
                <a:avLst/>
                <a:gdLst>
                  <a:gd name="T0" fmla="*/ 131 w 142"/>
                  <a:gd name="T1" fmla="*/ 99 h 103"/>
                  <a:gd name="T2" fmla="*/ 11 w 142"/>
                  <a:gd name="T3" fmla="*/ 29 h 103"/>
                  <a:gd name="T4" fmla="*/ 0 w 142"/>
                  <a:gd name="T5" fmla="*/ 10 h 103"/>
                  <a:gd name="T6" fmla="*/ 0 w 142"/>
                  <a:gd name="T7" fmla="*/ 10 h 103"/>
                  <a:gd name="T8" fmla="*/ 11 w 142"/>
                  <a:gd name="T9" fmla="*/ 3 h 103"/>
                  <a:gd name="T10" fmla="*/ 131 w 142"/>
                  <a:gd name="T11" fmla="*/ 73 h 103"/>
                  <a:gd name="T12" fmla="*/ 142 w 142"/>
                  <a:gd name="T13" fmla="*/ 92 h 103"/>
                  <a:gd name="T14" fmla="*/ 142 w 142"/>
                  <a:gd name="T15" fmla="*/ 92 h 103"/>
                  <a:gd name="T16" fmla="*/ 131 w 142"/>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99"/>
                    </a:moveTo>
                    <a:cubicBezTo>
                      <a:pt x="11" y="29"/>
                      <a:pt x="11" y="29"/>
                      <a:pt x="11" y="29"/>
                    </a:cubicBezTo>
                    <a:cubicBezTo>
                      <a:pt x="5" y="26"/>
                      <a:pt x="0" y="18"/>
                      <a:pt x="0" y="10"/>
                    </a:cubicBezTo>
                    <a:cubicBezTo>
                      <a:pt x="0" y="10"/>
                      <a:pt x="0" y="10"/>
                      <a:pt x="0" y="10"/>
                    </a:cubicBezTo>
                    <a:cubicBezTo>
                      <a:pt x="0" y="3"/>
                      <a:pt x="5" y="0"/>
                      <a:pt x="11" y="3"/>
                    </a:cubicBezTo>
                    <a:cubicBezTo>
                      <a:pt x="131" y="73"/>
                      <a:pt x="131" y="73"/>
                      <a:pt x="131" y="73"/>
                    </a:cubicBezTo>
                    <a:cubicBezTo>
                      <a:pt x="137" y="76"/>
                      <a:pt x="142" y="84"/>
                      <a:pt x="142" y="92"/>
                    </a:cubicBezTo>
                    <a:cubicBezTo>
                      <a:pt x="142" y="92"/>
                      <a:pt x="142" y="92"/>
                      <a:pt x="142" y="92"/>
                    </a:cubicBezTo>
                    <a:cubicBezTo>
                      <a:pt x="142" y="99"/>
                      <a:pt x="137"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2" name="Freeform 181">
                <a:extLst>
                  <a:ext uri="{FF2B5EF4-FFF2-40B4-BE49-F238E27FC236}">
                    <a16:creationId xmlns:a16="http://schemas.microsoft.com/office/drawing/2014/main" id="{0B5F94B1-BA06-4D44-7A49-CAF73B4A63AB}"/>
                  </a:ext>
                </a:extLst>
              </p:cNvPr>
              <p:cNvSpPr>
                <a:spLocks/>
              </p:cNvSpPr>
              <p:nvPr/>
            </p:nvSpPr>
            <p:spPr bwMode="auto">
              <a:xfrm>
                <a:off x="12553951" y="5440363"/>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9" y="28"/>
                      <a:pt x="12" y="32"/>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3" name="Freeform 182">
                <a:extLst>
                  <a:ext uri="{FF2B5EF4-FFF2-40B4-BE49-F238E27FC236}">
                    <a16:creationId xmlns:a16="http://schemas.microsoft.com/office/drawing/2014/main" id="{F1B9AEDE-15A1-4380-BF51-71EC5DE8FC18}"/>
                  </a:ext>
                </a:extLst>
              </p:cNvPr>
              <p:cNvSpPr>
                <a:spLocks/>
              </p:cNvSpPr>
              <p:nvPr/>
            </p:nvSpPr>
            <p:spPr bwMode="auto">
              <a:xfrm>
                <a:off x="11664951" y="4349750"/>
                <a:ext cx="1506538" cy="879475"/>
              </a:xfrm>
              <a:custGeom>
                <a:avLst/>
                <a:gdLst>
                  <a:gd name="T0" fmla="*/ 545 w 546"/>
                  <a:gd name="T1" fmla="*/ 161 h 318"/>
                  <a:gd name="T2" fmla="*/ 534 w 546"/>
                  <a:gd name="T3" fmla="*/ 173 h 318"/>
                  <a:gd name="T4" fmla="*/ 298 w 546"/>
                  <a:gd name="T5" fmla="*/ 310 h 318"/>
                  <a:gd name="T6" fmla="*/ 252 w 546"/>
                  <a:gd name="T7" fmla="*/ 312 h 318"/>
                  <a:gd name="T8" fmla="*/ 52 w 546"/>
                  <a:gd name="T9" fmla="*/ 196 h 318"/>
                  <a:gd name="T10" fmla="*/ 52 w 546"/>
                  <a:gd name="T11" fmla="*/ 196 h 318"/>
                  <a:gd name="T12" fmla="*/ 9 w 546"/>
                  <a:gd name="T13" fmla="*/ 172 h 318"/>
                  <a:gd name="T14" fmla="*/ 1 w 546"/>
                  <a:gd name="T15" fmla="*/ 162 h 318"/>
                  <a:gd name="T16" fmla="*/ 1 w 546"/>
                  <a:gd name="T17" fmla="*/ 162 h 318"/>
                  <a:gd name="T18" fmla="*/ 13 w 546"/>
                  <a:gd name="T19" fmla="*/ 145 h 318"/>
                  <a:gd name="T20" fmla="*/ 248 w 546"/>
                  <a:gd name="T21" fmla="*/ 9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8"/>
                      <a:pt x="264" y="318"/>
                      <a:pt x="252" y="312"/>
                    </a:cubicBezTo>
                    <a:cubicBezTo>
                      <a:pt x="52" y="196"/>
                      <a:pt x="52" y="196"/>
                      <a:pt x="52" y="196"/>
                    </a:cubicBezTo>
                    <a:cubicBezTo>
                      <a:pt x="52" y="196"/>
                      <a:pt x="52" y="196"/>
                      <a:pt x="52" y="196"/>
                    </a:cubicBezTo>
                    <a:cubicBezTo>
                      <a:pt x="9" y="172"/>
                      <a:pt x="9" y="172"/>
                      <a:pt x="9" y="172"/>
                    </a:cubicBezTo>
                    <a:cubicBezTo>
                      <a:pt x="5" y="169"/>
                      <a:pt x="2" y="165"/>
                      <a:pt x="1" y="162"/>
                    </a:cubicBezTo>
                    <a:cubicBezTo>
                      <a:pt x="1" y="162"/>
                      <a:pt x="1" y="162"/>
                      <a:pt x="1" y="162"/>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4" name="Freeform 183">
                <a:extLst>
                  <a:ext uri="{FF2B5EF4-FFF2-40B4-BE49-F238E27FC236}">
                    <a16:creationId xmlns:a16="http://schemas.microsoft.com/office/drawing/2014/main" id="{22885C54-DBF0-030D-CB4F-BB5DAFD39534}"/>
                  </a:ext>
                </a:extLst>
              </p:cNvPr>
              <p:cNvSpPr>
                <a:spLocks/>
              </p:cNvSpPr>
              <p:nvPr/>
            </p:nvSpPr>
            <p:spPr bwMode="auto">
              <a:xfrm>
                <a:off x="11668126" y="4794250"/>
                <a:ext cx="1500188" cy="641350"/>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1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0" y="83"/>
                      <a:pt x="533" y="87"/>
                    </a:cubicBezTo>
                    <a:cubicBezTo>
                      <a:pt x="297" y="223"/>
                      <a:pt x="297" y="223"/>
                      <a:pt x="297" y="223"/>
                    </a:cubicBezTo>
                    <a:cubicBezTo>
                      <a:pt x="283" y="231"/>
                      <a:pt x="263" y="232"/>
                      <a:pt x="251" y="225"/>
                    </a:cubicBezTo>
                    <a:cubicBezTo>
                      <a:pt x="8" y="85"/>
                      <a:pt x="8" y="85"/>
                      <a:pt x="8" y="85"/>
                    </a:cubicBezTo>
                    <a:cubicBezTo>
                      <a:pt x="3" y="82"/>
                      <a:pt x="1" y="79"/>
                      <a:pt x="0" y="75"/>
                    </a:cubicBezTo>
                    <a:cubicBezTo>
                      <a:pt x="0" y="1"/>
                      <a:pt x="0" y="1"/>
                      <a:pt x="0" y="1"/>
                    </a:cubicBezTo>
                    <a:cubicBezTo>
                      <a:pt x="1" y="4"/>
                      <a:pt x="4" y="8"/>
                      <a:pt x="8" y="11"/>
                    </a:cubicBezTo>
                    <a:cubicBezTo>
                      <a:pt x="51" y="35"/>
                      <a:pt x="51" y="35"/>
                      <a:pt x="51" y="35"/>
                    </a:cubicBezTo>
                    <a:cubicBezTo>
                      <a:pt x="51" y="35"/>
                      <a:pt x="51" y="35"/>
                      <a:pt x="51" y="35"/>
                    </a:cubicBezTo>
                    <a:cubicBezTo>
                      <a:pt x="251" y="151"/>
                      <a:pt x="251" y="151"/>
                      <a:pt x="251" y="151"/>
                    </a:cubicBezTo>
                    <a:cubicBezTo>
                      <a:pt x="263" y="157"/>
                      <a:pt x="283" y="157"/>
                      <a:pt x="297" y="149"/>
                    </a:cubicBezTo>
                    <a:cubicBezTo>
                      <a:pt x="533" y="12"/>
                      <a:pt x="533" y="12"/>
                      <a:pt x="533" y="12"/>
                    </a:cubicBezTo>
                    <a:cubicBezTo>
                      <a:pt x="539" y="9"/>
                      <a:pt x="543"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5" name="Freeform 184">
                <a:extLst>
                  <a:ext uri="{FF2B5EF4-FFF2-40B4-BE49-F238E27FC236}">
                    <a16:creationId xmlns:a16="http://schemas.microsoft.com/office/drawing/2014/main" id="{66A6E905-3F1D-9131-B03A-659201187CF0}"/>
                  </a:ext>
                </a:extLst>
              </p:cNvPr>
              <p:cNvSpPr>
                <a:spLocks/>
              </p:cNvSpPr>
              <p:nvPr/>
            </p:nvSpPr>
            <p:spPr bwMode="auto">
              <a:xfrm>
                <a:off x="12652376" y="4957763"/>
                <a:ext cx="390525" cy="284163"/>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3"/>
                    </a:cubicBezTo>
                    <a:cubicBezTo>
                      <a:pt x="0" y="93"/>
                      <a:pt x="0" y="93"/>
                      <a:pt x="0" y="93"/>
                    </a:cubicBezTo>
                    <a:cubicBezTo>
                      <a:pt x="0" y="85"/>
                      <a:pt x="4" y="77"/>
                      <a:pt x="10" y="73"/>
                    </a:cubicBezTo>
                    <a:cubicBezTo>
                      <a:pt x="131" y="4"/>
                      <a:pt x="131" y="4"/>
                      <a:pt x="131" y="4"/>
                    </a:cubicBezTo>
                    <a:cubicBezTo>
                      <a:pt x="136" y="0"/>
                      <a:pt x="141" y="4"/>
                      <a:pt x="141" y="11"/>
                    </a:cubicBezTo>
                    <a:cubicBezTo>
                      <a:pt x="141" y="11"/>
                      <a:pt x="141" y="11"/>
                      <a:pt x="141" y="11"/>
                    </a:cubicBezTo>
                    <a:cubicBezTo>
                      <a:pt x="141" y="19"/>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6" name="Freeform 185">
                <a:extLst>
                  <a:ext uri="{FF2B5EF4-FFF2-40B4-BE49-F238E27FC236}">
                    <a16:creationId xmlns:a16="http://schemas.microsoft.com/office/drawing/2014/main" id="{5DCA5125-BA40-3BFF-08C9-7E7586015AD0}"/>
                  </a:ext>
                </a:extLst>
              </p:cNvPr>
              <p:cNvSpPr>
                <a:spLocks/>
              </p:cNvSpPr>
              <p:nvPr/>
            </p:nvSpPr>
            <p:spPr bwMode="auto">
              <a:xfrm>
                <a:off x="11822113" y="4976813"/>
                <a:ext cx="392113" cy="284163"/>
              </a:xfrm>
              <a:custGeom>
                <a:avLst/>
                <a:gdLst>
                  <a:gd name="T0" fmla="*/ 131 w 142"/>
                  <a:gd name="T1" fmla="*/ 100 h 103"/>
                  <a:gd name="T2" fmla="*/ 11 w 142"/>
                  <a:gd name="T3" fmla="*/ 30 h 103"/>
                  <a:gd name="T4" fmla="*/ 0 w 142"/>
                  <a:gd name="T5" fmla="*/ 11 h 103"/>
                  <a:gd name="T6" fmla="*/ 0 w 142"/>
                  <a:gd name="T7" fmla="*/ 11 h 103"/>
                  <a:gd name="T8" fmla="*/ 11 w 142"/>
                  <a:gd name="T9" fmla="*/ 3 h 103"/>
                  <a:gd name="T10" fmla="*/ 131 w 142"/>
                  <a:gd name="T11" fmla="*/ 73 h 103"/>
                  <a:gd name="T12" fmla="*/ 142 w 142"/>
                  <a:gd name="T13" fmla="*/ 92 h 103"/>
                  <a:gd name="T14" fmla="*/ 142 w 142"/>
                  <a:gd name="T15" fmla="*/ 92 h 103"/>
                  <a:gd name="T16" fmla="*/ 131 w 142"/>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100"/>
                    </a:moveTo>
                    <a:cubicBezTo>
                      <a:pt x="11" y="30"/>
                      <a:pt x="11" y="30"/>
                      <a:pt x="11" y="30"/>
                    </a:cubicBezTo>
                    <a:cubicBezTo>
                      <a:pt x="5" y="27"/>
                      <a:pt x="0" y="18"/>
                      <a:pt x="0" y="11"/>
                    </a:cubicBezTo>
                    <a:cubicBezTo>
                      <a:pt x="0" y="11"/>
                      <a:pt x="0" y="11"/>
                      <a:pt x="0" y="11"/>
                    </a:cubicBezTo>
                    <a:cubicBezTo>
                      <a:pt x="0" y="4"/>
                      <a:pt x="5" y="0"/>
                      <a:pt x="11" y="3"/>
                    </a:cubicBezTo>
                    <a:cubicBezTo>
                      <a:pt x="131" y="73"/>
                      <a:pt x="131" y="73"/>
                      <a:pt x="131" y="73"/>
                    </a:cubicBezTo>
                    <a:cubicBezTo>
                      <a:pt x="137" y="76"/>
                      <a:pt x="142" y="85"/>
                      <a:pt x="142" y="92"/>
                    </a:cubicBezTo>
                    <a:cubicBezTo>
                      <a:pt x="142" y="92"/>
                      <a:pt x="142" y="92"/>
                      <a:pt x="142" y="92"/>
                    </a:cubicBezTo>
                    <a:cubicBezTo>
                      <a:pt x="142"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7" name="Freeform 186">
                <a:extLst>
                  <a:ext uri="{FF2B5EF4-FFF2-40B4-BE49-F238E27FC236}">
                    <a16:creationId xmlns:a16="http://schemas.microsoft.com/office/drawing/2014/main" id="{69B16428-3363-E122-A20F-A4EA78973068}"/>
                  </a:ext>
                </a:extLst>
              </p:cNvPr>
              <p:cNvSpPr>
                <a:spLocks/>
              </p:cNvSpPr>
              <p:nvPr/>
            </p:nvSpPr>
            <p:spPr bwMode="auto">
              <a:xfrm>
                <a:off x="12553951" y="5200650"/>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7"/>
                      <a:pt x="12" y="31"/>
                    </a:cubicBezTo>
                    <a:cubicBezTo>
                      <a:pt x="5" y="35"/>
                      <a:pt x="0" y="32"/>
                      <a:pt x="0" y="24"/>
                    </a:cubicBezTo>
                    <a:cubicBezTo>
                      <a:pt x="0" y="17"/>
                      <a:pt x="5" y="7"/>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8" name="Freeform 187">
                <a:extLst>
                  <a:ext uri="{FF2B5EF4-FFF2-40B4-BE49-F238E27FC236}">
                    <a16:creationId xmlns:a16="http://schemas.microsoft.com/office/drawing/2014/main" id="{0C1A4D05-188F-CD50-43C7-FE370BA07399}"/>
                  </a:ext>
                </a:extLst>
              </p:cNvPr>
              <p:cNvSpPr>
                <a:spLocks/>
              </p:cNvSpPr>
              <p:nvPr/>
            </p:nvSpPr>
            <p:spPr bwMode="auto">
              <a:xfrm>
                <a:off x="11664951" y="4106863"/>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3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0"/>
                      <a:pt x="534" y="174"/>
                    </a:cubicBezTo>
                    <a:cubicBezTo>
                      <a:pt x="298" y="310"/>
                      <a:pt x="298" y="310"/>
                      <a:pt x="298" y="310"/>
                    </a:cubicBezTo>
                    <a:cubicBezTo>
                      <a:pt x="284" y="318"/>
                      <a:pt x="264" y="319"/>
                      <a:pt x="252" y="312"/>
                    </a:cubicBezTo>
                    <a:cubicBezTo>
                      <a:pt x="52" y="197"/>
                      <a:pt x="52" y="197"/>
                      <a:pt x="52" y="197"/>
                    </a:cubicBezTo>
                    <a:cubicBezTo>
                      <a:pt x="52" y="197"/>
                      <a:pt x="52" y="197"/>
                      <a:pt x="52" y="197"/>
                    </a:cubicBezTo>
                    <a:cubicBezTo>
                      <a:pt x="9" y="172"/>
                      <a:pt x="9" y="172"/>
                      <a:pt x="9" y="172"/>
                    </a:cubicBezTo>
                    <a:cubicBezTo>
                      <a:pt x="5" y="169"/>
                      <a:pt x="2" y="166"/>
                      <a:pt x="1" y="162"/>
                    </a:cubicBezTo>
                    <a:cubicBezTo>
                      <a:pt x="1" y="162"/>
                      <a:pt x="1" y="162"/>
                      <a:pt x="1" y="162"/>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39" name="Freeform 188">
                <a:extLst>
                  <a:ext uri="{FF2B5EF4-FFF2-40B4-BE49-F238E27FC236}">
                    <a16:creationId xmlns:a16="http://schemas.microsoft.com/office/drawing/2014/main" id="{155088EA-0767-C12F-01B9-4C6392FA5708}"/>
                  </a:ext>
                </a:extLst>
              </p:cNvPr>
              <p:cNvSpPr>
                <a:spLocks/>
              </p:cNvSpPr>
              <p:nvPr/>
            </p:nvSpPr>
            <p:spPr bwMode="auto">
              <a:xfrm>
                <a:off x="11668126" y="4554538"/>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3" y="231"/>
                      <a:pt x="251" y="224"/>
                    </a:cubicBezTo>
                    <a:cubicBezTo>
                      <a:pt x="8" y="84"/>
                      <a:pt x="8" y="84"/>
                      <a:pt x="8" y="84"/>
                    </a:cubicBezTo>
                    <a:cubicBezTo>
                      <a:pt x="3"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0" name="Freeform 189">
                <a:extLst>
                  <a:ext uri="{FF2B5EF4-FFF2-40B4-BE49-F238E27FC236}">
                    <a16:creationId xmlns:a16="http://schemas.microsoft.com/office/drawing/2014/main" id="{8EC84688-6C9C-882B-87BA-9385C65EAA4A}"/>
                  </a:ext>
                </a:extLst>
              </p:cNvPr>
              <p:cNvSpPr>
                <a:spLocks/>
              </p:cNvSpPr>
              <p:nvPr/>
            </p:nvSpPr>
            <p:spPr bwMode="auto">
              <a:xfrm>
                <a:off x="12652376" y="4718050"/>
                <a:ext cx="390525" cy="284163"/>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4" y="103"/>
                      <a:pt x="0" y="99"/>
                      <a:pt x="0" y="92"/>
                    </a:cubicBezTo>
                    <a:cubicBezTo>
                      <a:pt x="0" y="92"/>
                      <a:pt x="0" y="92"/>
                      <a:pt x="0" y="92"/>
                    </a:cubicBezTo>
                    <a:cubicBezTo>
                      <a:pt x="0" y="84"/>
                      <a:pt x="4" y="76"/>
                      <a:pt x="10" y="73"/>
                    </a:cubicBezTo>
                    <a:cubicBezTo>
                      <a:pt x="131" y="3"/>
                      <a:pt x="131" y="3"/>
                      <a:pt x="131" y="3"/>
                    </a:cubicBezTo>
                    <a:cubicBezTo>
                      <a:pt x="136" y="0"/>
                      <a:pt x="141" y="3"/>
                      <a:pt x="141" y="10"/>
                    </a:cubicBezTo>
                    <a:cubicBezTo>
                      <a:pt x="141" y="10"/>
                      <a:pt x="141" y="10"/>
                      <a:pt x="141" y="10"/>
                    </a:cubicBezTo>
                    <a:cubicBezTo>
                      <a:pt x="141" y="18"/>
                      <a:pt x="136"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1" name="Freeform 190">
                <a:extLst>
                  <a:ext uri="{FF2B5EF4-FFF2-40B4-BE49-F238E27FC236}">
                    <a16:creationId xmlns:a16="http://schemas.microsoft.com/office/drawing/2014/main" id="{DA3CB452-D83B-53B5-FAA3-36AED3B098F6}"/>
                  </a:ext>
                </a:extLst>
              </p:cNvPr>
              <p:cNvSpPr>
                <a:spLocks/>
              </p:cNvSpPr>
              <p:nvPr/>
            </p:nvSpPr>
            <p:spPr bwMode="auto">
              <a:xfrm>
                <a:off x="11822113" y="4733925"/>
                <a:ext cx="392113" cy="284163"/>
              </a:xfrm>
              <a:custGeom>
                <a:avLst/>
                <a:gdLst>
                  <a:gd name="T0" fmla="*/ 131 w 142"/>
                  <a:gd name="T1" fmla="*/ 100 h 103"/>
                  <a:gd name="T2" fmla="*/ 11 w 142"/>
                  <a:gd name="T3" fmla="*/ 30 h 103"/>
                  <a:gd name="T4" fmla="*/ 0 w 142"/>
                  <a:gd name="T5" fmla="*/ 11 h 103"/>
                  <a:gd name="T6" fmla="*/ 0 w 142"/>
                  <a:gd name="T7" fmla="*/ 11 h 103"/>
                  <a:gd name="T8" fmla="*/ 11 w 142"/>
                  <a:gd name="T9" fmla="*/ 4 h 103"/>
                  <a:gd name="T10" fmla="*/ 131 w 142"/>
                  <a:gd name="T11" fmla="*/ 73 h 103"/>
                  <a:gd name="T12" fmla="*/ 142 w 142"/>
                  <a:gd name="T13" fmla="*/ 93 h 103"/>
                  <a:gd name="T14" fmla="*/ 142 w 142"/>
                  <a:gd name="T15" fmla="*/ 93 h 103"/>
                  <a:gd name="T16" fmla="*/ 131 w 142"/>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100"/>
                    </a:moveTo>
                    <a:cubicBezTo>
                      <a:pt x="11" y="30"/>
                      <a:pt x="11" y="30"/>
                      <a:pt x="11" y="30"/>
                    </a:cubicBezTo>
                    <a:cubicBezTo>
                      <a:pt x="5" y="27"/>
                      <a:pt x="0" y="19"/>
                      <a:pt x="0" y="11"/>
                    </a:cubicBezTo>
                    <a:cubicBezTo>
                      <a:pt x="0" y="11"/>
                      <a:pt x="0" y="11"/>
                      <a:pt x="0" y="11"/>
                    </a:cubicBezTo>
                    <a:cubicBezTo>
                      <a:pt x="0" y="4"/>
                      <a:pt x="5" y="0"/>
                      <a:pt x="11" y="4"/>
                    </a:cubicBezTo>
                    <a:cubicBezTo>
                      <a:pt x="131" y="73"/>
                      <a:pt x="131" y="73"/>
                      <a:pt x="131" y="73"/>
                    </a:cubicBezTo>
                    <a:cubicBezTo>
                      <a:pt x="137" y="77"/>
                      <a:pt x="142" y="85"/>
                      <a:pt x="142" y="93"/>
                    </a:cubicBezTo>
                    <a:cubicBezTo>
                      <a:pt x="142" y="93"/>
                      <a:pt x="142" y="93"/>
                      <a:pt x="142" y="93"/>
                    </a:cubicBezTo>
                    <a:cubicBezTo>
                      <a:pt x="142"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2" name="Freeform 191">
                <a:extLst>
                  <a:ext uri="{FF2B5EF4-FFF2-40B4-BE49-F238E27FC236}">
                    <a16:creationId xmlns:a16="http://schemas.microsoft.com/office/drawing/2014/main" id="{BA79043A-DD6D-FF1C-50D0-7DF7B2C448CC}"/>
                  </a:ext>
                </a:extLst>
              </p:cNvPr>
              <p:cNvSpPr>
                <a:spLocks/>
              </p:cNvSpPr>
              <p:nvPr/>
            </p:nvSpPr>
            <p:spPr bwMode="auto">
              <a:xfrm>
                <a:off x="12553951" y="4957763"/>
                <a:ext cx="66675" cy="96838"/>
              </a:xfrm>
              <a:custGeom>
                <a:avLst/>
                <a:gdLst>
                  <a:gd name="T0" fmla="*/ 24 w 24"/>
                  <a:gd name="T1" fmla="*/ 11 h 35"/>
                  <a:gd name="T2" fmla="*/ 12 w 24"/>
                  <a:gd name="T3" fmla="*/ 31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3" name="Freeform 192">
                <a:extLst>
                  <a:ext uri="{FF2B5EF4-FFF2-40B4-BE49-F238E27FC236}">
                    <a16:creationId xmlns:a16="http://schemas.microsoft.com/office/drawing/2014/main" id="{3ADCA924-3C0E-E751-6B7D-473167EEB5AE}"/>
                  </a:ext>
                </a:extLst>
              </p:cNvPr>
              <p:cNvSpPr>
                <a:spLocks/>
              </p:cNvSpPr>
              <p:nvPr/>
            </p:nvSpPr>
            <p:spPr bwMode="auto">
              <a:xfrm>
                <a:off x="11664951" y="3867150"/>
                <a:ext cx="1506538" cy="877888"/>
              </a:xfrm>
              <a:custGeom>
                <a:avLst/>
                <a:gdLst>
                  <a:gd name="T0" fmla="*/ 545 w 546"/>
                  <a:gd name="T1" fmla="*/ 161 h 318"/>
                  <a:gd name="T2" fmla="*/ 534 w 546"/>
                  <a:gd name="T3" fmla="*/ 173 h 318"/>
                  <a:gd name="T4" fmla="*/ 298 w 546"/>
                  <a:gd name="T5" fmla="*/ 310 h 318"/>
                  <a:gd name="T6" fmla="*/ 252 w 546"/>
                  <a:gd name="T7" fmla="*/ 312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3 w 546"/>
                  <a:gd name="T19" fmla="*/ 145 h 318"/>
                  <a:gd name="T20" fmla="*/ 248 w 546"/>
                  <a:gd name="T21" fmla="*/ 9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7"/>
                      <a:pt x="264" y="318"/>
                      <a:pt x="252" y="312"/>
                    </a:cubicBezTo>
                    <a:cubicBezTo>
                      <a:pt x="52" y="196"/>
                      <a:pt x="52" y="196"/>
                      <a:pt x="52" y="196"/>
                    </a:cubicBezTo>
                    <a:cubicBezTo>
                      <a:pt x="52" y="196"/>
                      <a:pt x="52" y="196"/>
                      <a:pt x="52" y="196"/>
                    </a:cubicBezTo>
                    <a:cubicBezTo>
                      <a:pt x="9" y="171"/>
                      <a:pt x="9" y="171"/>
                      <a:pt x="9" y="171"/>
                    </a:cubicBezTo>
                    <a:cubicBezTo>
                      <a:pt x="5" y="169"/>
                      <a:pt x="2" y="165"/>
                      <a:pt x="1" y="161"/>
                    </a:cubicBezTo>
                    <a:cubicBezTo>
                      <a:pt x="1" y="161"/>
                      <a:pt x="1" y="161"/>
                      <a:pt x="1" y="161"/>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4" name="Freeform 193">
                <a:extLst>
                  <a:ext uri="{FF2B5EF4-FFF2-40B4-BE49-F238E27FC236}">
                    <a16:creationId xmlns:a16="http://schemas.microsoft.com/office/drawing/2014/main" id="{54F93DD1-BD9A-E3A0-06BD-FFE324A67C19}"/>
                  </a:ext>
                </a:extLst>
              </p:cNvPr>
              <p:cNvSpPr>
                <a:spLocks/>
              </p:cNvSpPr>
              <p:nvPr/>
            </p:nvSpPr>
            <p:spPr bwMode="auto">
              <a:xfrm>
                <a:off x="11668126" y="4311650"/>
                <a:ext cx="1500188" cy="641350"/>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3" y="232"/>
                      <a:pt x="251" y="225"/>
                    </a:cubicBezTo>
                    <a:cubicBezTo>
                      <a:pt x="8" y="85"/>
                      <a:pt x="8" y="85"/>
                      <a:pt x="8" y="85"/>
                    </a:cubicBezTo>
                    <a:cubicBezTo>
                      <a:pt x="3" y="82"/>
                      <a:pt x="1" y="79"/>
                      <a:pt x="0" y="75"/>
                    </a:cubicBezTo>
                    <a:cubicBezTo>
                      <a:pt x="0" y="0"/>
                      <a:pt x="0" y="0"/>
                      <a:pt x="0" y="0"/>
                    </a:cubicBezTo>
                    <a:cubicBezTo>
                      <a:pt x="1" y="4"/>
                      <a:pt x="4" y="8"/>
                      <a:pt x="8" y="10"/>
                    </a:cubicBezTo>
                    <a:cubicBezTo>
                      <a:pt x="51" y="35"/>
                      <a:pt x="51" y="35"/>
                      <a:pt x="51" y="35"/>
                    </a:cubicBezTo>
                    <a:cubicBezTo>
                      <a:pt x="51" y="35"/>
                      <a:pt x="51" y="35"/>
                      <a:pt x="51" y="35"/>
                    </a:cubicBezTo>
                    <a:cubicBezTo>
                      <a:pt x="251" y="151"/>
                      <a:pt x="251" y="151"/>
                      <a:pt x="251" y="151"/>
                    </a:cubicBezTo>
                    <a:cubicBezTo>
                      <a:pt x="263" y="157"/>
                      <a:pt x="283" y="156"/>
                      <a:pt x="297" y="149"/>
                    </a:cubicBezTo>
                    <a:cubicBezTo>
                      <a:pt x="533" y="12"/>
                      <a:pt x="533" y="12"/>
                      <a:pt x="533" y="12"/>
                    </a:cubicBezTo>
                    <a:cubicBezTo>
                      <a:pt x="539" y="9"/>
                      <a:pt x="543" y="5"/>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5" name="Freeform 194">
                <a:extLst>
                  <a:ext uri="{FF2B5EF4-FFF2-40B4-BE49-F238E27FC236}">
                    <a16:creationId xmlns:a16="http://schemas.microsoft.com/office/drawing/2014/main" id="{A487CC5D-B85F-7F57-977F-17639DDEED60}"/>
                  </a:ext>
                </a:extLst>
              </p:cNvPr>
              <p:cNvSpPr>
                <a:spLocks/>
              </p:cNvSpPr>
              <p:nvPr/>
            </p:nvSpPr>
            <p:spPr bwMode="auto">
              <a:xfrm>
                <a:off x="12652376" y="4475163"/>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4"/>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6" name="Freeform 195">
                <a:extLst>
                  <a:ext uri="{FF2B5EF4-FFF2-40B4-BE49-F238E27FC236}">
                    <a16:creationId xmlns:a16="http://schemas.microsoft.com/office/drawing/2014/main" id="{645FC5B1-B210-F32B-0293-70187E573C1D}"/>
                  </a:ext>
                </a:extLst>
              </p:cNvPr>
              <p:cNvSpPr>
                <a:spLocks/>
              </p:cNvSpPr>
              <p:nvPr/>
            </p:nvSpPr>
            <p:spPr bwMode="auto">
              <a:xfrm>
                <a:off x="11822113" y="4494213"/>
                <a:ext cx="392113" cy="284163"/>
              </a:xfrm>
              <a:custGeom>
                <a:avLst/>
                <a:gdLst>
                  <a:gd name="T0" fmla="*/ 131 w 142"/>
                  <a:gd name="T1" fmla="*/ 100 h 103"/>
                  <a:gd name="T2" fmla="*/ 11 w 142"/>
                  <a:gd name="T3" fmla="*/ 30 h 103"/>
                  <a:gd name="T4" fmla="*/ 0 w 142"/>
                  <a:gd name="T5" fmla="*/ 11 h 103"/>
                  <a:gd name="T6" fmla="*/ 0 w 142"/>
                  <a:gd name="T7" fmla="*/ 11 h 103"/>
                  <a:gd name="T8" fmla="*/ 11 w 142"/>
                  <a:gd name="T9" fmla="*/ 3 h 103"/>
                  <a:gd name="T10" fmla="*/ 131 w 142"/>
                  <a:gd name="T11" fmla="*/ 73 h 103"/>
                  <a:gd name="T12" fmla="*/ 142 w 142"/>
                  <a:gd name="T13" fmla="*/ 92 h 103"/>
                  <a:gd name="T14" fmla="*/ 142 w 142"/>
                  <a:gd name="T15" fmla="*/ 92 h 103"/>
                  <a:gd name="T16" fmla="*/ 131 w 142"/>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100"/>
                    </a:moveTo>
                    <a:cubicBezTo>
                      <a:pt x="11" y="30"/>
                      <a:pt x="11" y="30"/>
                      <a:pt x="11" y="30"/>
                    </a:cubicBezTo>
                    <a:cubicBezTo>
                      <a:pt x="5" y="27"/>
                      <a:pt x="0" y="18"/>
                      <a:pt x="0" y="11"/>
                    </a:cubicBezTo>
                    <a:cubicBezTo>
                      <a:pt x="0" y="11"/>
                      <a:pt x="0" y="11"/>
                      <a:pt x="0" y="11"/>
                    </a:cubicBezTo>
                    <a:cubicBezTo>
                      <a:pt x="0" y="3"/>
                      <a:pt x="5" y="0"/>
                      <a:pt x="11" y="3"/>
                    </a:cubicBezTo>
                    <a:cubicBezTo>
                      <a:pt x="131" y="73"/>
                      <a:pt x="131" y="73"/>
                      <a:pt x="131" y="73"/>
                    </a:cubicBezTo>
                    <a:cubicBezTo>
                      <a:pt x="137" y="76"/>
                      <a:pt x="142" y="85"/>
                      <a:pt x="142" y="92"/>
                    </a:cubicBezTo>
                    <a:cubicBezTo>
                      <a:pt x="142" y="92"/>
                      <a:pt x="142" y="92"/>
                      <a:pt x="142" y="92"/>
                    </a:cubicBezTo>
                    <a:cubicBezTo>
                      <a:pt x="142"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7" name="Freeform 196">
                <a:extLst>
                  <a:ext uri="{FF2B5EF4-FFF2-40B4-BE49-F238E27FC236}">
                    <a16:creationId xmlns:a16="http://schemas.microsoft.com/office/drawing/2014/main" id="{9B440174-4ED5-25B8-5DD0-FBF9A63CDD0F}"/>
                  </a:ext>
                </a:extLst>
              </p:cNvPr>
              <p:cNvSpPr>
                <a:spLocks/>
              </p:cNvSpPr>
              <p:nvPr/>
            </p:nvSpPr>
            <p:spPr bwMode="auto">
              <a:xfrm>
                <a:off x="12553951" y="4718050"/>
                <a:ext cx="66675" cy="96838"/>
              </a:xfrm>
              <a:custGeom>
                <a:avLst/>
                <a:gdLst>
                  <a:gd name="T0" fmla="*/ 24 w 24"/>
                  <a:gd name="T1" fmla="*/ 10 h 35"/>
                  <a:gd name="T2" fmla="*/ 12 w 24"/>
                  <a:gd name="T3" fmla="*/ 31 h 35"/>
                  <a:gd name="T4" fmla="*/ 0 w 24"/>
                  <a:gd name="T5" fmla="*/ 24 h 35"/>
                  <a:gd name="T6" fmla="*/ 12 w 24"/>
                  <a:gd name="T7" fmla="*/ 4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5" y="35"/>
                      <a:pt x="0" y="32"/>
                      <a:pt x="0" y="24"/>
                    </a:cubicBezTo>
                    <a:cubicBezTo>
                      <a:pt x="0" y="17"/>
                      <a:pt x="5" y="7"/>
                      <a:pt x="12" y="4"/>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8" name="Freeform 197">
                <a:extLst>
                  <a:ext uri="{FF2B5EF4-FFF2-40B4-BE49-F238E27FC236}">
                    <a16:creationId xmlns:a16="http://schemas.microsoft.com/office/drawing/2014/main" id="{50AD42FA-0C0A-907E-8991-0C06131C7FCB}"/>
                  </a:ext>
                </a:extLst>
              </p:cNvPr>
              <p:cNvSpPr>
                <a:spLocks/>
              </p:cNvSpPr>
              <p:nvPr/>
            </p:nvSpPr>
            <p:spPr bwMode="auto">
              <a:xfrm>
                <a:off x="11664951" y="3624263"/>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3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0"/>
                      <a:pt x="534" y="174"/>
                    </a:cubicBezTo>
                    <a:cubicBezTo>
                      <a:pt x="298" y="310"/>
                      <a:pt x="298" y="310"/>
                      <a:pt x="298" y="310"/>
                    </a:cubicBezTo>
                    <a:cubicBezTo>
                      <a:pt x="284" y="318"/>
                      <a:pt x="264" y="319"/>
                      <a:pt x="252" y="312"/>
                    </a:cubicBezTo>
                    <a:cubicBezTo>
                      <a:pt x="52" y="197"/>
                      <a:pt x="52" y="197"/>
                      <a:pt x="52" y="197"/>
                    </a:cubicBezTo>
                    <a:cubicBezTo>
                      <a:pt x="52" y="197"/>
                      <a:pt x="52" y="197"/>
                      <a:pt x="52" y="197"/>
                    </a:cubicBezTo>
                    <a:cubicBezTo>
                      <a:pt x="9" y="172"/>
                      <a:pt x="9" y="172"/>
                      <a:pt x="9" y="172"/>
                    </a:cubicBezTo>
                    <a:cubicBezTo>
                      <a:pt x="5" y="169"/>
                      <a:pt x="2" y="166"/>
                      <a:pt x="1" y="162"/>
                    </a:cubicBezTo>
                    <a:cubicBezTo>
                      <a:pt x="1" y="162"/>
                      <a:pt x="1" y="162"/>
                      <a:pt x="1" y="162"/>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7"/>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49" name="Freeform 198">
                <a:extLst>
                  <a:ext uri="{FF2B5EF4-FFF2-40B4-BE49-F238E27FC236}">
                    <a16:creationId xmlns:a16="http://schemas.microsoft.com/office/drawing/2014/main" id="{FF2E6047-09F9-5F09-63FB-29BF709EC844}"/>
                  </a:ext>
                </a:extLst>
              </p:cNvPr>
              <p:cNvSpPr>
                <a:spLocks/>
              </p:cNvSpPr>
              <p:nvPr/>
            </p:nvSpPr>
            <p:spPr bwMode="auto">
              <a:xfrm>
                <a:off x="11668126" y="4071938"/>
                <a:ext cx="1500188" cy="636588"/>
              </a:xfrm>
              <a:custGeom>
                <a:avLst/>
                <a:gdLst>
                  <a:gd name="T0" fmla="*/ 544 w 544"/>
                  <a:gd name="T1" fmla="*/ 0 h 231"/>
                  <a:gd name="T2" fmla="*/ 544 w 544"/>
                  <a:gd name="T3" fmla="*/ 71 h 231"/>
                  <a:gd name="T4" fmla="*/ 544 w 544"/>
                  <a:gd name="T5" fmla="*/ 71 h 231"/>
                  <a:gd name="T6" fmla="*/ 533 w 544"/>
                  <a:gd name="T7" fmla="*/ 86 h 231"/>
                  <a:gd name="T8" fmla="*/ 297 w 544"/>
                  <a:gd name="T9" fmla="*/ 223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3"/>
                      <a:pt x="297" y="223"/>
                      <a:pt x="297" y="223"/>
                    </a:cubicBezTo>
                    <a:cubicBezTo>
                      <a:pt x="283" y="230"/>
                      <a:pt x="263" y="231"/>
                      <a:pt x="251" y="224"/>
                    </a:cubicBezTo>
                    <a:cubicBezTo>
                      <a:pt x="8" y="84"/>
                      <a:pt x="8" y="84"/>
                      <a:pt x="8" y="84"/>
                    </a:cubicBezTo>
                    <a:cubicBezTo>
                      <a:pt x="3"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50" name="Freeform 199">
                <a:extLst>
                  <a:ext uri="{FF2B5EF4-FFF2-40B4-BE49-F238E27FC236}">
                    <a16:creationId xmlns:a16="http://schemas.microsoft.com/office/drawing/2014/main" id="{60808493-B9C0-FCDC-9A5E-4254B6FAD4FD}"/>
                  </a:ext>
                </a:extLst>
              </p:cNvPr>
              <p:cNvSpPr>
                <a:spLocks/>
              </p:cNvSpPr>
              <p:nvPr/>
            </p:nvSpPr>
            <p:spPr bwMode="auto">
              <a:xfrm>
                <a:off x="12652376" y="4233863"/>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51" name="Freeform 200">
                <a:extLst>
                  <a:ext uri="{FF2B5EF4-FFF2-40B4-BE49-F238E27FC236}">
                    <a16:creationId xmlns:a16="http://schemas.microsoft.com/office/drawing/2014/main" id="{F9F84900-ED57-372F-4FE7-4E6070B12BB4}"/>
                  </a:ext>
                </a:extLst>
              </p:cNvPr>
              <p:cNvSpPr>
                <a:spLocks/>
              </p:cNvSpPr>
              <p:nvPr/>
            </p:nvSpPr>
            <p:spPr bwMode="auto">
              <a:xfrm>
                <a:off x="11822113" y="4252913"/>
                <a:ext cx="392113" cy="285750"/>
              </a:xfrm>
              <a:custGeom>
                <a:avLst/>
                <a:gdLst>
                  <a:gd name="T0" fmla="*/ 131 w 142"/>
                  <a:gd name="T1" fmla="*/ 99 h 103"/>
                  <a:gd name="T2" fmla="*/ 11 w 142"/>
                  <a:gd name="T3" fmla="*/ 30 h 103"/>
                  <a:gd name="T4" fmla="*/ 0 w 142"/>
                  <a:gd name="T5" fmla="*/ 10 h 103"/>
                  <a:gd name="T6" fmla="*/ 0 w 142"/>
                  <a:gd name="T7" fmla="*/ 10 h 103"/>
                  <a:gd name="T8" fmla="*/ 11 w 142"/>
                  <a:gd name="T9" fmla="*/ 3 h 103"/>
                  <a:gd name="T10" fmla="*/ 131 w 142"/>
                  <a:gd name="T11" fmla="*/ 73 h 103"/>
                  <a:gd name="T12" fmla="*/ 142 w 142"/>
                  <a:gd name="T13" fmla="*/ 92 h 103"/>
                  <a:gd name="T14" fmla="*/ 142 w 142"/>
                  <a:gd name="T15" fmla="*/ 92 h 103"/>
                  <a:gd name="T16" fmla="*/ 131 w 142"/>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99"/>
                    </a:moveTo>
                    <a:cubicBezTo>
                      <a:pt x="11" y="30"/>
                      <a:pt x="11" y="30"/>
                      <a:pt x="11" y="30"/>
                    </a:cubicBezTo>
                    <a:cubicBezTo>
                      <a:pt x="5" y="26"/>
                      <a:pt x="0" y="18"/>
                      <a:pt x="0" y="10"/>
                    </a:cubicBezTo>
                    <a:cubicBezTo>
                      <a:pt x="0" y="10"/>
                      <a:pt x="0" y="10"/>
                      <a:pt x="0" y="10"/>
                    </a:cubicBezTo>
                    <a:cubicBezTo>
                      <a:pt x="0" y="3"/>
                      <a:pt x="5" y="0"/>
                      <a:pt x="11" y="3"/>
                    </a:cubicBezTo>
                    <a:cubicBezTo>
                      <a:pt x="131" y="73"/>
                      <a:pt x="131" y="73"/>
                      <a:pt x="131" y="73"/>
                    </a:cubicBezTo>
                    <a:cubicBezTo>
                      <a:pt x="137" y="76"/>
                      <a:pt x="142" y="84"/>
                      <a:pt x="142" y="92"/>
                    </a:cubicBezTo>
                    <a:cubicBezTo>
                      <a:pt x="142" y="92"/>
                      <a:pt x="142" y="92"/>
                      <a:pt x="142" y="92"/>
                    </a:cubicBezTo>
                    <a:cubicBezTo>
                      <a:pt x="142" y="99"/>
                      <a:pt x="137"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52" name="Freeform 201">
                <a:extLst>
                  <a:ext uri="{FF2B5EF4-FFF2-40B4-BE49-F238E27FC236}">
                    <a16:creationId xmlns:a16="http://schemas.microsoft.com/office/drawing/2014/main" id="{F5F83569-D116-01D7-6937-1F4F9BBAD262}"/>
                  </a:ext>
                </a:extLst>
              </p:cNvPr>
              <p:cNvSpPr>
                <a:spLocks/>
              </p:cNvSpPr>
              <p:nvPr/>
            </p:nvSpPr>
            <p:spPr bwMode="auto">
              <a:xfrm>
                <a:off x="12553951" y="4475163"/>
                <a:ext cx="66675" cy="95250"/>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9" y="28"/>
                      <a:pt x="12" y="32"/>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18" name="Group 17">
              <a:extLst>
                <a:ext uri="{FF2B5EF4-FFF2-40B4-BE49-F238E27FC236}">
                  <a16:creationId xmlns:a16="http://schemas.microsoft.com/office/drawing/2014/main" id="{4D4D8CD4-A5F8-C473-CD0C-2614391B2BDB}"/>
                </a:ext>
              </a:extLst>
            </p:cNvPr>
            <p:cNvGrpSpPr/>
            <p:nvPr/>
          </p:nvGrpSpPr>
          <p:grpSpPr>
            <a:xfrm>
              <a:off x="8089967" y="8389815"/>
              <a:ext cx="1911904" cy="2817240"/>
              <a:chOff x="9493251" y="8164513"/>
              <a:chExt cx="1589088" cy="2341562"/>
            </a:xfrm>
          </p:grpSpPr>
          <p:sp>
            <p:nvSpPr>
              <p:cNvPr id="191" name="Freeform 202">
                <a:extLst>
                  <a:ext uri="{FF2B5EF4-FFF2-40B4-BE49-F238E27FC236}">
                    <a16:creationId xmlns:a16="http://schemas.microsoft.com/office/drawing/2014/main" id="{85F4528C-2443-DE83-F584-83EBC7B3DCDC}"/>
                  </a:ext>
                </a:extLst>
              </p:cNvPr>
              <p:cNvSpPr>
                <a:spLocks/>
              </p:cNvSpPr>
              <p:nvPr/>
            </p:nvSpPr>
            <p:spPr bwMode="auto">
              <a:xfrm>
                <a:off x="9493251" y="9575800"/>
                <a:ext cx="1589088" cy="930275"/>
              </a:xfrm>
              <a:custGeom>
                <a:avLst/>
                <a:gdLst>
                  <a:gd name="T0" fmla="*/ 575 w 576"/>
                  <a:gd name="T1" fmla="*/ 171 h 337"/>
                  <a:gd name="T2" fmla="*/ 563 w 576"/>
                  <a:gd name="T3" fmla="*/ 183 h 337"/>
                  <a:gd name="T4" fmla="*/ 314 w 576"/>
                  <a:gd name="T5" fmla="*/ 327 h 337"/>
                  <a:gd name="T6" fmla="*/ 265 w 576"/>
                  <a:gd name="T7" fmla="*/ 329 h 337"/>
                  <a:gd name="T8" fmla="*/ 54 w 576"/>
                  <a:gd name="T9" fmla="*/ 208 h 337"/>
                  <a:gd name="T10" fmla="*/ 54 w 576"/>
                  <a:gd name="T11" fmla="*/ 208 h 337"/>
                  <a:gd name="T12" fmla="*/ 9 w 576"/>
                  <a:gd name="T13" fmla="*/ 181 h 337"/>
                  <a:gd name="T14" fmla="*/ 1 w 576"/>
                  <a:gd name="T15" fmla="*/ 171 h 337"/>
                  <a:gd name="T16" fmla="*/ 1 w 576"/>
                  <a:gd name="T17" fmla="*/ 171 h 337"/>
                  <a:gd name="T18" fmla="*/ 12 w 576"/>
                  <a:gd name="T19" fmla="*/ 153 h 337"/>
                  <a:gd name="T20" fmla="*/ 262 w 576"/>
                  <a:gd name="T21" fmla="*/ 9 h 337"/>
                  <a:gd name="T22" fmla="*/ 310 w 576"/>
                  <a:gd name="T23" fmla="*/ 7 h 337"/>
                  <a:gd name="T24" fmla="*/ 567 w 576"/>
                  <a:gd name="T25" fmla="*/ 155 h 337"/>
                  <a:gd name="T26" fmla="*/ 575 w 576"/>
                  <a:gd name="T27" fmla="*/ 1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6" h="337">
                    <a:moveTo>
                      <a:pt x="575" y="171"/>
                    </a:moveTo>
                    <a:cubicBezTo>
                      <a:pt x="573" y="175"/>
                      <a:pt x="569" y="180"/>
                      <a:pt x="563" y="183"/>
                    </a:cubicBezTo>
                    <a:cubicBezTo>
                      <a:pt x="314" y="327"/>
                      <a:pt x="314" y="327"/>
                      <a:pt x="314" y="327"/>
                    </a:cubicBezTo>
                    <a:cubicBezTo>
                      <a:pt x="299" y="336"/>
                      <a:pt x="278" y="337"/>
                      <a:pt x="265" y="329"/>
                    </a:cubicBezTo>
                    <a:cubicBezTo>
                      <a:pt x="54" y="208"/>
                      <a:pt x="54" y="208"/>
                      <a:pt x="54" y="208"/>
                    </a:cubicBezTo>
                    <a:cubicBezTo>
                      <a:pt x="54" y="208"/>
                      <a:pt x="54" y="208"/>
                      <a:pt x="54" y="208"/>
                    </a:cubicBezTo>
                    <a:cubicBezTo>
                      <a:pt x="9" y="181"/>
                      <a:pt x="9" y="181"/>
                      <a:pt x="9" y="181"/>
                    </a:cubicBezTo>
                    <a:cubicBezTo>
                      <a:pt x="4" y="179"/>
                      <a:pt x="1" y="175"/>
                      <a:pt x="1" y="171"/>
                    </a:cubicBezTo>
                    <a:cubicBezTo>
                      <a:pt x="1" y="171"/>
                      <a:pt x="1" y="171"/>
                      <a:pt x="1" y="171"/>
                    </a:cubicBezTo>
                    <a:cubicBezTo>
                      <a:pt x="0" y="165"/>
                      <a:pt x="4" y="158"/>
                      <a:pt x="12" y="153"/>
                    </a:cubicBezTo>
                    <a:cubicBezTo>
                      <a:pt x="262" y="9"/>
                      <a:pt x="262" y="9"/>
                      <a:pt x="262" y="9"/>
                    </a:cubicBezTo>
                    <a:cubicBezTo>
                      <a:pt x="276" y="1"/>
                      <a:pt x="298" y="0"/>
                      <a:pt x="310" y="7"/>
                    </a:cubicBezTo>
                    <a:cubicBezTo>
                      <a:pt x="567" y="155"/>
                      <a:pt x="567" y="155"/>
                      <a:pt x="567" y="155"/>
                    </a:cubicBezTo>
                    <a:cubicBezTo>
                      <a:pt x="574" y="159"/>
                      <a:pt x="576" y="165"/>
                      <a:pt x="575" y="171"/>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92" name="Freeform 203">
                <a:extLst>
                  <a:ext uri="{FF2B5EF4-FFF2-40B4-BE49-F238E27FC236}">
                    <a16:creationId xmlns:a16="http://schemas.microsoft.com/office/drawing/2014/main" id="{12B0C5A8-30CB-6BDD-4C44-2B4156CC7617}"/>
                  </a:ext>
                </a:extLst>
              </p:cNvPr>
              <p:cNvSpPr>
                <a:spLocks/>
              </p:cNvSpPr>
              <p:nvPr/>
            </p:nvSpPr>
            <p:spPr bwMode="auto">
              <a:xfrm>
                <a:off x="9534526" y="9374188"/>
                <a:ext cx="1506538" cy="877888"/>
              </a:xfrm>
              <a:custGeom>
                <a:avLst/>
                <a:gdLst>
                  <a:gd name="T0" fmla="*/ 544 w 546"/>
                  <a:gd name="T1" fmla="*/ 161 h 318"/>
                  <a:gd name="T2" fmla="*/ 533 w 546"/>
                  <a:gd name="T3" fmla="*/ 173 h 318"/>
                  <a:gd name="T4" fmla="*/ 297 w 546"/>
                  <a:gd name="T5" fmla="*/ 309 h 318"/>
                  <a:gd name="T6" fmla="*/ 251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6 h 318"/>
                  <a:gd name="T24" fmla="*/ 537 w 546"/>
                  <a:gd name="T25" fmla="*/ 147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5"/>
                      <a:pt x="539" y="170"/>
                      <a:pt x="533" y="173"/>
                    </a:cubicBezTo>
                    <a:cubicBezTo>
                      <a:pt x="297" y="309"/>
                      <a:pt x="297" y="309"/>
                      <a:pt x="297" y="309"/>
                    </a:cubicBezTo>
                    <a:cubicBezTo>
                      <a:pt x="284" y="317"/>
                      <a:pt x="263" y="318"/>
                      <a:pt x="251" y="311"/>
                    </a:cubicBezTo>
                    <a:cubicBezTo>
                      <a:pt x="52" y="196"/>
                      <a:pt x="52" y="196"/>
                      <a:pt x="52" y="196"/>
                    </a:cubicBezTo>
                    <a:cubicBezTo>
                      <a:pt x="52" y="196"/>
                      <a:pt x="52" y="196"/>
                      <a:pt x="52" y="196"/>
                    </a:cubicBezTo>
                    <a:cubicBezTo>
                      <a:pt x="9" y="171"/>
                      <a:pt x="9" y="171"/>
                      <a:pt x="9" y="171"/>
                    </a:cubicBezTo>
                    <a:cubicBezTo>
                      <a:pt x="4" y="169"/>
                      <a:pt x="1" y="165"/>
                      <a:pt x="1" y="161"/>
                    </a:cubicBezTo>
                    <a:cubicBezTo>
                      <a:pt x="1" y="161"/>
                      <a:pt x="1" y="161"/>
                      <a:pt x="1" y="161"/>
                    </a:cubicBezTo>
                    <a:cubicBezTo>
                      <a:pt x="0" y="156"/>
                      <a:pt x="4" y="149"/>
                      <a:pt x="12" y="145"/>
                    </a:cubicBezTo>
                    <a:cubicBezTo>
                      <a:pt x="248" y="8"/>
                      <a:pt x="248" y="8"/>
                      <a:pt x="248" y="8"/>
                    </a:cubicBezTo>
                    <a:cubicBezTo>
                      <a:pt x="262" y="0"/>
                      <a:pt x="282" y="0"/>
                      <a:pt x="294" y="6"/>
                    </a:cubicBezTo>
                    <a:cubicBezTo>
                      <a:pt x="537" y="147"/>
                      <a:pt x="537" y="147"/>
                      <a:pt x="537" y="147"/>
                    </a:cubicBezTo>
                    <a:cubicBezTo>
                      <a:pt x="543"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93" name="Freeform 204">
                <a:extLst>
                  <a:ext uri="{FF2B5EF4-FFF2-40B4-BE49-F238E27FC236}">
                    <a16:creationId xmlns:a16="http://schemas.microsoft.com/office/drawing/2014/main" id="{CC51B409-A271-6918-FF2C-488CB23C9031}"/>
                  </a:ext>
                </a:extLst>
              </p:cNvPr>
              <p:cNvSpPr>
                <a:spLocks/>
              </p:cNvSpPr>
              <p:nvPr/>
            </p:nvSpPr>
            <p:spPr bwMode="auto">
              <a:xfrm>
                <a:off x="9537701" y="9818688"/>
                <a:ext cx="1501775" cy="641350"/>
              </a:xfrm>
              <a:custGeom>
                <a:avLst/>
                <a:gdLst>
                  <a:gd name="T0" fmla="*/ 544 w 544"/>
                  <a:gd name="T1" fmla="*/ 0 h 232"/>
                  <a:gd name="T2" fmla="*/ 544 w 544"/>
                  <a:gd name="T3" fmla="*/ 71 h 232"/>
                  <a:gd name="T4" fmla="*/ 544 w 544"/>
                  <a:gd name="T5" fmla="*/ 71 h 232"/>
                  <a:gd name="T6" fmla="*/ 532 w 544"/>
                  <a:gd name="T7" fmla="*/ 87 h 232"/>
                  <a:gd name="T8" fmla="*/ 296 w 544"/>
                  <a:gd name="T9" fmla="*/ 223 h 232"/>
                  <a:gd name="T10" fmla="*/ 250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0 w 544"/>
                  <a:gd name="T25" fmla="*/ 150 h 232"/>
                  <a:gd name="T26" fmla="*/ 296 w 544"/>
                  <a:gd name="T27" fmla="*/ 148 h 232"/>
                  <a:gd name="T28" fmla="*/ 532 w 544"/>
                  <a:gd name="T29" fmla="*/ 12 h 232"/>
                  <a:gd name="T30" fmla="*/ 543 w 544"/>
                  <a:gd name="T31" fmla="*/ 0 h 232"/>
                  <a:gd name="T32" fmla="*/ 544 w 544"/>
                  <a:gd name="T3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0"/>
                    </a:moveTo>
                    <a:cubicBezTo>
                      <a:pt x="544" y="71"/>
                      <a:pt x="544" y="71"/>
                      <a:pt x="544" y="71"/>
                    </a:cubicBezTo>
                    <a:cubicBezTo>
                      <a:pt x="544" y="71"/>
                      <a:pt x="544" y="71"/>
                      <a:pt x="544" y="71"/>
                    </a:cubicBezTo>
                    <a:cubicBezTo>
                      <a:pt x="544" y="77"/>
                      <a:pt x="540" y="82"/>
                      <a:pt x="532" y="87"/>
                    </a:cubicBezTo>
                    <a:cubicBezTo>
                      <a:pt x="296" y="223"/>
                      <a:pt x="296" y="223"/>
                      <a:pt x="296" y="223"/>
                    </a:cubicBezTo>
                    <a:cubicBezTo>
                      <a:pt x="283" y="231"/>
                      <a:pt x="262" y="232"/>
                      <a:pt x="250" y="225"/>
                    </a:cubicBezTo>
                    <a:cubicBezTo>
                      <a:pt x="8" y="85"/>
                      <a:pt x="8" y="85"/>
                      <a:pt x="8" y="85"/>
                    </a:cubicBezTo>
                    <a:cubicBezTo>
                      <a:pt x="3" y="82"/>
                      <a:pt x="0" y="78"/>
                      <a:pt x="0" y="75"/>
                    </a:cubicBezTo>
                    <a:cubicBezTo>
                      <a:pt x="0" y="0"/>
                      <a:pt x="0" y="0"/>
                      <a:pt x="0" y="0"/>
                    </a:cubicBezTo>
                    <a:cubicBezTo>
                      <a:pt x="0" y="4"/>
                      <a:pt x="3" y="8"/>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9"/>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94" name="Freeform 206">
                <a:extLst>
                  <a:ext uri="{FF2B5EF4-FFF2-40B4-BE49-F238E27FC236}">
                    <a16:creationId xmlns:a16="http://schemas.microsoft.com/office/drawing/2014/main" id="{AE784485-33C1-84BB-F52A-34D3BD5A033C}"/>
                  </a:ext>
                </a:extLst>
              </p:cNvPr>
              <p:cNvSpPr>
                <a:spLocks/>
              </p:cNvSpPr>
              <p:nvPr/>
            </p:nvSpPr>
            <p:spPr bwMode="auto">
              <a:xfrm>
                <a:off x="10520363" y="9982200"/>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3"/>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95" name="Freeform 207">
                <a:extLst>
                  <a:ext uri="{FF2B5EF4-FFF2-40B4-BE49-F238E27FC236}">
                    <a16:creationId xmlns:a16="http://schemas.microsoft.com/office/drawing/2014/main" id="{AB74EB31-D94E-E897-29DB-137C24F26910}"/>
                  </a:ext>
                </a:extLst>
              </p:cNvPr>
              <p:cNvSpPr>
                <a:spLocks/>
              </p:cNvSpPr>
              <p:nvPr/>
            </p:nvSpPr>
            <p:spPr bwMode="auto">
              <a:xfrm>
                <a:off x="9691688" y="1000125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96" name="Freeform 208">
                <a:extLst>
                  <a:ext uri="{FF2B5EF4-FFF2-40B4-BE49-F238E27FC236}">
                    <a16:creationId xmlns:a16="http://schemas.microsoft.com/office/drawing/2014/main" id="{D2926BE5-0E2B-0C69-A6E6-E0CA956F49D4}"/>
                  </a:ext>
                </a:extLst>
              </p:cNvPr>
              <p:cNvSpPr>
                <a:spLocks/>
              </p:cNvSpPr>
              <p:nvPr/>
            </p:nvSpPr>
            <p:spPr bwMode="auto">
              <a:xfrm>
                <a:off x="10420350" y="10225088"/>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6" y="35"/>
                      <a:pt x="0" y="32"/>
                      <a:pt x="0" y="24"/>
                    </a:cubicBezTo>
                    <a:cubicBezTo>
                      <a:pt x="0" y="16"/>
                      <a:pt x="6" y="7"/>
                      <a:pt x="12" y="3"/>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97" name="Freeform 209">
                <a:extLst>
                  <a:ext uri="{FF2B5EF4-FFF2-40B4-BE49-F238E27FC236}">
                    <a16:creationId xmlns:a16="http://schemas.microsoft.com/office/drawing/2014/main" id="{2418B1C1-D14B-75A8-A27F-B6C0B6E354BC}"/>
                  </a:ext>
                </a:extLst>
              </p:cNvPr>
              <p:cNvSpPr>
                <a:spLocks/>
              </p:cNvSpPr>
              <p:nvPr/>
            </p:nvSpPr>
            <p:spPr bwMode="auto">
              <a:xfrm>
                <a:off x="9534525" y="9131300"/>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2"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98" name="Freeform 210">
                <a:extLst>
                  <a:ext uri="{FF2B5EF4-FFF2-40B4-BE49-F238E27FC236}">
                    <a16:creationId xmlns:a16="http://schemas.microsoft.com/office/drawing/2014/main" id="{01E51C69-609C-B793-CF8C-16379DE31913}"/>
                  </a:ext>
                </a:extLst>
              </p:cNvPr>
              <p:cNvSpPr>
                <a:spLocks/>
              </p:cNvSpPr>
              <p:nvPr/>
            </p:nvSpPr>
            <p:spPr bwMode="auto">
              <a:xfrm>
                <a:off x="9537700" y="9578975"/>
                <a:ext cx="1501775"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1"/>
                      <a:pt x="0" y="78"/>
                      <a:pt x="0" y="74"/>
                    </a:cubicBezTo>
                    <a:cubicBezTo>
                      <a:pt x="0" y="0"/>
                      <a:pt x="0" y="0"/>
                      <a:pt x="0" y="0"/>
                    </a:cubicBezTo>
                    <a:cubicBezTo>
                      <a:pt x="0" y="4"/>
                      <a:pt x="3" y="7"/>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99" name="Freeform 211">
                <a:extLst>
                  <a:ext uri="{FF2B5EF4-FFF2-40B4-BE49-F238E27FC236}">
                    <a16:creationId xmlns:a16="http://schemas.microsoft.com/office/drawing/2014/main" id="{DBBDC953-17B2-08A9-875B-AAD7143EEAA7}"/>
                  </a:ext>
                </a:extLst>
              </p:cNvPr>
              <p:cNvSpPr>
                <a:spLocks/>
              </p:cNvSpPr>
              <p:nvPr/>
            </p:nvSpPr>
            <p:spPr bwMode="auto">
              <a:xfrm>
                <a:off x="10520363" y="9740900"/>
                <a:ext cx="388938" cy="285750"/>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5" y="103"/>
                      <a:pt x="0" y="99"/>
                      <a:pt x="0" y="92"/>
                    </a:cubicBezTo>
                    <a:cubicBezTo>
                      <a:pt x="0" y="92"/>
                      <a:pt x="0" y="92"/>
                      <a:pt x="0" y="92"/>
                    </a:cubicBezTo>
                    <a:cubicBezTo>
                      <a:pt x="0" y="84"/>
                      <a:pt x="5" y="76"/>
                      <a:pt x="10" y="73"/>
                    </a:cubicBezTo>
                    <a:cubicBezTo>
                      <a:pt x="131" y="3"/>
                      <a:pt x="131" y="3"/>
                      <a:pt x="131" y="3"/>
                    </a:cubicBezTo>
                    <a:cubicBezTo>
                      <a:pt x="137" y="0"/>
                      <a:pt x="141" y="3"/>
                      <a:pt x="141" y="10"/>
                    </a:cubicBezTo>
                    <a:cubicBezTo>
                      <a:pt x="141" y="10"/>
                      <a:pt x="141" y="10"/>
                      <a:pt x="141" y="10"/>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0" name="Freeform 212">
                <a:extLst>
                  <a:ext uri="{FF2B5EF4-FFF2-40B4-BE49-F238E27FC236}">
                    <a16:creationId xmlns:a16="http://schemas.microsoft.com/office/drawing/2014/main" id="{014AB1C8-A987-52E3-06EF-2DA19E46BEBC}"/>
                  </a:ext>
                </a:extLst>
              </p:cNvPr>
              <p:cNvSpPr>
                <a:spLocks/>
              </p:cNvSpPr>
              <p:nvPr/>
            </p:nvSpPr>
            <p:spPr bwMode="auto">
              <a:xfrm>
                <a:off x="9691688" y="975836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3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9"/>
                      <a:pt x="0" y="11"/>
                    </a:cubicBezTo>
                    <a:cubicBezTo>
                      <a:pt x="0" y="11"/>
                      <a:pt x="0" y="11"/>
                      <a:pt x="0" y="11"/>
                    </a:cubicBezTo>
                    <a:cubicBezTo>
                      <a:pt x="0" y="4"/>
                      <a:pt x="4" y="0"/>
                      <a:pt x="10" y="4"/>
                    </a:cubicBezTo>
                    <a:cubicBezTo>
                      <a:pt x="131" y="73"/>
                      <a:pt x="131" y="73"/>
                      <a:pt x="131" y="73"/>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1" name="Freeform 213">
                <a:extLst>
                  <a:ext uri="{FF2B5EF4-FFF2-40B4-BE49-F238E27FC236}">
                    <a16:creationId xmlns:a16="http://schemas.microsoft.com/office/drawing/2014/main" id="{7776B06C-A238-B5C8-0999-AEC7BD47BC07}"/>
                  </a:ext>
                </a:extLst>
              </p:cNvPr>
              <p:cNvSpPr>
                <a:spLocks/>
              </p:cNvSpPr>
              <p:nvPr/>
            </p:nvSpPr>
            <p:spPr bwMode="auto">
              <a:xfrm>
                <a:off x="10420350" y="9982200"/>
                <a:ext cx="66675" cy="96838"/>
              </a:xfrm>
              <a:custGeom>
                <a:avLst/>
                <a:gdLst>
                  <a:gd name="T0" fmla="*/ 24 w 24"/>
                  <a:gd name="T1" fmla="*/ 11 h 35"/>
                  <a:gd name="T2" fmla="*/ 12 w 24"/>
                  <a:gd name="T3" fmla="*/ 31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6" y="35"/>
                      <a:pt x="0" y="32"/>
                      <a:pt x="0" y="25"/>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2" name="Freeform 214">
                <a:extLst>
                  <a:ext uri="{FF2B5EF4-FFF2-40B4-BE49-F238E27FC236}">
                    <a16:creationId xmlns:a16="http://schemas.microsoft.com/office/drawing/2014/main" id="{4CF30309-3065-4B5C-597E-0E6D1B9B98FB}"/>
                  </a:ext>
                </a:extLst>
              </p:cNvPr>
              <p:cNvSpPr>
                <a:spLocks/>
              </p:cNvSpPr>
              <p:nvPr/>
            </p:nvSpPr>
            <p:spPr bwMode="auto">
              <a:xfrm>
                <a:off x="9534525" y="8891588"/>
                <a:ext cx="1506538" cy="877888"/>
              </a:xfrm>
              <a:custGeom>
                <a:avLst/>
                <a:gdLst>
                  <a:gd name="T0" fmla="*/ 544 w 546"/>
                  <a:gd name="T1" fmla="*/ 161 h 318"/>
                  <a:gd name="T2" fmla="*/ 533 w 546"/>
                  <a:gd name="T3" fmla="*/ 173 h 318"/>
                  <a:gd name="T4" fmla="*/ 297 w 546"/>
                  <a:gd name="T5" fmla="*/ 310 h 318"/>
                  <a:gd name="T6" fmla="*/ 251 w 546"/>
                  <a:gd name="T7" fmla="*/ 312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9 h 318"/>
                  <a:gd name="T22" fmla="*/ 294 w 546"/>
                  <a:gd name="T23" fmla="*/ 7 h 318"/>
                  <a:gd name="T24" fmla="*/ 537 w 546"/>
                  <a:gd name="T25" fmla="*/ 147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6"/>
                      <a:pt x="539" y="170"/>
                      <a:pt x="533" y="173"/>
                    </a:cubicBezTo>
                    <a:cubicBezTo>
                      <a:pt x="297" y="310"/>
                      <a:pt x="297" y="310"/>
                      <a:pt x="297" y="310"/>
                    </a:cubicBezTo>
                    <a:cubicBezTo>
                      <a:pt x="284" y="317"/>
                      <a:pt x="263" y="318"/>
                      <a:pt x="251" y="312"/>
                    </a:cubicBezTo>
                    <a:cubicBezTo>
                      <a:pt x="52" y="196"/>
                      <a:pt x="52" y="196"/>
                      <a:pt x="52" y="196"/>
                    </a:cubicBezTo>
                    <a:cubicBezTo>
                      <a:pt x="52" y="196"/>
                      <a:pt x="52" y="196"/>
                      <a:pt x="52" y="196"/>
                    </a:cubicBezTo>
                    <a:cubicBezTo>
                      <a:pt x="9" y="171"/>
                      <a:pt x="9" y="171"/>
                      <a:pt x="9" y="171"/>
                    </a:cubicBezTo>
                    <a:cubicBezTo>
                      <a:pt x="4" y="169"/>
                      <a:pt x="1" y="165"/>
                      <a:pt x="1" y="161"/>
                    </a:cubicBezTo>
                    <a:cubicBezTo>
                      <a:pt x="1" y="161"/>
                      <a:pt x="1" y="161"/>
                      <a:pt x="1" y="161"/>
                    </a:cubicBezTo>
                    <a:cubicBezTo>
                      <a:pt x="0" y="156"/>
                      <a:pt x="4" y="150"/>
                      <a:pt x="12" y="145"/>
                    </a:cubicBezTo>
                    <a:cubicBezTo>
                      <a:pt x="248" y="9"/>
                      <a:pt x="248" y="9"/>
                      <a:pt x="248" y="9"/>
                    </a:cubicBezTo>
                    <a:cubicBezTo>
                      <a:pt x="262" y="1"/>
                      <a:pt x="282" y="0"/>
                      <a:pt x="294" y="7"/>
                    </a:cubicBezTo>
                    <a:cubicBezTo>
                      <a:pt x="537" y="147"/>
                      <a:pt x="537" y="147"/>
                      <a:pt x="537" y="147"/>
                    </a:cubicBezTo>
                    <a:cubicBezTo>
                      <a:pt x="543"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3" name="Freeform 215">
                <a:extLst>
                  <a:ext uri="{FF2B5EF4-FFF2-40B4-BE49-F238E27FC236}">
                    <a16:creationId xmlns:a16="http://schemas.microsoft.com/office/drawing/2014/main" id="{7E071155-1006-E527-4B90-A26B2092962B}"/>
                  </a:ext>
                </a:extLst>
              </p:cNvPr>
              <p:cNvSpPr>
                <a:spLocks/>
              </p:cNvSpPr>
              <p:nvPr/>
            </p:nvSpPr>
            <p:spPr bwMode="auto">
              <a:xfrm>
                <a:off x="9537700" y="9336088"/>
                <a:ext cx="1501775" cy="639763"/>
              </a:xfrm>
              <a:custGeom>
                <a:avLst/>
                <a:gdLst>
                  <a:gd name="T0" fmla="*/ 544 w 544"/>
                  <a:gd name="T1" fmla="*/ 0 h 232"/>
                  <a:gd name="T2" fmla="*/ 544 w 544"/>
                  <a:gd name="T3" fmla="*/ 72 h 232"/>
                  <a:gd name="T4" fmla="*/ 544 w 544"/>
                  <a:gd name="T5" fmla="*/ 72 h 232"/>
                  <a:gd name="T6" fmla="*/ 532 w 544"/>
                  <a:gd name="T7" fmla="*/ 87 h 232"/>
                  <a:gd name="T8" fmla="*/ 296 w 544"/>
                  <a:gd name="T9" fmla="*/ 223 h 232"/>
                  <a:gd name="T10" fmla="*/ 250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0 w 544"/>
                  <a:gd name="T25" fmla="*/ 151 h 232"/>
                  <a:gd name="T26" fmla="*/ 296 w 544"/>
                  <a:gd name="T27" fmla="*/ 149 h 232"/>
                  <a:gd name="T28" fmla="*/ 532 w 544"/>
                  <a:gd name="T29" fmla="*/ 12 h 232"/>
                  <a:gd name="T30" fmla="*/ 543 w 544"/>
                  <a:gd name="T31" fmla="*/ 0 h 232"/>
                  <a:gd name="T32" fmla="*/ 544 w 544"/>
                  <a:gd name="T3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0"/>
                    </a:moveTo>
                    <a:cubicBezTo>
                      <a:pt x="544" y="72"/>
                      <a:pt x="544" y="72"/>
                      <a:pt x="544" y="72"/>
                    </a:cubicBezTo>
                    <a:cubicBezTo>
                      <a:pt x="544" y="72"/>
                      <a:pt x="544" y="72"/>
                      <a:pt x="544" y="72"/>
                    </a:cubicBezTo>
                    <a:cubicBezTo>
                      <a:pt x="544" y="77"/>
                      <a:pt x="540" y="82"/>
                      <a:pt x="532" y="87"/>
                    </a:cubicBezTo>
                    <a:cubicBezTo>
                      <a:pt x="296" y="223"/>
                      <a:pt x="296" y="223"/>
                      <a:pt x="296" y="223"/>
                    </a:cubicBezTo>
                    <a:cubicBezTo>
                      <a:pt x="283" y="231"/>
                      <a:pt x="262" y="232"/>
                      <a:pt x="250" y="225"/>
                    </a:cubicBezTo>
                    <a:cubicBezTo>
                      <a:pt x="8" y="85"/>
                      <a:pt x="8" y="85"/>
                      <a:pt x="8" y="85"/>
                    </a:cubicBezTo>
                    <a:cubicBezTo>
                      <a:pt x="3" y="82"/>
                      <a:pt x="0" y="79"/>
                      <a:pt x="0" y="75"/>
                    </a:cubicBezTo>
                    <a:cubicBezTo>
                      <a:pt x="0" y="0"/>
                      <a:pt x="0" y="0"/>
                      <a:pt x="0" y="0"/>
                    </a:cubicBezTo>
                    <a:cubicBezTo>
                      <a:pt x="0" y="4"/>
                      <a:pt x="3" y="8"/>
                      <a:pt x="8" y="10"/>
                    </a:cubicBezTo>
                    <a:cubicBezTo>
                      <a:pt x="51" y="35"/>
                      <a:pt x="51" y="35"/>
                      <a:pt x="51" y="35"/>
                    </a:cubicBezTo>
                    <a:cubicBezTo>
                      <a:pt x="51" y="35"/>
                      <a:pt x="51" y="35"/>
                      <a:pt x="51" y="35"/>
                    </a:cubicBezTo>
                    <a:cubicBezTo>
                      <a:pt x="250" y="151"/>
                      <a:pt x="250" y="151"/>
                      <a:pt x="250" y="151"/>
                    </a:cubicBezTo>
                    <a:cubicBezTo>
                      <a:pt x="262" y="157"/>
                      <a:pt x="283" y="156"/>
                      <a:pt x="296" y="149"/>
                    </a:cubicBezTo>
                    <a:cubicBezTo>
                      <a:pt x="532" y="12"/>
                      <a:pt x="532" y="12"/>
                      <a:pt x="532" y="12"/>
                    </a:cubicBezTo>
                    <a:cubicBezTo>
                      <a:pt x="538" y="9"/>
                      <a:pt x="542" y="5"/>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4" name="Freeform 216">
                <a:extLst>
                  <a:ext uri="{FF2B5EF4-FFF2-40B4-BE49-F238E27FC236}">
                    <a16:creationId xmlns:a16="http://schemas.microsoft.com/office/drawing/2014/main" id="{695B9BC9-A1CE-8321-53F8-DEBFE19140FA}"/>
                  </a:ext>
                </a:extLst>
              </p:cNvPr>
              <p:cNvSpPr>
                <a:spLocks/>
              </p:cNvSpPr>
              <p:nvPr/>
            </p:nvSpPr>
            <p:spPr bwMode="auto">
              <a:xfrm>
                <a:off x="10520363" y="9498013"/>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5" name="Freeform 217">
                <a:extLst>
                  <a:ext uri="{FF2B5EF4-FFF2-40B4-BE49-F238E27FC236}">
                    <a16:creationId xmlns:a16="http://schemas.microsoft.com/office/drawing/2014/main" id="{DFAC32C9-7E88-519A-584E-B1D51C5FD6FC}"/>
                  </a:ext>
                </a:extLst>
              </p:cNvPr>
              <p:cNvSpPr>
                <a:spLocks/>
              </p:cNvSpPr>
              <p:nvPr/>
            </p:nvSpPr>
            <p:spPr bwMode="auto">
              <a:xfrm>
                <a:off x="9691688" y="9517063"/>
                <a:ext cx="388938" cy="285750"/>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6" name="Freeform 218">
                <a:extLst>
                  <a:ext uri="{FF2B5EF4-FFF2-40B4-BE49-F238E27FC236}">
                    <a16:creationId xmlns:a16="http://schemas.microsoft.com/office/drawing/2014/main" id="{3D8337DE-0128-6B00-AFB8-4CE113B436EA}"/>
                  </a:ext>
                </a:extLst>
              </p:cNvPr>
              <p:cNvSpPr>
                <a:spLocks/>
              </p:cNvSpPr>
              <p:nvPr/>
            </p:nvSpPr>
            <p:spPr bwMode="auto">
              <a:xfrm>
                <a:off x="10420350" y="9740900"/>
                <a:ext cx="66675" cy="96838"/>
              </a:xfrm>
              <a:custGeom>
                <a:avLst/>
                <a:gdLst>
                  <a:gd name="T0" fmla="*/ 24 w 24"/>
                  <a:gd name="T1" fmla="*/ 10 h 35"/>
                  <a:gd name="T2" fmla="*/ 12 w 24"/>
                  <a:gd name="T3" fmla="*/ 31 h 35"/>
                  <a:gd name="T4" fmla="*/ 0 w 24"/>
                  <a:gd name="T5" fmla="*/ 24 h 35"/>
                  <a:gd name="T6" fmla="*/ 12 w 24"/>
                  <a:gd name="T7" fmla="*/ 4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6" y="35"/>
                      <a:pt x="0" y="32"/>
                      <a:pt x="0" y="24"/>
                    </a:cubicBezTo>
                    <a:cubicBezTo>
                      <a:pt x="0" y="17"/>
                      <a:pt x="6" y="7"/>
                      <a:pt x="12" y="4"/>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7" name="Freeform 219">
                <a:extLst>
                  <a:ext uri="{FF2B5EF4-FFF2-40B4-BE49-F238E27FC236}">
                    <a16:creationId xmlns:a16="http://schemas.microsoft.com/office/drawing/2014/main" id="{F4091DF6-A37C-550B-67F9-14E0F985A7A7}"/>
                  </a:ext>
                </a:extLst>
              </p:cNvPr>
              <p:cNvSpPr>
                <a:spLocks/>
              </p:cNvSpPr>
              <p:nvPr/>
            </p:nvSpPr>
            <p:spPr bwMode="auto">
              <a:xfrm>
                <a:off x="9534525" y="8647113"/>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2"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8" name="Freeform 220">
                <a:extLst>
                  <a:ext uri="{FF2B5EF4-FFF2-40B4-BE49-F238E27FC236}">
                    <a16:creationId xmlns:a16="http://schemas.microsoft.com/office/drawing/2014/main" id="{FEA0913F-4DBF-AFE5-5613-EB95BFF126FB}"/>
                  </a:ext>
                </a:extLst>
              </p:cNvPr>
              <p:cNvSpPr>
                <a:spLocks/>
              </p:cNvSpPr>
              <p:nvPr/>
            </p:nvSpPr>
            <p:spPr bwMode="auto">
              <a:xfrm>
                <a:off x="9537700" y="9094788"/>
                <a:ext cx="1501775"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1"/>
                      <a:pt x="0" y="78"/>
                      <a:pt x="0" y="74"/>
                    </a:cubicBezTo>
                    <a:cubicBezTo>
                      <a:pt x="0" y="0"/>
                      <a:pt x="0" y="0"/>
                      <a:pt x="0" y="0"/>
                    </a:cubicBezTo>
                    <a:cubicBezTo>
                      <a:pt x="0" y="4"/>
                      <a:pt x="3" y="7"/>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09" name="Freeform 221">
                <a:extLst>
                  <a:ext uri="{FF2B5EF4-FFF2-40B4-BE49-F238E27FC236}">
                    <a16:creationId xmlns:a16="http://schemas.microsoft.com/office/drawing/2014/main" id="{6E839CFA-AE34-E006-A4E7-B4C8FC21C597}"/>
                  </a:ext>
                </a:extLst>
              </p:cNvPr>
              <p:cNvSpPr>
                <a:spLocks/>
              </p:cNvSpPr>
              <p:nvPr/>
            </p:nvSpPr>
            <p:spPr bwMode="auto">
              <a:xfrm>
                <a:off x="10520363" y="9258300"/>
                <a:ext cx="388938" cy="284163"/>
              </a:xfrm>
              <a:custGeom>
                <a:avLst/>
                <a:gdLst>
                  <a:gd name="T0" fmla="*/ 131 w 141"/>
                  <a:gd name="T1" fmla="*/ 29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29"/>
                    </a:moveTo>
                    <a:cubicBezTo>
                      <a:pt x="10" y="99"/>
                      <a:pt x="10" y="99"/>
                      <a:pt x="10" y="99"/>
                    </a:cubicBezTo>
                    <a:cubicBezTo>
                      <a:pt x="5" y="103"/>
                      <a:pt x="0" y="99"/>
                      <a:pt x="0" y="92"/>
                    </a:cubicBezTo>
                    <a:cubicBezTo>
                      <a:pt x="0" y="92"/>
                      <a:pt x="0" y="92"/>
                      <a:pt x="0" y="92"/>
                    </a:cubicBezTo>
                    <a:cubicBezTo>
                      <a:pt x="0" y="84"/>
                      <a:pt x="5" y="76"/>
                      <a:pt x="10" y="73"/>
                    </a:cubicBezTo>
                    <a:cubicBezTo>
                      <a:pt x="131" y="3"/>
                      <a:pt x="131" y="3"/>
                      <a:pt x="131" y="3"/>
                    </a:cubicBezTo>
                    <a:cubicBezTo>
                      <a:pt x="137" y="0"/>
                      <a:pt x="141" y="3"/>
                      <a:pt x="141" y="10"/>
                    </a:cubicBezTo>
                    <a:cubicBezTo>
                      <a:pt x="141" y="10"/>
                      <a:pt x="141" y="10"/>
                      <a:pt x="141" y="10"/>
                    </a:cubicBezTo>
                    <a:cubicBezTo>
                      <a:pt x="141" y="18"/>
                      <a:pt x="137" y="26"/>
                      <a:pt x="131" y="2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0" name="Freeform 222">
                <a:extLst>
                  <a:ext uri="{FF2B5EF4-FFF2-40B4-BE49-F238E27FC236}">
                    <a16:creationId xmlns:a16="http://schemas.microsoft.com/office/drawing/2014/main" id="{5BFC301C-1C7A-A1F0-5BC6-B6A234B6C349}"/>
                  </a:ext>
                </a:extLst>
              </p:cNvPr>
              <p:cNvSpPr>
                <a:spLocks/>
              </p:cNvSpPr>
              <p:nvPr/>
            </p:nvSpPr>
            <p:spPr bwMode="auto">
              <a:xfrm>
                <a:off x="9691688" y="9274175"/>
                <a:ext cx="388938" cy="285750"/>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4"/>
                      <a:pt x="4" y="0"/>
                      <a:pt x="10" y="3"/>
                    </a:cubicBezTo>
                    <a:cubicBezTo>
                      <a:pt x="131" y="73"/>
                      <a:pt x="131" y="73"/>
                      <a:pt x="131" y="73"/>
                    </a:cubicBezTo>
                    <a:cubicBezTo>
                      <a:pt x="136" y="77"/>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1" name="Freeform 223">
                <a:extLst>
                  <a:ext uri="{FF2B5EF4-FFF2-40B4-BE49-F238E27FC236}">
                    <a16:creationId xmlns:a16="http://schemas.microsoft.com/office/drawing/2014/main" id="{22E869E5-DA8B-613F-A0EB-03248D264B9F}"/>
                  </a:ext>
                </a:extLst>
              </p:cNvPr>
              <p:cNvSpPr>
                <a:spLocks/>
              </p:cNvSpPr>
              <p:nvPr/>
            </p:nvSpPr>
            <p:spPr bwMode="auto">
              <a:xfrm>
                <a:off x="10420350" y="9498013"/>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6" y="35"/>
                      <a:pt x="0" y="32"/>
                      <a:pt x="0" y="24"/>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2" name="Freeform 224">
                <a:extLst>
                  <a:ext uri="{FF2B5EF4-FFF2-40B4-BE49-F238E27FC236}">
                    <a16:creationId xmlns:a16="http://schemas.microsoft.com/office/drawing/2014/main" id="{C1AC0814-8705-CB25-B61D-DF5ACC8D087B}"/>
                  </a:ext>
                </a:extLst>
              </p:cNvPr>
              <p:cNvSpPr>
                <a:spLocks/>
              </p:cNvSpPr>
              <p:nvPr/>
            </p:nvSpPr>
            <p:spPr bwMode="auto">
              <a:xfrm>
                <a:off x="9534525" y="8407400"/>
                <a:ext cx="1506538" cy="877888"/>
              </a:xfrm>
              <a:custGeom>
                <a:avLst/>
                <a:gdLst>
                  <a:gd name="T0" fmla="*/ 544 w 546"/>
                  <a:gd name="T1" fmla="*/ 161 h 318"/>
                  <a:gd name="T2" fmla="*/ 533 w 546"/>
                  <a:gd name="T3" fmla="*/ 173 h 318"/>
                  <a:gd name="T4" fmla="*/ 297 w 546"/>
                  <a:gd name="T5" fmla="*/ 309 h 318"/>
                  <a:gd name="T6" fmla="*/ 251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7 h 318"/>
                  <a:gd name="T24" fmla="*/ 537 w 546"/>
                  <a:gd name="T25" fmla="*/ 147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5"/>
                      <a:pt x="539" y="170"/>
                      <a:pt x="533" y="173"/>
                    </a:cubicBezTo>
                    <a:cubicBezTo>
                      <a:pt x="297" y="309"/>
                      <a:pt x="297" y="309"/>
                      <a:pt x="297" y="309"/>
                    </a:cubicBezTo>
                    <a:cubicBezTo>
                      <a:pt x="284" y="317"/>
                      <a:pt x="263" y="318"/>
                      <a:pt x="251" y="311"/>
                    </a:cubicBezTo>
                    <a:cubicBezTo>
                      <a:pt x="52" y="196"/>
                      <a:pt x="52" y="196"/>
                      <a:pt x="52" y="196"/>
                    </a:cubicBezTo>
                    <a:cubicBezTo>
                      <a:pt x="52" y="196"/>
                      <a:pt x="52" y="196"/>
                      <a:pt x="52" y="196"/>
                    </a:cubicBezTo>
                    <a:cubicBezTo>
                      <a:pt x="9" y="171"/>
                      <a:pt x="9" y="171"/>
                      <a:pt x="9" y="171"/>
                    </a:cubicBezTo>
                    <a:cubicBezTo>
                      <a:pt x="4" y="169"/>
                      <a:pt x="1" y="165"/>
                      <a:pt x="1" y="161"/>
                    </a:cubicBezTo>
                    <a:cubicBezTo>
                      <a:pt x="1" y="161"/>
                      <a:pt x="1" y="161"/>
                      <a:pt x="1" y="161"/>
                    </a:cubicBezTo>
                    <a:cubicBezTo>
                      <a:pt x="0" y="156"/>
                      <a:pt x="4" y="149"/>
                      <a:pt x="12" y="145"/>
                    </a:cubicBezTo>
                    <a:cubicBezTo>
                      <a:pt x="248" y="8"/>
                      <a:pt x="248" y="8"/>
                      <a:pt x="248" y="8"/>
                    </a:cubicBezTo>
                    <a:cubicBezTo>
                      <a:pt x="262" y="1"/>
                      <a:pt x="282" y="0"/>
                      <a:pt x="294" y="7"/>
                    </a:cubicBezTo>
                    <a:cubicBezTo>
                      <a:pt x="537" y="147"/>
                      <a:pt x="537" y="147"/>
                      <a:pt x="537" y="147"/>
                    </a:cubicBezTo>
                    <a:cubicBezTo>
                      <a:pt x="543"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3" name="Freeform 225">
                <a:extLst>
                  <a:ext uri="{FF2B5EF4-FFF2-40B4-BE49-F238E27FC236}">
                    <a16:creationId xmlns:a16="http://schemas.microsoft.com/office/drawing/2014/main" id="{F9973271-26EE-7AD0-40D3-901B940FA4F5}"/>
                  </a:ext>
                </a:extLst>
              </p:cNvPr>
              <p:cNvSpPr>
                <a:spLocks/>
              </p:cNvSpPr>
              <p:nvPr/>
            </p:nvSpPr>
            <p:spPr bwMode="auto">
              <a:xfrm>
                <a:off x="9537700" y="8851900"/>
                <a:ext cx="1501775" cy="641350"/>
              </a:xfrm>
              <a:custGeom>
                <a:avLst/>
                <a:gdLst>
                  <a:gd name="T0" fmla="*/ 544 w 544"/>
                  <a:gd name="T1" fmla="*/ 0 h 232"/>
                  <a:gd name="T2" fmla="*/ 544 w 544"/>
                  <a:gd name="T3" fmla="*/ 72 h 232"/>
                  <a:gd name="T4" fmla="*/ 544 w 544"/>
                  <a:gd name="T5" fmla="*/ 72 h 232"/>
                  <a:gd name="T6" fmla="*/ 532 w 544"/>
                  <a:gd name="T7" fmla="*/ 87 h 232"/>
                  <a:gd name="T8" fmla="*/ 296 w 544"/>
                  <a:gd name="T9" fmla="*/ 223 h 232"/>
                  <a:gd name="T10" fmla="*/ 250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0 w 544"/>
                  <a:gd name="T25" fmla="*/ 150 h 232"/>
                  <a:gd name="T26" fmla="*/ 296 w 544"/>
                  <a:gd name="T27" fmla="*/ 148 h 232"/>
                  <a:gd name="T28" fmla="*/ 532 w 544"/>
                  <a:gd name="T29" fmla="*/ 12 h 232"/>
                  <a:gd name="T30" fmla="*/ 543 w 544"/>
                  <a:gd name="T31" fmla="*/ 0 h 232"/>
                  <a:gd name="T32" fmla="*/ 544 w 544"/>
                  <a:gd name="T3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0"/>
                    </a:moveTo>
                    <a:cubicBezTo>
                      <a:pt x="544" y="72"/>
                      <a:pt x="544" y="72"/>
                      <a:pt x="544" y="72"/>
                    </a:cubicBezTo>
                    <a:cubicBezTo>
                      <a:pt x="544" y="72"/>
                      <a:pt x="544" y="72"/>
                      <a:pt x="544" y="72"/>
                    </a:cubicBezTo>
                    <a:cubicBezTo>
                      <a:pt x="544" y="77"/>
                      <a:pt x="540" y="82"/>
                      <a:pt x="532" y="87"/>
                    </a:cubicBezTo>
                    <a:cubicBezTo>
                      <a:pt x="296" y="223"/>
                      <a:pt x="296" y="223"/>
                      <a:pt x="296" y="223"/>
                    </a:cubicBezTo>
                    <a:cubicBezTo>
                      <a:pt x="283" y="231"/>
                      <a:pt x="262" y="232"/>
                      <a:pt x="250" y="225"/>
                    </a:cubicBezTo>
                    <a:cubicBezTo>
                      <a:pt x="8" y="85"/>
                      <a:pt x="8" y="85"/>
                      <a:pt x="8" y="85"/>
                    </a:cubicBezTo>
                    <a:cubicBezTo>
                      <a:pt x="3" y="82"/>
                      <a:pt x="0" y="78"/>
                      <a:pt x="0" y="75"/>
                    </a:cubicBezTo>
                    <a:cubicBezTo>
                      <a:pt x="0" y="0"/>
                      <a:pt x="0" y="0"/>
                      <a:pt x="0" y="0"/>
                    </a:cubicBezTo>
                    <a:cubicBezTo>
                      <a:pt x="0" y="4"/>
                      <a:pt x="3" y="8"/>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9"/>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4" name="Freeform 226">
                <a:extLst>
                  <a:ext uri="{FF2B5EF4-FFF2-40B4-BE49-F238E27FC236}">
                    <a16:creationId xmlns:a16="http://schemas.microsoft.com/office/drawing/2014/main" id="{453E54B5-8511-7AE7-2355-47F1E86BD1C1}"/>
                  </a:ext>
                </a:extLst>
              </p:cNvPr>
              <p:cNvSpPr>
                <a:spLocks/>
              </p:cNvSpPr>
              <p:nvPr/>
            </p:nvSpPr>
            <p:spPr bwMode="auto">
              <a:xfrm>
                <a:off x="10520363" y="9015413"/>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5" name="Freeform 227">
                <a:extLst>
                  <a:ext uri="{FF2B5EF4-FFF2-40B4-BE49-F238E27FC236}">
                    <a16:creationId xmlns:a16="http://schemas.microsoft.com/office/drawing/2014/main" id="{7AB7A1C5-E4A1-DCEB-D2FB-6518DFE061E7}"/>
                  </a:ext>
                </a:extLst>
              </p:cNvPr>
              <p:cNvSpPr>
                <a:spLocks/>
              </p:cNvSpPr>
              <p:nvPr/>
            </p:nvSpPr>
            <p:spPr bwMode="auto">
              <a:xfrm>
                <a:off x="9691688" y="903446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6" name="Freeform 228">
                <a:extLst>
                  <a:ext uri="{FF2B5EF4-FFF2-40B4-BE49-F238E27FC236}">
                    <a16:creationId xmlns:a16="http://schemas.microsoft.com/office/drawing/2014/main" id="{6468431B-6C08-E10E-21A7-B0D83D1D1574}"/>
                  </a:ext>
                </a:extLst>
              </p:cNvPr>
              <p:cNvSpPr>
                <a:spLocks/>
              </p:cNvSpPr>
              <p:nvPr/>
            </p:nvSpPr>
            <p:spPr bwMode="auto">
              <a:xfrm>
                <a:off x="10420350" y="9258300"/>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6" y="35"/>
                      <a:pt x="0" y="32"/>
                      <a:pt x="0" y="24"/>
                    </a:cubicBezTo>
                    <a:cubicBezTo>
                      <a:pt x="0" y="16"/>
                      <a:pt x="6" y="7"/>
                      <a:pt x="12" y="3"/>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7" name="Freeform 229">
                <a:extLst>
                  <a:ext uri="{FF2B5EF4-FFF2-40B4-BE49-F238E27FC236}">
                    <a16:creationId xmlns:a16="http://schemas.microsoft.com/office/drawing/2014/main" id="{13C0ADDE-54BC-FEAF-0025-65CCB8EE7698}"/>
                  </a:ext>
                </a:extLst>
              </p:cNvPr>
              <p:cNvSpPr>
                <a:spLocks/>
              </p:cNvSpPr>
              <p:nvPr/>
            </p:nvSpPr>
            <p:spPr bwMode="auto">
              <a:xfrm>
                <a:off x="9534525" y="8164513"/>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2"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8" name="Freeform 230">
                <a:extLst>
                  <a:ext uri="{FF2B5EF4-FFF2-40B4-BE49-F238E27FC236}">
                    <a16:creationId xmlns:a16="http://schemas.microsoft.com/office/drawing/2014/main" id="{9FC7194D-92E5-9945-DD2A-2ADDE4E33C6E}"/>
                  </a:ext>
                </a:extLst>
              </p:cNvPr>
              <p:cNvSpPr>
                <a:spLocks/>
              </p:cNvSpPr>
              <p:nvPr/>
            </p:nvSpPr>
            <p:spPr bwMode="auto">
              <a:xfrm>
                <a:off x="9537700" y="8612188"/>
                <a:ext cx="1501775"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2"/>
                      <a:pt x="0" y="78"/>
                      <a:pt x="0" y="74"/>
                    </a:cubicBezTo>
                    <a:cubicBezTo>
                      <a:pt x="0" y="0"/>
                      <a:pt x="0" y="0"/>
                      <a:pt x="0" y="0"/>
                    </a:cubicBezTo>
                    <a:cubicBezTo>
                      <a:pt x="0" y="4"/>
                      <a:pt x="3" y="7"/>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19" name="Freeform 231">
                <a:extLst>
                  <a:ext uri="{FF2B5EF4-FFF2-40B4-BE49-F238E27FC236}">
                    <a16:creationId xmlns:a16="http://schemas.microsoft.com/office/drawing/2014/main" id="{7BE4DEF5-2E0B-EE31-8EF7-151E6414C35D}"/>
                  </a:ext>
                </a:extLst>
              </p:cNvPr>
              <p:cNvSpPr>
                <a:spLocks/>
              </p:cNvSpPr>
              <p:nvPr/>
            </p:nvSpPr>
            <p:spPr bwMode="auto">
              <a:xfrm>
                <a:off x="10520363" y="8774113"/>
                <a:ext cx="388938" cy="285750"/>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5" y="103"/>
                      <a:pt x="0" y="99"/>
                      <a:pt x="0" y="92"/>
                    </a:cubicBezTo>
                    <a:cubicBezTo>
                      <a:pt x="0" y="92"/>
                      <a:pt x="0" y="92"/>
                      <a:pt x="0" y="92"/>
                    </a:cubicBezTo>
                    <a:cubicBezTo>
                      <a:pt x="0" y="85"/>
                      <a:pt x="5" y="76"/>
                      <a:pt x="10" y="73"/>
                    </a:cubicBezTo>
                    <a:cubicBezTo>
                      <a:pt x="131" y="3"/>
                      <a:pt x="131" y="3"/>
                      <a:pt x="131" y="3"/>
                    </a:cubicBezTo>
                    <a:cubicBezTo>
                      <a:pt x="137" y="0"/>
                      <a:pt x="141" y="3"/>
                      <a:pt x="141" y="10"/>
                    </a:cubicBezTo>
                    <a:cubicBezTo>
                      <a:pt x="141" y="10"/>
                      <a:pt x="141" y="10"/>
                      <a:pt x="141" y="10"/>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20" name="Freeform 232">
                <a:extLst>
                  <a:ext uri="{FF2B5EF4-FFF2-40B4-BE49-F238E27FC236}">
                    <a16:creationId xmlns:a16="http://schemas.microsoft.com/office/drawing/2014/main" id="{174BA17B-7BD7-E442-9AC7-06C76DC55BA4}"/>
                  </a:ext>
                </a:extLst>
              </p:cNvPr>
              <p:cNvSpPr>
                <a:spLocks/>
              </p:cNvSpPr>
              <p:nvPr/>
            </p:nvSpPr>
            <p:spPr bwMode="auto">
              <a:xfrm>
                <a:off x="9691688" y="8791575"/>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4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9"/>
                      <a:pt x="0" y="11"/>
                    </a:cubicBezTo>
                    <a:cubicBezTo>
                      <a:pt x="0" y="11"/>
                      <a:pt x="0" y="11"/>
                      <a:pt x="0" y="11"/>
                    </a:cubicBezTo>
                    <a:cubicBezTo>
                      <a:pt x="0" y="4"/>
                      <a:pt x="4" y="0"/>
                      <a:pt x="10" y="4"/>
                    </a:cubicBezTo>
                    <a:cubicBezTo>
                      <a:pt x="131" y="74"/>
                      <a:pt x="131" y="74"/>
                      <a:pt x="131" y="74"/>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221" name="Freeform 233">
                <a:extLst>
                  <a:ext uri="{FF2B5EF4-FFF2-40B4-BE49-F238E27FC236}">
                    <a16:creationId xmlns:a16="http://schemas.microsoft.com/office/drawing/2014/main" id="{596FB8CF-A03D-9FE7-5CD5-96EB5AE3708A}"/>
                  </a:ext>
                </a:extLst>
              </p:cNvPr>
              <p:cNvSpPr>
                <a:spLocks/>
              </p:cNvSpPr>
              <p:nvPr/>
            </p:nvSpPr>
            <p:spPr bwMode="auto">
              <a:xfrm>
                <a:off x="10420350" y="9015413"/>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2"/>
                    </a:cubicBezTo>
                    <a:cubicBezTo>
                      <a:pt x="6" y="35"/>
                      <a:pt x="0" y="32"/>
                      <a:pt x="0" y="25"/>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19" name="Group 18">
              <a:extLst>
                <a:ext uri="{FF2B5EF4-FFF2-40B4-BE49-F238E27FC236}">
                  <a16:creationId xmlns:a16="http://schemas.microsoft.com/office/drawing/2014/main" id="{66E838BB-FEDD-B5E5-40A2-A29D92C4B941}"/>
                </a:ext>
              </a:extLst>
            </p:cNvPr>
            <p:cNvGrpSpPr/>
            <p:nvPr/>
          </p:nvGrpSpPr>
          <p:grpSpPr>
            <a:xfrm>
              <a:off x="9339101" y="3656851"/>
              <a:ext cx="872868" cy="937806"/>
              <a:chOff x="7906262" y="4152900"/>
              <a:chExt cx="725488" cy="779462"/>
            </a:xfrm>
          </p:grpSpPr>
          <p:sp>
            <p:nvSpPr>
              <p:cNvPr id="189" name="Freeform 234">
                <a:extLst>
                  <a:ext uri="{FF2B5EF4-FFF2-40B4-BE49-F238E27FC236}">
                    <a16:creationId xmlns:a16="http://schemas.microsoft.com/office/drawing/2014/main" id="{3CD779E3-DBA6-C70A-6641-23B942A021F5}"/>
                  </a:ext>
                </a:extLst>
              </p:cNvPr>
              <p:cNvSpPr>
                <a:spLocks/>
              </p:cNvSpPr>
              <p:nvPr/>
            </p:nvSpPr>
            <p:spPr bwMode="auto">
              <a:xfrm>
                <a:off x="7930075" y="4152900"/>
                <a:ext cx="701675" cy="760413"/>
              </a:xfrm>
              <a:custGeom>
                <a:avLst/>
                <a:gdLst>
                  <a:gd name="T0" fmla="*/ 208 w 254"/>
                  <a:gd name="T1" fmla="*/ 260 h 275"/>
                  <a:gd name="T2" fmla="*/ 46 w 254"/>
                  <a:gd name="T3" fmla="*/ 167 h 275"/>
                  <a:gd name="T4" fmla="*/ 46 w 254"/>
                  <a:gd name="T5" fmla="*/ 167 h 275"/>
                  <a:gd name="T6" fmla="*/ 0 w 254"/>
                  <a:gd name="T7" fmla="*/ 87 h 275"/>
                  <a:gd name="T8" fmla="*/ 46 w 254"/>
                  <a:gd name="T9" fmla="*/ 60 h 275"/>
                  <a:gd name="T10" fmla="*/ 48 w 254"/>
                  <a:gd name="T11" fmla="*/ 61 h 275"/>
                  <a:gd name="T12" fmla="*/ 45 w 254"/>
                  <a:gd name="T13" fmla="*/ 41 h 275"/>
                  <a:gd name="T14" fmla="*/ 91 w 254"/>
                  <a:gd name="T15" fmla="*/ 15 h 275"/>
                  <a:gd name="T16" fmla="*/ 129 w 254"/>
                  <a:gd name="T17" fmla="*/ 60 h 275"/>
                  <a:gd name="T18" fmla="*/ 149 w 254"/>
                  <a:gd name="T19" fmla="*/ 66 h 275"/>
                  <a:gd name="T20" fmla="*/ 195 w 254"/>
                  <a:gd name="T21" fmla="*/ 146 h 275"/>
                  <a:gd name="T22" fmla="*/ 195 w 254"/>
                  <a:gd name="T23" fmla="*/ 148 h 275"/>
                  <a:gd name="T24" fmla="*/ 208 w 254"/>
                  <a:gd name="T25" fmla="*/ 153 h 275"/>
                  <a:gd name="T26" fmla="*/ 254 w 254"/>
                  <a:gd name="T27" fmla="*/ 234 h 275"/>
                  <a:gd name="T28" fmla="*/ 208 w 254"/>
                  <a:gd name="T29" fmla="*/ 26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75">
                    <a:moveTo>
                      <a:pt x="208" y="260"/>
                    </a:moveTo>
                    <a:cubicBezTo>
                      <a:pt x="46" y="167"/>
                      <a:pt x="46" y="167"/>
                      <a:pt x="46" y="167"/>
                    </a:cubicBezTo>
                    <a:cubicBezTo>
                      <a:pt x="46" y="167"/>
                      <a:pt x="46" y="167"/>
                      <a:pt x="46" y="167"/>
                    </a:cubicBezTo>
                    <a:cubicBezTo>
                      <a:pt x="20" y="152"/>
                      <a:pt x="0" y="116"/>
                      <a:pt x="0" y="87"/>
                    </a:cubicBezTo>
                    <a:cubicBezTo>
                      <a:pt x="0" y="57"/>
                      <a:pt x="20" y="45"/>
                      <a:pt x="46" y="60"/>
                    </a:cubicBezTo>
                    <a:cubicBezTo>
                      <a:pt x="46" y="60"/>
                      <a:pt x="47" y="61"/>
                      <a:pt x="48" y="61"/>
                    </a:cubicBezTo>
                    <a:cubicBezTo>
                      <a:pt x="46" y="54"/>
                      <a:pt x="45" y="48"/>
                      <a:pt x="45" y="41"/>
                    </a:cubicBezTo>
                    <a:cubicBezTo>
                      <a:pt x="45" y="12"/>
                      <a:pt x="66" y="0"/>
                      <a:pt x="91" y="15"/>
                    </a:cubicBezTo>
                    <a:cubicBezTo>
                      <a:pt x="107" y="24"/>
                      <a:pt x="121" y="41"/>
                      <a:pt x="129" y="60"/>
                    </a:cubicBezTo>
                    <a:cubicBezTo>
                      <a:pt x="135" y="60"/>
                      <a:pt x="142" y="62"/>
                      <a:pt x="149" y="66"/>
                    </a:cubicBezTo>
                    <a:cubicBezTo>
                      <a:pt x="175" y="81"/>
                      <a:pt x="195" y="117"/>
                      <a:pt x="195" y="146"/>
                    </a:cubicBezTo>
                    <a:cubicBezTo>
                      <a:pt x="195" y="147"/>
                      <a:pt x="195" y="148"/>
                      <a:pt x="195" y="148"/>
                    </a:cubicBezTo>
                    <a:cubicBezTo>
                      <a:pt x="199" y="149"/>
                      <a:pt x="203" y="151"/>
                      <a:pt x="208" y="153"/>
                    </a:cubicBezTo>
                    <a:cubicBezTo>
                      <a:pt x="233" y="168"/>
                      <a:pt x="254" y="204"/>
                      <a:pt x="254" y="234"/>
                    </a:cubicBezTo>
                    <a:cubicBezTo>
                      <a:pt x="254" y="263"/>
                      <a:pt x="233" y="275"/>
                      <a:pt x="208" y="260"/>
                    </a:cubicBezTo>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90" name="Freeform 235">
                <a:extLst>
                  <a:ext uri="{FF2B5EF4-FFF2-40B4-BE49-F238E27FC236}">
                    <a16:creationId xmlns:a16="http://schemas.microsoft.com/office/drawing/2014/main" id="{ACBF4D28-F5E1-FF98-CDF0-C7FEC9FDF641}"/>
                  </a:ext>
                </a:extLst>
              </p:cNvPr>
              <p:cNvSpPr>
                <a:spLocks/>
              </p:cNvSpPr>
              <p:nvPr/>
            </p:nvSpPr>
            <p:spPr bwMode="auto">
              <a:xfrm>
                <a:off x="7906262" y="4170362"/>
                <a:ext cx="703263" cy="762000"/>
              </a:xfrm>
              <a:custGeom>
                <a:avLst/>
                <a:gdLst>
                  <a:gd name="T0" fmla="*/ 208 w 255"/>
                  <a:gd name="T1" fmla="*/ 261 h 276"/>
                  <a:gd name="T2" fmla="*/ 47 w 255"/>
                  <a:gd name="T3" fmla="*/ 168 h 276"/>
                  <a:gd name="T4" fmla="*/ 47 w 255"/>
                  <a:gd name="T5" fmla="*/ 168 h 276"/>
                  <a:gd name="T6" fmla="*/ 0 w 255"/>
                  <a:gd name="T7" fmla="*/ 87 h 276"/>
                  <a:gd name="T8" fmla="*/ 47 w 255"/>
                  <a:gd name="T9" fmla="*/ 61 h 276"/>
                  <a:gd name="T10" fmla="*/ 48 w 255"/>
                  <a:gd name="T11" fmla="*/ 62 h 276"/>
                  <a:gd name="T12" fmla="*/ 46 w 255"/>
                  <a:gd name="T13" fmla="*/ 42 h 276"/>
                  <a:gd name="T14" fmla="*/ 92 w 255"/>
                  <a:gd name="T15" fmla="*/ 15 h 276"/>
                  <a:gd name="T16" fmla="*/ 130 w 255"/>
                  <a:gd name="T17" fmla="*/ 60 h 276"/>
                  <a:gd name="T18" fmla="*/ 150 w 255"/>
                  <a:gd name="T19" fmla="*/ 67 h 276"/>
                  <a:gd name="T20" fmla="*/ 196 w 255"/>
                  <a:gd name="T21" fmla="*/ 147 h 276"/>
                  <a:gd name="T22" fmla="*/ 196 w 255"/>
                  <a:gd name="T23" fmla="*/ 149 h 276"/>
                  <a:gd name="T24" fmla="*/ 208 w 255"/>
                  <a:gd name="T25" fmla="*/ 154 h 276"/>
                  <a:gd name="T26" fmla="*/ 255 w 255"/>
                  <a:gd name="T27" fmla="*/ 234 h 276"/>
                  <a:gd name="T28" fmla="*/ 208 w 255"/>
                  <a:gd name="T29" fmla="*/ 26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276">
                    <a:moveTo>
                      <a:pt x="208" y="261"/>
                    </a:moveTo>
                    <a:cubicBezTo>
                      <a:pt x="47" y="168"/>
                      <a:pt x="47" y="168"/>
                      <a:pt x="47" y="168"/>
                    </a:cubicBezTo>
                    <a:cubicBezTo>
                      <a:pt x="47" y="168"/>
                      <a:pt x="47" y="168"/>
                      <a:pt x="47" y="168"/>
                    </a:cubicBezTo>
                    <a:cubicBezTo>
                      <a:pt x="21" y="153"/>
                      <a:pt x="0" y="117"/>
                      <a:pt x="0" y="87"/>
                    </a:cubicBezTo>
                    <a:cubicBezTo>
                      <a:pt x="0" y="58"/>
                      <a:pt x="21" y="46"/>
                      <a:pt x="47" y="61"/>
                    </a:cubicBezTo>
                    <a:cubicBezTo>
                      <a:pt x="47" y="61"/>
                      <a:pt x="48" y="61"/>
                      <a:pt x="48" y="62"/>
                    </a:cubicBezTo>
                    <a:cubicBezTo>
                      <a:pt x="47" y="55"/>
                      <a:pt x="46" y="48"/>
                      <a:pt x="46" y="42"/>
                    </a:cubicBezTo>
                    <a:cubicBezTo>
                      <a:pt x="46" y="12"/>
                      <a:pt x="66" y="0"/>
                      <a:pt x="92" y="15"/>
                    </a:cubicBezTo>
                    <a:cubicBezTo>
                      <a:pt x="108" y="24"/>
                      <a:pt x="122" y="42"/>
                      <a:pt x="130" y="60"/>
                    </a:cubicBezTo>
                    <a:cubicBezTo>
                      <a:pt x="136" y="61"/>
                      <a:pt x="143" y="63"/>
                      <a:pt x="150" y="67"/>
                    </a:cubicBezTo>
                    <a:cubicBezTo>
                      <a:pt x="175" y="81"/>
                      <a:pt x="196" y="117"/>
                      <a:pt x="196" y="147"/>
                    </a:cubicBezTo>
                    <a:cubicBezTo>
                      <a:pt x="196" y="148"/>
                      <a:pt x="196" y="148"/>
                      <a:pt x="196" y="149"/>
                    </a:cubicBezTo>
                    <a:cubicBezTo>
                      <a:pt x="200" y="150"/>
                      <a:pt x="204" y="151"/>
                      <a:pt x="208" y="154"/>
                    </a:cubicBezTo>
                    <a:cubicBezTo>
                      <a:pt x="234" y="169"/>
                      <a:pt x="255" y="205"/>
                      <a:pt x="255" y="234"/>
                    </a:cubicBezTo>
                    <a:cubicBezTo>
                      <a:pt x="255" y="264"/>
                      <a:pt x="234" y="276"/>
                      <a:pt x="208" y="261"/>
                    </a:cubicBezTo>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0" name="Group 19">
              <a:extLst>
                <a:ext uri="{FF2B5EF4-FFF2-40B4-BE49-F238E27FC236}">
                  <a16:creationId xmlns:a16="http://schemas.microsoft.com/office/drawing/2014/main" id="{DF83E1CD-C7EE-D6A4-9C45-7CD53BA54D3E}"/>
                </a:ext>
              </a:extLst>
            </p:cNvPr>
            <p:cNvGrpSpPr/>
            <p:nvPr/>
          </p:nvGrpSpPr>
          <p:grpSpPr>
            <a:xfrm>
              <a:off x="8265685" y="3017002"/>
              <a:ext cx="1510806" cy="1621585"/>
              <a:chOff x="7014087" y="3621087"/>
              <a:chExt cx="1255713" cy="1347788"/>
            </a:xfrm>
          </p:grpSpPr>
          <p:sp>
            <p:nvSpPr>
              <p:cNvPr id="187" name="Freeform 236">
                <a:extLst>
                  <a:ext uri="{FF2B5EF4-FFF2-40B4-BE49-F238E27FC236}">
                    <a16:creationId xmlns:a16="http://schemas.microsoft.com/office/drawing/2014/main" id="{440198F4-B6BB-03D4-423F-6D62F64D68CF}"/>
                  </a:ext>
                </a:extLst>
              </p:cNvPr>
              <p:cNvSpPr>
                <a:spLocks/>
              </p:cNvSpPr>
              <p:nvPr/>
            </p:nvSpPr>
            <p:spPr bwMode="auto">
              <a:xfrm>
                <a:off x="7055362" y="3621087"/>
                <a:ext cx="1214438" cy="1314450"/>
              </a:xfrm>
              <a:custGeom>
                <a:avLst/>
                <a:gdLst>
                  <a:gd name="T0" fmla="*/ 359 w 440"/>
                  <a:gd name="T1" fmla="*/ 451 h 476"/>
                  <a:gd name="T2" fmla="*/ 80 w 440"/>
                  <a:gd name="T3" fmla="*/ 289 h 476"/>
                  <a:gd name="T4" fmla="*/ 80 w 440"/>
                  <a:gd name="T5" fmla="*/ 289 h 476"/>
                  <a:gd name="T6" fmla="*/ 0 w 440"/>
                  <a:gd name="T7" fmla="*/ 150 h 476"/>
                  <a:gd name="T8" fmla="*/ 80 w 440"/>
                  <a:gd name="T9" fmla="*/ 104 h 476"/>
                  <a:gd name="T10" fmla="*/ 83 w 440"/>
                  <a:gd name="T11" fmla="*/ 106 h 476"/>
                  <a:gd name="T12" fmla="*/ 78 w 440"/>
                  <a:gd name="T13" fmla="*/ 72 h 476"/>
                  <a:gd name="T14" fmla="*/ 158 w 440"/>
                  <a:gd name="T15" fmla="*/ 26 h 476"/>
                  <a:gd name="T16" fmla="*/ 224 w 440"/>
                  <a:gd name="T17" fmla="*/ 104 h 476"/>
                  <a:gd name="T18" fmla="*/ 258 w 440"/>
                  <a:gd name="T19" fmla="*/ 115 h 476"/>
                  <a:gd name="T20" fmla="*/ 339 w 440"/>
                  <a:gd name="T21" fmla="*/ 253 h 476"/>
                  <a:gd name="T22" fmla="*/ 338 w 440"/>
                  <a:gd name="T23" fmla="*/ 257 h 476"/>
                  <a:gd name="T24" fmla="*/ 359 w 440"/>
                  <a:gd name="T25" fmla="*/ 266 h 476"/>
                  <a:gd name="T26" fmla="*/ 440 w 440"/>
                  <a:gd name="T27" fmla="*/ 404 h 476"/>
                  <a:gd name="T28" fmla="*/ 359 w 440"/>
                  <a:gd name="T29" fmla="*/ 45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0" h="476">
                    <a:moveTo>
                      <a:pt x="359" y="451"/>
                    </a:moveTo>
                    <a:cubicBezTo>
                      <a:pt x="80" y="289"/>
                      <a:pt x="80" y="289"/>
                      <a:pt x="80" y="289"/>
                    </a:cubicBezTo>
                    <a:cubicBezTo>
                      <a:pt x="80" y="289"/>
                      <a:pt x="80" y="289"/>
                      <a:pt x="80" y="289"/>
                    </a:cubicBezTo>
                    <a:cubicBezTo>
                      <a:pt x="36" y="264"/>
                      <a:pt x="0" y="202"/>
                      <a:pt x="0" y="150"/>
                    </a:cubicBezTo>
                    <a:cubicBezTo>
                      <a:pt x="0" y="99"/>
                      <a:pt x="36" y="79"/>
                      <a:pt x="80" y="104"/>
                    </a:cubicBezTo>
                    <a:cubicBezTo>
                      <a:pt x="81" y="105"/>
                      <a:pt x="82" y="105"/>
                      <a:pt x="83" y="106"/>
                    </a:cubicBezTo>
                    <a:cubicBezTo>
                      <a:pt x="80" y="94"/>
                      <a:pt x="78" y="83"/>
                      <a:pt x="78" y="72"/>
                    </a:cubicBezTo>
                    <a:cubicBezTo>
                      <a:pt x="78" y="21"/>
                      <a:pt x="114" y="0"/>
                      <a:pt x="158" y="26"/>
                    </a:cubicBezTo>
                    <a:cubicBezTo>
                      <a:pt x="186" y="41"/>
                      <a:pt x="210" y="71"/>
                      <a:pt x="224" y="104"/>
                    </a:cubicBezTo>
                    <a:cubicBezTo>
                      <a:pt x="235" y="104"/>
                      <a:pt x="246" y="108"/>
                      <a:pt x="258" y="115"/>
                    </a:cubicBezTo>
                    <a:cubicBezTo>
                      <a:pt x="303" y="140"/>
                      <a:pt x="339" y="202"/>
                      <a:pt x="339" y="253"/>
                    </a:cubicBezTo>
                    <a:cubicBezTo>
                      <a:pt x="339" y="255"/>
                      <a:pt x="339" y="256"/>
                      <a:pt x="338" y="257"/>
                    </a:cubicBezTo>
                    <a:cubicBezTo>
                      <a:pt x="345" y="258"/>
                      <a:pt x="352" y="261"/>
                      <a:pt x="359" y="266"/>
                    </a:cubicBezTo>
                    <a:cubicBezTo>
                      <a:pt x="404" y="291"/>
                      <a:pt x="440" y="353"/>
                      <a:pt x="440" y="404"/>
                    </a:cubicBezTo>
                    <a:cubicBezTo>
                      <a:pt x="440" y="456"/>
                      <a:pt x="404" y="476"/>
                      <a:pt x="359" y="451"/>
                    </a:cubicBezTo>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88" name="Freeform 237">
                <a:extLst>
                  <a:ext uri="{FF2B5EF4-FFF2-40B4-BE49-F238E27FC236}">
                    <a16:creationId xmlns:a16="http://schemas.microsoft.com/office/drawing/2014/main" id="{AD9A161D-8C5B-C06C-8C26-C62C4FDCD693}"/>
                  </a:ext>
                </a:extLst>
              </p:cNvPr>
              <p:cNvSpPr>
                <a:spLocks/>
              </p:cNvSpPr>
              <p:nvPr/>
            </p:nvSpPr>
            <p:spPr bwMode="auto">
              <a:xfrm>
                <a:off x="7014087" y="3651250"/>
                <a:ext cx="1214438" cy="1317625"/>
              </a:xfrm>
              <a:custGeom>
                <a:avLst/>
                <a:gdLst>
                  <a:gd name="T0" fmla="*/ 360 w 440"/>
                  <a:gd name="T1" fmla="*/ 451 h 477"/>
                  <a:gd name="T2" fmla="*/ 81 w 440"/>
                  <a:gd name="T3" fmla="*/ 290 h 477"/>
                  <a:gd name="T4" fmla="*/ 81 w 440"/>
                  <a:gd name="T5" fmla="*/ 290 h 477"/>
                  <a:gd name="T6" fmla="*/ 0 w 440"/>
                  <a:gd name="T7" fmla="*/ 151 h 477"/>
                  <a:gd name="T8" fmla="*/ 81 w 440"/>
                  <a:gd name="T9" fmla="*/ 105 h 477"/>
                  <a:gd name="T10" fmla="*/ 83 w 440"/>
                  <a:gd name="T11" fmla="*/ 106 h 477"/>
                  <a:gd name="T12" fmla="*/ 79 w 440"/>
                  <a:gd name="T13" fmla="*/ 72 h 477"/>
                  <a:gd name="T14" fmla="*/ 159 w 440"/>
                  <a:gd name="T15" fmla="*/ 26 h 477"/>
                  <a:gd name="T16" fmla="*/ 225 w 440"/>
                  <a:gd name="T17" fmla="*/ 104 h 477"/>
                  <a:gd name="T18" fmla="*/ 259 w 440"/>
                  <a:gd name="T19" fmla="*/ 115 h 477"/>
                  <a:gd name="T20" fmla="*/ 339 w 440"/>
                  <a:gd name="T21" fmla="*/ 254 h 477"/>
                  <a:gd name="T22" fmla="*/ 339 w 440"/>
                  <a:gd name="T23" fmla="*/ 257 h 477"/>
                  <a:gd name="T24" fmla="*/ 360 w 440"/>
                  <a:gd name="T25" fmla="*/ 266 h 477"/>
                  <a:gd name="T26" fmla="*/ 440 w 440"/>
                  <a:gd name="T27" fmla="*/ 405 h 477"/>
                  <a:gd name="T28" fmla="*/ 360 w 440"/>
                  <a:gd name="T29" fmla="*/ 45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0" h="477">
                    <a:moveTo>
                      <a:pt x="360" y="451"/>
                    </a:moveTo>
                    <a:cubicBezTo>
                      <a:pt x="81" y="290"/>
                      <a:pt x="81" y="290"/>
                      <a:pt x="81" y="290"/>
                    </a:cubicBezTo>
                    <a:cubicBezTo>
                      <a:pt x="81" y="290"/>
                      <a:pt x="81" y="290"/>
                      <a:pt x="81" y="290"/>
                    </a:cubicBezTo>
                    <a:cubicBezTo>
                      <a:pt x="36" y="264"/>
                      <a:pt x="0" y="202"/>
                      <a:pt x="0" y="151"/>
                    </a:cubicBezTo>
                    <a:cubicBezTo>
                      <a:pt x="0" y="100"/>
                      <a:pt x="36" y="79"/>
                      <a:pt x="81" y="105"/>
                    </a:cubicBezTo>
                    <a:cubicBezTo>
                      <a:pt x="81" y="105"/>
                      <a:pt x="83" y="106"/>
                      <a:pt x="83" y="106"/>
                    </a:cubicBezTo>
                    <a:cubicBezTo>
                      <a:pt x="80" y="95"/>
                      <a:pt x="79" y="83"/>
                      <a:pt x="79" y="72"/>
                    </a:cubicBezTo>
                    <a:cubicBezTo>
                      <a:pt x="79" y="21"/>
                      <a:pt x="115" y="0"/>
                      <a:pt x="159" y="26"/>
                    </a:cubicBezTo>
                    <a:cubicBezTo>
                      <a:pt x="186" y="42"/>
                      <a:pt x="210" y="72"/>
                      <a:pt x="225" y="104"/>
                    </a:cubicBezTo>
                    <a:cubicBezTo>
                      <a:pt x="235" y="105"/>
                      <a:pt x="247" y="108"/>
                      <a:pt x="259" y="115"/>
                    </a:cubicBezTo>
                    <a:cubicBezTo>
                      <a:pt x="303" y="141"/>
                      <a:pt x="339" y="203"/>
                      <a:pt x="339" y="254"/>
                    </a:cubicBezTo>
                    <a:cubicBezTo>
                      <a:pt x="339" y="255"/>
                      <a:pt x="339" y="256"/>
                      <a:pt x="339" y="257"/>
                    </a:cubicBezTo>
                    <a:cubicBezTo>
                      <a:pt x="346" y="259"/>
                      <a:pt x="353" y="262"/>
                      <a:pt x="360" y="266"/>
                    </a:cubicBezTo>
                    <a:cubicBezTo>
                      <a:pt x="404" y="291"/>
                      <a:pt x="440" y="354"/>
                      <a:pt x="440" y="405"/>
                    </a:cubicBezTo>
                    <a:cubicBezTo>
                      <a:pt x="440" y="456"/>
                      <a:pt x="404" y="477"/>
                      <a:pt x="360" y="451"/>
                    </a:cubicBezTo>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1" name="Group 20">
              <a:extLst>
                <a:ext uri="{FF2B5EF4-FFF2-40B4-BE49-F238E27FC236}">
                  <a16:creationId xmlns:a16="http://schemas.microsoft.com/office/drawing/2014/main" id="{9C678C6A-3937-1BB2-EC91-F595BAE1B4BA}"/>
                </a:ext>
              </a:extLst>
            </p:cNvPr>
            <p:cNvGrpSpPr/>
            <p:nvPr/>
          </p:nvGrpSpPr>
          <p:grpSpPr>
            <a:xfrm>
              <a:off x="7792006" y="3377992"/>
              <a:ext cx="872868" cy="937806"/>
              <a:chOff x="6620387" y="3921125"/>
              <a:chExt cx="725488" cy="779462"/>
            </a:xfrm>
          </p:grpSpPr>
          <p:sp>
            <p:nvSpPr>
              <p:cNvPr id="185" name="Freeform 238">
                <a:extLst>
                  <a:ext uri="{FF2B5EF4-FFF2-40B4-BE49-F238E27FC236}">
                    <a16:creationId xmlns:a16="http://schemas.microsoft.com/office/drawing/2014/main" id="{1C93E88A-9729-F989-E82D-9BEDAF0AC807}"/>
                  </a:ext>
                </a:extLst>
              </p:cNvPr>
              <p:cNvSpPr>
                <a:spLocks/>
              </p:cNvSpPr>
              <p:nvPr/>
            </p:nvSpPr>
            <p:spPr bwMode="auto">
              <a:xfrm>
                <a:off x="6642612" y="3921125"/>
                <a:ext cx="703263" cy="760413"/>
              </a:xfrm>
              <a:custGeom>
                <a:avLst/>
                <a:gdLst>
                  <a:gd name="T0" fmla="*/ 208 w 255"/>
                  <a:gd name="T1" fmla="*/ 260 h 275"/>
                  <a:gd name="T2" fmla="*/ 47 w 255"/>
                  <a:gd name="T3" fmla="*/ 167 h 275"/>
                  <a:gd name="T4" fmla="*/ 47 w 255"/>
                  <a:gd name="T5" fmla="*/ 167 h 275"/>
                  <a:gd name="T6" fmla="*/ 0 w 255"/>
                  <a:gd name="T7" fmla="*/ 87 h 275"/>
                  <a:gd name="T8" fmla="*/ 47 w 255"/>
                  <a:gd name="T9" fmla="*/ 60 h 275"/>
                  <a:gd name="T10" fmla="*/ 48 w 255"/>
                  <a:gd name="T11" fmla="*/ 61 h 275"/>
                  <a:gd name="T12" fmla="*/ 46 w 255"/>
                  <a:gd name="T13" fmla="*/ 41 h 275"/>
                  <a:gd name="T14" fmla="*/ 92 w 255"/>
                  <a:gd name="T15" fmla="*/ 14 h 275"/>
                  <a:gd name="T16" fmla="*/ 130 w 255"/>
                  <a:gd name="T17" fmla="*/ 59 h 275"/>
                  <a:gd name="T18" fmla="*/ 150 w 255"/>
                  <a:gd name="T19" fmla="*/ 66 h 275"/>
                  <a:gd name="T20" fmla="*/ 196 w 255"/>
                  <a:gd name="T21" fmla="*/ 146 h 275"/>
                  <a:gd name="T22" fmla="*/ 196 w 255"/>
                  <a:gd name="T23" fmla="*/ 148 h 275"/>
                  <a:gd name="T24" fmla="*/ 208 w 255"/>
                  <a:gd name="T25" fmla="*/ 153 h 275"/>
                  <a:gd name="T26" fmla="*/ 255 w 255"/>
                  <a:gd name="T27" fmla="*/ 233 h 275"/>
                  <a:gd name="T28" fmla="*/ 208 w 255"/>
                  <a:gd name="T29" fmla="*/ 26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275">
                    <a:moveTo>
                      <a:pt x="208" y="260"/>
                    </a:moveTo>
                    <a:cubicBezTo>
                      <a:pt x="47" y="167"/>
                      <a:pt x="47" y="167"/>
                      <a:pt x="47" y="167"/>
                    </a:cubicBezTo>
                    <a:cubicBezTo>
                      <a:pt x="47" y="167"/>
                      <a:pt x="47" y="167"/>
                      <a:pt x="47" y="167"/>
                    </a:cubicBezTo>
                    <a:cubicBezTo>
                      <a:pt x="21" y="152"/>
                      <a:pt x="0" y="116"/>
                      <a:pt x="0" y="87"/>
                    </a:cubicBezTo>
                    <a:cubicBezTo>
                      <a:pt x="0" y="57"/>
                      <a:pt x="21" y="45"/>
                      <a:pt x="47" y="60"/>
                    </a:cubicBezTo>
                    <a:cubicBezTo>
                      <a:pt x="47" y="60"/>
                      <a:pt x="48" y="60"/>
                      <a:pt x="48" y="61"/>
                    </a:cubicBezTo>
                    <a:cubicBezTo>
                      <a:pt x="47" y="54"/>
                      <a:pt x="46" y="47"/>
                      <a:pt x="46" y="41"/>
                    </a:cubicBezTo>
                    <a:cubicBezTo>
                      <a:pt x="46" y="12"/>
                      <a:pt x="66" y="0"/>
                      <a:pt x="92" y="14"/>
                    </a:cubicBezTo>
                    <a:cubicBezTo>
                      <a:pt x="108" y="23"/>
                      <a:pt x="122" y="41"/>
                      <a:pt x="130" y="59"/>
                    </a:cubicBezTo>
                    <a:cubicBezTo>
                      <a:pt x="136" y="60"/>
                      <a:pt x="143" y="62"/>
                      <a:pt x="150" y="66"/>
                    </a:cubicBezTo>
                    <a:cubicBezTo>
                      <a:pt x="175" y="81"/>
                      <a:pt x="196" y="117"/>
                      <a:pt x="196" y="146"/>
                    </a:cubicBezTo>
                    <a:cubicBezTo>
                      <a:pt x="196" y="147"/>
                      <a:pt x="196" y="147"/>
                      <a:pt x="196" y="148"/>
                    </a:cubicBezTo>
                    <a:cubicBezTo>
                      <a:pt x="200" y="149"/>
                      <a:pt x="204" y="151"/>
                      <a:pt x="208" y="153"/>
                    </a:cubicBezTo>
                    <a:cubicBezTo>
                      <a:pt x="234" y="168"/>
                      <a:pt x="255" y="204"/>
                      <a:pt x="255" y="233"/>
                    </a:cubicBezTo>
                    <a:cubicBezTo>
                      <a:pt x="255" y="263"/>
                      <a:pt x="234" y="275"/>
                      <a:pt x="208" y="260"/>
                    </a:cubicBezTo>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86" name="Freeform 239">
                <a:extLst>
                  <a:ext uri="{FF2B5EF4-FFF2-40B4-BE49-F238E27FC236}">
                    <a16:creationId xmlns:a16="http://schemas.microsoft.com/office/drawing/2014/main" id="{8A3AF1D7-7008-8451-BBCF-B52BFACAE8C1}"/>
                  </a:ext>
                </a:extLst>
              </p:cNvPr>
              <p:cNvSpPr>
                <a:spLocks/>
              </p:cNvSpPr>
              <p:nvPr/>
            </p:nvSpPr>
            <p:spPr bwMode="auto">
              <a:xfrm>
                <a:off x="6620387" y="3938587"/>
                <a:ext cx="700088" cy="762000"/>
              </a:xfrm>
              <a:custGeom>
                <a:avLst/>
                <a:gdLst>
                  <a:gd name="T0" fmla="*/ 208 w 254"/>
                  <a:gd name="T1" fmla="*/ 261 h 276"/>
                  <a:gd name="T2" fmla="*/ 46 w 254"/>
                  <a:gd name="T3" fmla="*/ 167 h 276"/>
                  <a:gd name="T4" fmla="*/ 46 w 254"/>
                  <a:gd name="T5" fmla="*/ 167 h 276"/>
                  <a:gd name="T6" fmla="*/ 0 w 254"/>
                  <a:gd name="T7" fmla="*/ 87 h 276"/>
                  <a:gd name="T8" fmla="*/ 46 w 254"/>
                  <a:gd name="T9" fmla="*/ 60 h 276"/>
                  <a:gd name="T10" fmla="*/ 48 w 254"/>
                  <a:gd name="T11" fmla="*/ 61 h 276"/>
                  <a:gd name="T12" fmla="*/ 45 w 254"/>
                  <a:gd name="T13" fmla="*/ 42 h 276"/>
                  <a:gd name="T14" fmla="*/ 92 w 254"/>
                  <a:gd name="T15" fmla="*/ 15 h 276"/>
                  <a:gd name="T16" fmla="*/ 130 w 254"/>
                  <a:gd name="T17" fmla="*/ 60 h 276"/>
                  <a:gd name="T18" fmla="*/ 150 w 254"/>
                  <a:gd name="T19" fmla="*/ 66 h 276"/>
                  <a:gd name="T20" fmla="*/ 196 w 254"/>
                  <a:gd name="T21" fmla="*/ 147 h 276"/>
                  <a:gd name="T22" fmla="*/ 196 w 254"/>
                  <a:gd name="T23" fmla="*/ 149 h 276"/>
                  <a:gd name="T24" fmla="*/ 208 w 254"/>
                  <a:gd name="T25" fmla="*/ 154 h 276"/>
                  <a:gd name="T26" fmla="*/ 254 w 254"/>
                  <a:gd name="T27" fmla="*/ 234 h 276"/>
                  <a:gd name="T28" fmla="*/ 208 w 254"/>
                  <a:gd name="T29" fmla="*/ 26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76">
                    <a:moveTo>
                      <a:pt x="208" y="261"/>
                    </a:moveTo>
                    <a:cubicBezTo>
                      <a:pt x="46" y="167"/>
                      <a:pt x="46" y="167"/>
                      <a:pt x="46" y="167"/>
                    </a:cubicBezTo>
                    <a:cubicBezTo>
                      <a:pt x="46" y="167"/>
                      <a:pt x="46" y="167"/>
                      <a:pt x="46" y="167"/>
                    </a:cubicBezTo>
                    <a:cubicBezTo>
                      <a:pt x="21" y="153"/>
                      <a:pt x="0" y="117"/>
                      <a:pt x="0" y="87"/>
                    </a:cubicBezTo>
                    <a:cubicBezTo>
                      <a:pt x="0" y="58"/>
                      <a:pt x="21" y="46"/>
                      <a:pt x="46" y="60"/>
                    </a:cubicBezTo>
                    <a:cubicBezTo>
                      <a:pt x="47" y="61"/>
                      <a:pt x="48" y="61"/>
                      <a:pt x="48" y="61"/>
                    </a:cubicBezTo>
                    <a:cubicBezTo>
                      <a:pt x="46" y="55"/>
                      <a:pt x="45" y="48"/>
                      <a:pt x="45" y="42"/>
                    </a:cubicBezTo>
                    <a:cubicBezTo>
                      <a:pt x="45" y="12"/>
                      <a:pt x="66" y="0"/>
                      <a:pt x="92" y="15"/>
                    </a:cubicBezTo>
                    <a:cubicBezTo>
                      <a:pt x="107" y="24"/>
                      <a:pt x="121" y="41"/>
                      <a:pt x="130" y="60"/>
                    </a:cubicBezTo>
                    <a:cubicBezTo>
                      <a:pt x="136" y="60"/>
                      <a:pt x="142" y="62"/>
                      <a:pt x="150" y="66"/>
                    </a:cubicBezTo>
                    <a:cubicBezTo>
                      <a:pt x="175" y="81"/>
                      <a:pt x="196" y="117"/>
                      <a:pt x="196" y="147"/>
                    </a:cubicBezTo>
                    <a:cubicBezTo>
                      <a:pt x="196" y="147"/>
                      <a:pt x="196" y="148"/>
                      <a:pt x="196" y="149"/>
                    </a:cubicBezTo>
                    <a:cubicBezTo>
                      <a:pt x="200" y="150"/>
                      <a:pt x="204" y="151"/>
                      <a:pt x="208" y="154"/>
                    </a:cubicBezTo>
                    <a:cubicBezTo>
                      <a:pt x="234" y="168"/>
                      <a:pt x="254" y="204"/>
                      <a:pt x="254" y="234"/>
                    </a:cubicBezTo>
                    <a:cubicBezTo>
                      <a:pt x="254" y="264"/>
                      <a:pt x="234" y="276"/>
                      <a:pt x="208" y="261"/>
                    </a:cubicBezTo>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2" name="Group 21">
              <a:extLst>
                <a:ext uri="{FF2B5EF4-FFF2-40B4-BE49-F238E27FC236}">
                  <a16:creationId xmlns:a16="http://schemas.microsoft.com/office/drawing/2014/main" id="{60E4AD9F-B41F-9DD1-1632-BB484967BF87}"/>
                </a:ext>
              </a:extLst>
            </p:cNvPr>
            <p:cNvGrpSpPr/>
            <p:nvPr/>
          </p:nvGrpSpPr>
          <p:grpSpPr>
            <a:xfrm>
              <a:off x="7499778" y="4634767"/>
              <a:ext cx="1220485" cy="3203059"/>
              <a:chOff x="9002713" y="5043488"/>
              <a:chExt cx="1014412" cy="2662237"/>
            </a:xfrm>
          </p:grpSpPr>
          <p:sp>
            <p:nvSpPr>
              <p:cNvPr id="164" name="Freeform 240">
                <a:extLst>
                  <a:ext uri="{FF2B5EF4-FFF2-40B4-BE49-F238E27FC236}">
                    <a16:creationId xmlns:a16="http://schemas.microsoft.com/office/drawing/2014/main" id="{E6F9CAF5-31A0-D3F6-4E11-72176B407B3B}"/>
                  </a:ext>
                </a:extLst>
              </p:cNvPr>
              <p:cNvSpPr>
                <a:spLocks/>
              </p:cNvSpPr>
              <p:nvPr/>
            </p:nvSpPr>
            <p:spPr bwMode="auto">
              <a:xfrm>
                <a:off x="9979025" y="5816600"/>
                <a:ext cx="25400" cy="25400"/>
              </a:xfrm>
              <a:custGeom>
                <a:avLst/>
                <a:gdLst>
                  <a:gd name="T0" fmla="*/ 9 w 9"/>
                  <a:gd name="T1" fmla="*/ 0 h 9"/>
                  <a:gd name="T2" fmla="*/ 9 w 9"/>
                  <a:gd name="T3" fmla="*/ 5 h 9"/>
                  <a:gd name="T4" fmla="*/ 5 w 9"/>
                  <a:gd name="T5" fmla="*/ 8 h 9"/>
                  <a:gd name="T6" fmla="*/ 0 w 9"/>
                  <a:gd name="T7" fmla="*/ 9 h 9"/>
                  <a:gd name="T8" fmla="*/ 1 w 9"/>
                  <a:gd name="T9" fmla="*/ 6 h 9"/>
                </a:gdLst>
                <a:ahLst/>
                <a:cxnLst>
                  <a:cxn ang="0">
                    <a:pos x="T0" y="T1"/>
                  </a:cxn>
                  <a:cxn ang="0">
                    <a:pos x="T2" y="T3"/>
                  </a:cxn>
                  <a:cxn ang="0">
                    <a:pos x="T4" y="T5"/>
                  </a:cxn>
                  <a:cxn ang="0">
                    <a:pos x="T6" y="T7"/>
                  </a:cxn>
                  <a:cxn ang="0">
                    <a:pos x="T8" y="T9"/>
                  </a:cxn>
                </a:cxnLst>
                <a:rect l="0" t="0" r="r" b="b"/>
                <a:pathLst>
                  <a:path w="9" h="9">
                    <a:moveTo>
                      <a:pt x="9" y="0"/>
                    </a:moveTo>
                    <a:cubicBezTo>
                      <a:pt x="9" y="5"/>
                      <a:pt x="9" y="5"/>
                      <a:pt x="9" y="5"/>
                    </a:cubicBezTo>
                    <a:cubicBezTo>
                      <a:pt x="9" y="5"/>
                      <a:pt x="5" y="8"/>
                      <a:pt x="5" y="8"/>
                    </a:cubicBezTo>
                    <a:cubicBezTo>
                      <a:pt x="4" y="8"/>
                      <a:pt x="0" y="9"/>
                      <a:pt x="0" y="9"/>
                    </a:cubicBezTo>
                    <a:cubicBezTo>
                      <a:pt x="0" y="9"/>
                      <a:pt x="1" y="6"/>
                      <a:pt x="1" y="6"/>
                    </a:cubicBezTo>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65" name="Freeform 241">
                <a:extLst>
                  <a:ext uri="{FF2B5EF4-FFF2-40B4-BE49-F238E27FC236}">
                    <a16:creationId xmlns:a16="http://schemas.microsoft.com/office/drawing/2014/main" id="{74144E22-0A67-611C-D0D3-43195F851154}"/>
                  </a:ext>
                </a:extLst>
              </p:cNvPr>
              <p:cNvSpPr>
                <a:spLocks/>
              </p:cNvSpPr>
              <p:nvPr/>
            </p:nvSpPr>
            <p:spPr bwMode="auto">
              <a:xfrm>
                <a:off x="9986963" y="5838825"/>
                <a:ext cx="28575" cy="22225"/>
              </a:xfrm>
              <a:custGeom>
                <a:avLst/>
                <a:gdLst>
                  <a:gd name="T0" fmla="*/ 18 w 18"/>
                  <a:gd name="T1" fmla="*/ 0 h 14"/>
                  <a:gd name="T2" fmla="*/ 16 w 18"/>
                  <a:gd name="T3" fmla="*/ 5 h 14"/>
                  <a:gd name="T4" fmla="*/ 7 w 18"/>
                  <a:gd name="T5" fmla="*/ 10 h 14"/>
                  <a:gd name="T6" fmla="*/ 4 w 18"/>
                  <a:gd name="T7" fmla="*/ 14 h 14"/>
                  <a:gd name="T8" fmla="*/ 0 w 18"/>
                  <a:gd name="T9" fmla="*/ 10 h 14"/>
                  <a:gd name="T10" fmla="*/ 18 w 18"/>
                  <a:gd name="T11" fmla="*/ 0 h 14"/>
                </a:gdLst>
                <a:ahLst/>
                <a:cxnLst>
                  <a:cxn ang="0">
                    <a:pos x="T0" y="T1"/>
                  </a:cxn>
                  <a:cxn ang="0">
                    <a:pos x="T2" y="T3"/>
                  </a:cxn>
                  <a:cxn ang="0">
                    <a:pos x="T4" y="T5"/>
                  </a:cxn>
                  <a:cxn ang="0">
                    <a:pos x="T6" y="T7"/>
                  </a:cxn>
                  <a:cxn ang="0">
                    <a:pos x="T8" y="T9"/>
                  </a:cxn>
                  <a:cxn ang="0">
                    <a:pos x="T10" y="T11"/>
                  </a:cxn>
                </a:cxnLst>
                <a:rect l="0" t="0" r="r" b="b"/>
                <a:pathLst>
                  <a:path w="18" h="14">
                    <a:moveTo>
                      <a:pt x="18" y="0"/>
                    </a:moveTo>
                    <a:lnTo>
                      <a:pt x="16" y="5"/>
                    </a:lnTo>
                    <a:lnTo>
                      <a:pt x="7" y="10"/>
                    </a:lnTo>
                    <a:lnTo>
                      <a:pt x="4" y="14"/>
                    </a:lnTo>
                    <a:lnTo>
                      <a:pt x="0" y="10"/>
                    </a:lnTo>
                    <a:lnTo>
                      <a:pt x="18" y="0"/>
                    </a:lnTo>
                    <a:close/>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66" name="Freeform 242">
                <a:extLst>
                  <a:ext uri="{FF2B5EF4-FFF2-40B4-BE49-F238E27FC236}">
                    <a16:creationId xmlns:a16="http://schemas.microsoft.com/office/drawing/2014/main" id="{156CFC27-2C48-F23D-C3F3-67CF7151895C}"/>
                  </a:ext>
                </a:extLst>
              </p:cNvPr>
              <p:cNvSpPr>
                <a:spLocks/>
              </p:cNvSpPr>
              <p:nvPr/>
            </p:nvSpPr>
            <p:spPr bwMode="auto">
              <a:xfrm>
                <a:off x="9990138" y="5864225"/>
                <a:ext cx="25400" cy="19050"/>
              </a:xfrm>
              <a:custGeom>
                <a:avLst/>
                <a:gdLst>
                  <a:gd name="T0" fmla="*/ 9 w 9"/>
                  <a:gd name="T1" fmla="*/ 0 h 7"/>
                  <a:gd name="T2" fmla="*/ 4 w 9"/>
                  <a:gd name="T3" fmla="*/ 6 h 7"/>
                  <a:gd name="T4" fmla="*/ 2 w 9"/>
                  <a:gd name="T5" fmla="*/ 4 h 7"/>
                  <a:gd name="T6" fmla="*/ 9 w 9"/>
                  <a:gd name="T7" fmla="*/ 0 h 7"/>
                </a:gdLst>
                <a:ahLst/>
                <a:cxnLst>
                  <a:cxn ang="0">
                    <a:pos x="T0" y="T1"/>
                  </a:cxn>
                  <a:cxn ang="0">
                    <a:pos x="T2" y="T3"/>
                  </a:cxn>
                  <a:cxn ang="0">
                    <a:pos x="T4" y="T5"/>
                  </a:cxn>
                  <a:cxn ang="0">
                    <a:pos x="T6" y="T7"/>
                  </a:cxn>
                </a:cxnLst>
                <a:rect l="0" t="0" r="r" b="b"/>
                <a:pathLst>
                  <a:path w="9" h="7">
                    <a:moveTo>
                      <a:pt x="9" y="0"/>
                    </a:moveTo>
                    <a:cubicBezTo>
                      <a:pt x="4" y="6"/>
                      <a:pt x="4" y="6"/>
                      <a:pt x="4" y="6"/>
                    </a:cubicBezTo>
                    <a:cubicBezTo>
                      <a:pt x="1" y="7"/>
                      <a:pt x="0" y="6"/>
                      <a:pt x="2" y="4"/>
                    </a:cubicBezTo>
                    <a:lnTo>
                      <a:pt x="9" y="0"/>
                    </a:lnTo>
                    <a:close/>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67" name="Freeform 243">
                <a:extLst>
                  <a:ext uri="{FF2B5EF4-FFF2-40B4-BE49-F238E27FC236}">
                    <a16:creationId xmlns:a16="http://schemas.microsoft.com/office/drawing/2014/main" id="{B9202574-7313-A26C-C7C8-1FBA2948E9C7}"/>
                  </a:ext>
                </a:extLst>
              </p:cNvPr>
              <p:cNvSpPr>
                <a:spLocks/>
              </p:cNvSpPr>
              <p:nvPr/>
            </p:nvSpPr>
            <p:spPr bwMode="auto">
              <a:xfrm>
                <a:off x="9418638" y="7542213"/>
                <a:ext cx="111125" cy="100013"/>
              </a:xfrm>
              <a:custGeom>
                <a:avLst/>
                <a:gdLst>
                  <a:gd name="T0" fmla="*/ 5 w 70"/>
                  <a:gd name="T1" fmla="*/ 2 h 63"/>
                  <a:gd name="T2" fmla="*/ 0 w 70"/>
                  <a:gd name="T3" fmla="*/ 63 h 63"/>
                  <a:gd name="T4" fmla="*/ 70 w 70"/>
                  <a:gd name="T5" fmla="*/ 60 h 63"/>
                  <a:gd name="T6" fmla="*/ 70 w 70"/>
                  <a:gd name="T7" fmla="*/ 0 h 63"/>
                  <a:gd name="T8" fmla="*/ 5 w 70"/>
                  <a:gd name="T9" fmla="*/ 2 h 63"/>
                </a:gdLst>
                <a:ahLst/>
                <a:cxnLst>
                  <a:cxn ang="0">
                    <a:pos x="T0" y="T1"/>
                  </a:cxn>
                  <a:cxn ang="0">
                    <a:pos x="T2" y="T3"/>
                  </a:cxn>
                  <a:cxn ang="0">
                    <a:pos x="T4" y="T5"/>
                  </a:cxn>
                  <a:cxn ang="0">
                    <a:pos x="T6" y="T7"/>
                  </a:cxn>
                  <a:cxn ang="0">
                    <a:pos x="T8" y="T9"/>
                  </a:cxn>
                </a:cxnLst>
                <a:rect l="0" t="0" r="r" b="b"/>
                <a:pathLst>
                  <a:path w="70" h="63">
                    <a:moveTo>
                      <a:pt x="5" y="2"/>
                    </a:moveTo>
                    <a:lnTo>
                      <a:pt x="0" y="63"/>
                    </a:lnTo>
                    <a:lnTo>
                      <a:pt x="70" y="60"/>
                    </a:lnTo>
                    <a:lnTo>
                      <a:pt x="70" y="0"/>
                    </a:lnTo>
                    <a:lnTo>
                      <a:pt x="5" y="2"/>
                    </a:lnTo>
                    <a:close/>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68" name="Freeform 244">
                <a:extLst>
                  <a:ext uri="{FF2B5EF4-FFF2-40B4-BE49-F238E27FC236}">
                    <a16:creationId xmlns:a16="http://schemas.microsoft.com/office/drawing/2014/main" id="{341E7361-1BC0-7ADE-DEB7-152CF19FD207}"/>
                  </a:ext>
                </a:extLst>
              </p:cNvPr>
              <p:cNvSpPr>
                <a:spLocks/>
              </p:cNvSpPr>
              <p:nvPr/>
            </p:nvSpPr>
            <p:spPr bwMode="auto">
              <a:xfrm>
                <a:off x="9120188" y="7361238"/>
                <a:ext cx="222250" cy="223838"/>
              </a:xfrm>
              <a:custGeom>
                <a:avLst/>
                <a:gdLst>
                  <a:gd name="T0" fmla="*/ 8 w 80"/>
                  <a:gd name="T1" fmla="*/ 54 h 81"/>
                  <a:gd name="T2" fmla="*/ 43 w 80"/>
                  <a:gd name="T3" fmla="*/ 13 h 81"/>
                  <a:gd name="T4" fmla="*/ 78 w 80"/>
                  <a:gd name="T5" fmla="*/ 5 h 81"/>
                  <a:gd name="T6" fmla="*/ 70 w 80"/>
                  <a:gd name="T7" fmla="*/ 48 h 81"/>
                  <a:gd name="T8" fmla="*/ 30 w 80"/>
                  <a:gd name="T9" fmla="*/ 79 h 81"/>
                  <a:gd name="T10" fmla="*/ 8 w 80"/>
                  <a:gd name="T11" fmla="*/ 54 h 81"/>
                </a:gdLst>
                <a:ahLst/>
                <a:cxnLst>
                  <a:cxn ang="0">
                    <a:pos x="T0" y="T1"/>
                  </a:cxn>
                  <a:cxn ang="0">
                    <a:pos x="T2" y="T3"/>
                  </a:cxn>
                  <a:cxn ang="0">
                    <a:pos x="T4" y="T5"/>
                  </a:cxn>
                  <a:cxn ang="0">
                    <a:pos x="T6" y="T7"/>
                  </a:cxn>
                  <a:cxn ang="0">
                    <a:pos x="T8" y="T9"/>
                  </a:cxn>
                  <a:cxn ang="0">
                    <a:pos x="T10" y="T11"/>
                  </a:cxn>
                </a:cxnLst>
                <a:rect l="0" t="0" r="r" b="b"/>
                <a:pathLst>
                  <a:path w="80" h="81">
                    <a:moveTo>
                      <a:pt x="8" y="54"/>
                    </a:moveTo>
                    <a:cubicBezTo>
                      <a:pt x="16" y="37"/>
                      <a:pt x="29" y="25"/>
                      <a:pt x="43" y="13"/>
                    </a:cubicBezTo>
                    <a:cubicBezTo>
                      <a:pt x="59" y="2"/>
                      <a:pt x="70" y="0"/>
                      <a:pt x="78" y="5"/>
                    </a:cubicBezTo>
                    <a:cubicBezTo>
                      <a:pt x="80" y="12"/>
                      <a:pt x="77" y="27"/>
                      <a:pt x="70" y="48"/>
                    </a:cubicBezTo>
                    <a:cubicBezTo>
                      <a:pt x="60" y="64"/>
                      <a:pt x="48" y="75"/>
                      <a:pt x="30" y="79"/>
                    </a:cubicBezTo>
                    <a:cubicBezTo>
                      <a:pt x="8" y="81"/>
                      <a:pt x="0" y="73"/>
                      <a:pt x="8" y="54"/>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69" name="Freeform 245">
                <a:extLst>
                  <a:ext uri="{FF2B5EF4-FFF2-40B4-BE49-F238E27FC236}">
                    <a16:creationId xmlns:a16="http://schemas.microsoft.com/office/drawing/2014/main" id="{5021975E-3B29-15B4-2DD1-1FAC1EBF66D1}"/>
                  </a:ext>
                </a:extLst>
              </p:cNvPr>
              <p:cNvSpPr>
                <a:spLocks/>
              </p:cNvSpPr>
              <p:nvPr/>
            </p:nvSpPr>
            <p:spPr bwMode="auto">
              <a:xfrm>
                <a:off x="9164638" y="7437438"/>
                <a:ext cx="74613" cy="95250"/>
              </a:xfrm>
              <a:custGeom>
                <a:avLst/>
                <a:gdLst>
                  <a:gd name="T0" fmla="*/ 2 w 27"/>
                  <a:gd name="T1" fmla="*/ 4 h 34"/>
                  <a:gd name="T2" fmla="*/ 0 w 27"/>
                  <a:gd name="T3" fmla="*/ 27 h 34"/>
                  <a:gd name="T4" fmla="*/ 27 w 27"/>
                  <a:gd name="T5" fmla="*/ 25 h 34"/>
                  <a:gd name="T6" fmla="*/ 27 w 27"/>
                  <a:gd name="T7" fmla="*/ 0 h 34"/>
                  <a:gd name="T8" fmla="*/ 2 w 27"/>
                  <a:gd name="T9" fmla="*/ 4 h 34"/>
                </a:gdLst>
                <a:ahLst/>
                <a:cxnLst>
                  <a:cxn ang="0">
                    <a:pos x="T0" y="T1"/>
                  </a:cxn>
                  <a:cxn ang="0">
                    <a:pos x="T2" y="T3"/>
                  </a:cxn>
                  <a:cxn ang="0">
                    <a:pos x="T4" y="T5"/>
                  </a:cxn>
                  <a:cxn ang="0">
                    <a:pos x="T6" y="T7"/>
                  </a:cxn>
                  <a:cxn ang="0">
                    <a:pos x="T8" y="T9"/>
                  </a:cxn>
                </a:cxnLst>
                <a:rect l="0" t="0" r="r" b="b"/>
                <a:pathLst>
                  <a:path w="27" h="34">
                    <a:moveTo>
                      <a:pt x="2" y="4"/>
                    </a:moveTo>
                    <a:cubicBezTo>
                      <a:pt x="0" y="27"/>
                      <a:pt x="0" y="27"/>
                      <a:pt x="0" y="27"/>
                    </a:cubicBezTo>
                    <a:cubicBezTo>
                      <a:pt x="8" y="34"/>
                      <a:pt x="17" y="34"/>
                      <a:pt x="27" y="25"/>
                    </a:cubicBezTo>
                    <a:cubicBezTo>
                      <a:pt x="27" y="0"/>
                      <a:pt x="27" y="0"/>
                      <a:pt x="27" y="0"/>
                    </a:cubicBezTo>
                    <a:lnTo>
                      <a:pt x="2" y="4"/>
                    </a:lnTo>
                    <a:close/>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0" name="Freeform 246">
                <a:extLst>
                  <a:ext uri="{FF2B5EF4-FFF2-40B4-BE49-F238E27FC236}">
                    <a16:creationId xmlns:a16="http://schemas.microsoft.com/office/drawing/2014/main" id="{3F46217B-0077-F6A9-098F-50172755E8BE}"/>
                  </a:ext>
                </a:extLst>
              </p:cNvPr>
              <p:cNvSpPr>
                <a:spLocks/>
              </p:cNvSpPr>
              <p:nvPr/>
            </p:nvSpPr>
            <p:spPr bwMode="auto">
              <a:xfrm>
                <a:off x="9067800" y="6311900"/>
                <a:ext cx="549275" cy="1244600"/>
              </a:xfrm>
              <a:custGeom>
                <a:avLst/>
                <a:gdLst>
                  <a:gd name="T0" fmla="*/ 199 w 199"/>
                  <a:gd name="T1" fmla="*/ 225 h 451"/>
                  <a:gd name="T2" fmla="*/ 198 w 199"/>
                  <a:gd name="T3" fmla="*/ 230 h 451"/>
                  <a:gd name="T4" fmla="*/ 198 w 199"/>
                  <a:gd name="T5" fmla="*/ 230 h 451"/>
                  <a:gd name="T6" fmla="*/ 169 w 199"/>
                  <a:gd name="T7" fmla="*/ 451 h 451"/>
                  <a:gd name="T8" fmla="*/ 122 w 199"/>
                  <a:gd name="T9" fmla="*/ 451 h 451"/>
                  <a:gd name="T10" fmla="*/ 132 w 199"/>
                  <a:gd name="T11" fmla="*/ 217 h 451"/>
                  <a:gd name="T12" fmla="*/ 106 w 199"/>
                  <a:gd name="T13" fmla="*/ 69 h 451"/>
                  <a:gd name="T14" fmla="*/ 92 w 199"/>
                  <a:gd name="T15" fmla="*/ 64 h 451"/>
                  <a:gd name="T16" fmla="*/ 92 w 199"/>
                  <a:gd name="T17" fmla="*/ 64 h 451"/>
                  <a:gd name="T18" fmla="*/ 85 w 199"/>
                  <a:gd name="T19" fmla="*/ 67 h 451"/>
                  <a:gd name="T20" fmla="*/ 84 w 199"/>
                  <a:gd name="T21" fmla="*/ 69 h 451"/>
                  <a:gd name="T22" fmla="*/ 87 w 199"/>
                  <a:gd name="T23" fmla="*/ 199 h 451"/>
                  <a:gd name="T24" fmla="*/ 70 w 199"/>
                  <a:gd name="T25" fmla="*/ 415 h 451"/>
                  <a:gd name="T26" fmla="*/ 31 w 199"/>
                  <a:gd name="T27" fmla="*/ 415 h 451"/>
                  <a:gd name="T28" fmla="*/ 31 w 199"/>
                  <a:gd name="T29" fmla="*/ 201 h 451"/>
                  <a:gd name="T30" fmla="*/ 0 w 199"/>
                  <a:gd name="T31" fmla="*/ 0 h 451"/>
                  <a:gd name="T32" fmla="*/ 178 w 199"/>
                  <a:gd name="T33" fmla="*/ 16 h 451"/>
                  <a:gd name="T34" fmla="*/ 199 w 199"/>
                  <a:gd name="T35"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9" h="451">
                    <a:moveTo>
                      <a:pt x="199" y="225"/>
                    </a:moveTo>
                    <a:cubicBezTo>
                      <a:pt x="198" y="227"/>
                      <a:pt x="198" y="228"/>
                      <a:pt x="198" y="230"/>
                    </a:cubicBezTo>
                    <a:cubicBezTo>
                      <a:pt x="198" y="230"/>
                      <a:pt x="198" y="230"/>
                      <a:pt x="198" y="230"/>
                    </a:cubicBezTo>
                    <a:cubicBezTo>
                      <a:pt x="190" y="311"/>
                      <a:pt x="180" y="382"/>
                      <a:pt x="169" y="451"/>
                    </a:cubicBezTo>
                    <a:cubicBezTo>
                      <a:pt x="122" y="451"/>
                      <a:pt x="122" y="451"/>
                      <a:pt x="122" y="451"/>
                    </a:cubicBezTo>
                    <a:cubicBezTo>
                      <a:pt x="122" y="363"/>
                      <a:pt x="124" y="281"/>
                      <a:pt x="132" y="217"/>
                    </a:cubicBezTo>
                    <a:cubicBezTo>
                      <a:pt x="117" y="161"/>
                      <a:pt x="110" y="119"/>
                      <a:pt x="106" y="69"/>
                    </a:cubicBezTo>
                    <a:cubicBezTo>
                      <a:pt x="101" y="66"/>
                      <a:pt x="96" y="64"/>
                      <a:pt x="92" y="64"/>
                    </a:cubicBezTo>
                    <a:cubicBezTo>
                      <a:pt x="92" y="64"/>
                      <a:pt x="92" y="64"/>
                      <a:pt x="92" y="64"/>
                    </a:cubicBezTo>
                    <a:cubicBezTo>
                      <a:pt x="90" y="65"/>
                      <a:pt x="87" y="66"/>
                      <a:pt x="85" y="67"/>
                    </a:cubicBezTo>
                    <a:cubicBezTo>
                      <a:pt x="85" y="68"/>
                      <a:pt x="84" y="68"/>
                      <a:pt x="84" y="69"/>
                    </a:cubicBezTo>
                    <a:cubicBezTo>
                      <a:pt x="87" y="199"/>
                      <a:pt x="87" y="199"/>
                      <a:pt x="87" y="199"/>
                    </a:cubicBezTo>
                    <a:cubicBezTo>
                      <a:pt x="70" y="415"/>
                      <a:pt x="70" y="415"/>
                      <a:pt x="70" y="415"/>
                    </a:cubicBezTo>
                    <a:cubicBezTo>
                      <a:pt x="31" y="415"/>
                      <a:pt x="31" y="415"/>
                      <a:pt x="31" y="415"/>
                    </a:cubicBezTo>
                    <a:cubicBezTo>
                      <a:pt x="26" y="339"/>
                      <a:pt x="24" y="265"/>
                      <a:pt x="31" y="201"/>
                    </a:cubicBezTo>
                    <a:cubicBezTo>
                      <a:pt x="23" y="114"/>
                      <a:pt x="13" y="45"/>
                      <a:pt x="0" y="0"/>
                    </a:cubicBezTo>
                    <a:cubicBezTo>
                      <a:pt x="178" y="16"/>
                      <a:pt x="178" y="16"/>
                      <a:pt x="178" y="16"/>
                    </a:cubicBezTo>
                    <a:cubicBezTo>
                      <a:pt x="191" y="92"/>
                      <a:pt x="198" y="171"/>
                      <a:pt x="199" y="225"/>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1" name="Freeform 247">
                <a:extLst>
                  <a:ext uri="{FF2B5EF4-FFF2-40B4-BE49-F238E27FC236}">
                    <a16:creationId xmlns:a16="http://schemas.microsoft.com/office/drawing/2014/main" id="{C00F3C5C-4220-1E30-5984-B901B70D6731}"/>
                  </a:ext>
                </a:extLst>
              </p:cNvPr>
              <p:cNvSpPr>
                <a:spLocks/>
              </p:cNvSpPr>
              <p:nvPr/>
            </p:nvSpPr>
            <p:spPr bwMode="auto">
              <a:xfrm>
                <a:off x="9399588" y="7581900"/>
                <a:ext cx="328613" cy="123825"/>
              </a:xfrm>
              <a:custGeom>
                <a:avLst/>
                <a:gdLst>
                  <a:gd name="T0" fmla="*/ 47 w 119"/>
                  <a:gd name="T1" fmla="*/ 0 h 45"/>
                  <a:gd name="T2" fmla="*/ 113 w 119"/>
                  <a:gd name="T3" fmla="*/ 26 h 45"/>
                  <a:gd name="T4" fmla="*/ 113 w 119"/>
                  <a:gd name="T5" fmla="*/ 37 h 45"/>
                  <a:gd name="T6" fmla="*/ 63 w 119"/>
                  <a:gd name="T7" fmla="*/ 43 h 45"/>
                  <a:gd name="T8" fmla="*/ 32 w 119"/>
                  <a:gd name="T9" fmla="*/ 45 h 45"/>
                  <a:gd name="T10" fmla="*/ 6 w 119"/>
                  <a:gd name="T11" fmla="*/ 41 h 45"/>
                  <a:gd name="T12" fmla="*/ 3 w 119"/>
                  <a:gd name="T13" fmla="*/ 15 h 45"/>
                  <a:gd name="T14" fmla="*/ 44 w 119"/>
                  <a:gd name="T15" fmla="*/ 18 h 45"/>
                  <a:gd name="T16" fmla="*/ 47 w 119"/>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5">
                    <a:moveTo>
                      <a:pt x="47" y="0"/>
                    </a:moveTo>
                    <a:cubicBezTo>
                      <a:pt x="64" y="10"/>
                      <a:pt x="89" y="19"/>
                      <a:pt x="113" y="26"/>
                    </a:cubicBezTo>
                    <a:cubicBezTo>
                      <a:pt x="119" y="32"/>
                      <a:pt x="116" y="35"/>
                      <a:pt x="113" y="37"/>
                    </a:cubicBezTo>
                    <a:cubicBezTo>
                      <a:pt x="114" y="39"/>
                      <a:pt x="66" y="45"/>
                      <a:pt x="63" y="43"/>
                    </a:cubicBezTo>
                    <a:cubicBezTo>
                      <a:pt x="60" y="40"/>
                      <a:pt x="31" y="43"/>
                      <a:pt x="32" y="45"/>
                    </a:cubicBezTo>
                    <a:cubicBezTo>
                      <a:pt x="22" y="45"/>
                      <a:pt x="12" y="45"/>
                      <a:pt x="6" y="41"/>
                    </a:cubicBezTo>
                    <a:cubicBezTo>
                      <a:pt x="0" y="35"/>
                      <a:pt x="0" y="26"/>
                      <a:pt x="3" y="15"/>
                    </a:cubicBezTo>
                    <a:cubicBezTo>
                      <a:pt x="14" y="21"/>
                      <a:pt x="28" y="22"/>
                      <a:pt x="44" y="18"/>
                    </a:cubicBezTo>
                    <a:cubicBezTo>
                      <a:pt x="49" y="15"/>
                      <a:pt x="47" y="8"/>
                      <a:pt x="47" y="0"/>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2" name="Freeform 248">
                <a:extLst>
                  <a:ext uri="{FF2B5EF4-FFF2-40B4-BE49-F238E27FC236}">
                    <a16:creationId xmlns:a16="http://schemas.microsoft.com/office/drawing/2014/main" id="{D42443B8-4FF0-EF9F-58FC-ECB9F10E6202}"/>
                  </a:ext>
                </a:extLst>
              </p:cNvPr>
              <p:cNvSpPr>
                <a:spLocks/>
              </p:cNvSpPr>
              <p:nvPr/>
            </p:nvSpPr>
            <p:spPr bwMode="auto">
              <a:xfrm>
                <a:off x="9228138" y="5140325"/>
                <a:ext cx="290513" cy="355600"/>
              </a:xfrm>
              <a:custGeom>
                <a:avLst/>
                <a:gdLst>
                  <a:gd name="T0" fmla="*/ 96 w 105"/>
                  <a:gd name="T1" fmla="*/ 108 h 129"/>
                  <a:gd name="T2" fmla="*/ 95 w 105"/>
                  <a:gd name="T3" fmla="*/ 108 h 129"/>
                  <a:gd name="T4" fmla="*/ 93 w 105"/>
                  <a:gd name="T5" fmla="*/ 114 h 129"/>
                  <a:gd name="T6" fmla="*/ 37 w 105"/>
                  <a:gd name="T7" fmla="*/ 122 h 129"/>
                  <a:gd name="T8" fmla="*/ 37 w 105"/>
                  <a:gd name="T9" fmla="*/ 122 h 129"/>
                  <a:gd name="T10" fmla="*/ 12 w 105"/>
                  <a:gd name="T11" fmla="*/ 105 h 129"/>
                  <a:gd name="T12" fmla="*/ 12 w 105"/>
                  <a:gd name="T13" fmla="*/ 32 h 129"/>
                  <a:gd name="T14" fmla="*/ 63 w 105"/>
                  <a:gd name="T15" fmla="*/ 7 h 129"/>
                  <a:gd name="T16" fmla="*/ 103 w 105"/>
                  <a:gd name="T17" fmla="*/ 53 h 129"/>
                  <a:gd name="T18" fmla="*/ 96 w 105"/>
                  <a:gd name="T19"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29">
                    <a:moveTo>
                      <a:pt x="96" y="108"/>
                    </a:moveTo>
                    <a:cubicBezTo>
                      <a:pt x="95" y="108"/>
                      <a:pt x="95" y="108"/>
                      <a:pt x="95" y="108"/>
                    </a:cubicBezTo>
                    <a:cubicBezTo>
                      <a:pt x="95" y="110"/>
                      <a:pt x="94" y="112"/>
                      <a:pt x="93" y="114"/>
                    </a:cubicBezTo>
                    <a:cubicBezTo>
                      <a:pt x="82" y="128"/>
                      <a:pt x="57" y="129"/>
                      <a:pt x="37" y="122"/>
                    </a:cubicBezTo>
                    <a:cubicBezTo>
                      <a:pt x="37" y="122"/>
                      <a:pt x="37" y="122"/>
                      <a:pt x="37" y="122"/>
                    </a:cubicBezTo>
                    <a:cubicBezTo>
                      <a:pt x="25" y="118"/>
                      <a:pt x="15" y="112"/>
                      <a:pt x="12" y="105"/>
                    </a:cubicBezTo>
                    <a:cubicBezTo>
                      <a:pt x="0" y="81"/>
                      <a:pt x="2" y="63"/>
                      <a:pt x="12" y="32"/>
                    </a:cubicBezTo>
                    <a:cubicBezTo>
                      <a:pt x="22" y="15"/>
                      <a:pt x="43" y="8"/>
                      <a:pt x="63" y="7"/>
                    </a:cubicBezTo>
                    <a:cubicBezTo>
                      <a:pt x="86" y="0"/>
                      <a:pt x="101" y="11"/>
                      <a:pt x="103" y="53"/>
                    </a:cubicBezTo>
                    <a:cubicBezTo>
                      <a:pt x="105" y="76"/>
                      <a:pt x="102" y="95"/>
                      <a:pt x="96" y="108"/>
                    </a:cubicBezTo>
                    <a:close/>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3" name="Freeform 249">
                <a:extLst>
                  <a:ext uri="{FF2B5EF4-FFF2-40B4-BE49-F238E27FC236}">
                    <a16:creationId xmlns:a16="http://schemas.microsoft.com/office/drawing/2014/main" id="{03B3EF42-EFEC-5BDA-9436-66F565E65098}"/>
                  </a:ext>
                </a:extLst>
              </p:cNvPr>
              <p:cNvSpPr>
                <a:spLocks/>
              </p:cNvSpPr>
              <p:nvPr/>
            </p:nvSpPr>
            <p:spPr bwMode="auto">
              <a:xfrm>
                <a:off x="9261475" y="5424488"/>
                <a:ext cx="138113" cy="138113"/>
              </a:xfrm>
              <a:custGeom>
                <a:avLst/>
                <a:gdLst>
                  <a:gd name="T0" fmla="*/ 0 w 50"/>
                  <a:gd name="T1" fmla="*/ 32 h 50"/>
                  <a:gd name="T2" fmla="*/ 5 w 50"/>
                  <a:gd name="T3" fmla="*/ 0 h 50"/>
                  <a:gd name="T4" fmla="*/ 50 w 50"/>
                  <a:gd name="T5" fmla="*/ 9 h 50"/>
                  <a:gd name="T6" fmla="*/ 43 w 50"/>
                  <a:gd name="T7" fmla="*/ 50 h 50"/>
                  <a:gd name="T8" fmla="*/ 0 w 50"/>
                  <a:gd name="T9" fmla="*/ 32 h 50"/>
                </a:gdLst>
                <a:ahLst/>
                <a:cxnLst>
                  <a:cxn ang="0">
                    <a:pos x="T0" y="T1"/>
                  </a:cxn>
                  <a:cxn ang="0">
                    <a:pos x="T2" y="T3"/>
                  </a:cxn>
                  <a:cxn ang="0">
                    <a:pos x="T4" y="T5"/>
                  </a:cxn>
                  <a:cxn ang="0">
                    <a:pos x="T6" y="T7"/>
                  </a:cxn>
                  <a:cxn ang="0">
                    <a:pos x="T8" y="T9"/>
                  </a:cxn>
                </a:cxnLst>
                <a:rect l="0" t="0" r="r" b="b"/>
                <a:pathLst>
                  <a:path w="50" h="50">
                    <a:moveTo>
                      <a:pt x="0" y="32"/>
                    </a:moveTo>
                    <a:cubicBezTo>
                      <a:pt x="4" y="31"/>
                      <a:pt x="4" y="15"/>
                      <a:pt x="5" y="0"/>
                    </a:cubicBezTo>
                    <a:cubicBezTo>
                      <a:pt x="50" y="9"/>
                      <a:pt x="50" y="9"/>
                      <a:pt x="50" y="9"/>
                    </a:cubicBezTo>
                    <a:cubicBezTo>
                      <a:pt x="49" y="28"/>
                      <a:pt x="47" y="43"/>
                      <a:pt x="43" y="50"/>
                    </a:cubicBezTo>
                    <a:lnTo>
                      <a:pt x="0" y="32"/>
                    </a:lnTo>
                    <a:close/>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4" name="Freeform 250">
                <a:extLst>
                  <a:ext uri="{FF2B5EF4-FFF2-40B4-BE49-F238E27FC236}">
                    <a16:creationId xmlns:a16="http://schemas.microsoft.com/office/drawing/2014/main" id="{A3CD81D2-47B4-6409-460E-605FCD39EAEE}"/>
                  </a:ext>
                </a:extLst>
              </p:cNvPr>
              <p:cNvSpPr>
                <a:spLocks/>
              </p:cNvSpPr>
              <p:nvPr/>
            </p:nvSpPr>
            <p:spPr bwMode="auto">
              <a:xfrm>
                <a:off x="9142413" y="5043488"/>
                <a:ext cx="379413" cy="411163"/>
              </a:xfrm>
              <a:custGeom>
                <a:avLst/>
                <a:gdLst>
                  <a:gd name="T0" fmla="*/ 63 w 137"/>
                  <a:gd name="T1" fmla="*/ 96 h 149"/>
                  <a:gd name="T2" fmla="*/ 68 w 137"/>
                  <a:gd name="T3" fmla="*/ 126 h 149"/>
                  <a:gd name="T4" fmla="*/ 67 w 137"/>
                  <a:gd name="T5" fmla="*/ 127 h 149"/>
                  <a:gd name="T6" fmla="*/ 28 w 137"/>
                  <a:gd name="T7" fmla="*/ 144 h 149"/>
                  <a:gd name="T8" fmla="*/ 28 w 137"/>
                  <a:gd name="T9" fmla="*/ 143 h 149"/>
                  <a:gd name="T10" fmla="*/ 3 w 137"/>
                  <a:gd name="T11" fmla="*/ 91 h 149"/>
                  <a:gd name="T12" fmla="*/ 3 w 137"/>
                  <a:gd name="T13" fmla="*/ 91 h 149"/>
                  <a:gd name="T14" fmla="*/ 15 w 137"/>
                  <a:gd name="T15" fmla="*/ 28 h 149"/>
                  <a:gd name="T16" fmla="*/ 15 w 137"/>
                  <a:gd name="T17" fmla="*/ 27 h 149"/>
                  <a:gd name="T18" fmla="*/ 85 w 137"/>
                  <a:gd name="T19" fmla="*/ 0 h 149"/>
                  <a:gd name="T20" fmla="*/ 85 w 137"/>
                  <a:gd name="T21" fmla="*/ 0 h 149"/>
                  <a:gd name="T22" fmla="*/ 134 w 137"/>
                  <a:gd name="T23" fmla="*/ 32 h 149"/>
                  <a:gd name="T24" fmla="*/ 134 w 137"/>
                  <a:gd name="T25" fmla="*/ 33 h 149"/>
                  <a:gd name="T26" fmla="*/ 114 w 137"/>
                  <a:gd name="T27" fmla="*/ 69 h 149"/>
                  <a:gd name="T28" fmla="*/ 113 w 137"/>
                  <a:gd name="T29" fmla="*/ 69 h 149"/>
                  <a:gd name="T30" fmla="*/ 95 w 137"/>
                  <a:gd name="T31" fmla="*/ 91 h 149"/>
                  <a:gd name="T32" fmla="*/ 94 w 137"/>
                  <a:gd name="T33" fmla="*/ 93 h 149"/>
                  <a:gd name="T34" fmla="*/ 96 w 137"/>
                  <a:gd name="T35" fmla="*/ 111 h 149"/>
                  <a:gd name="T36" fmla="*/ 92 w 137"/>
                  <a:gd name="T37" fmla="*/ 112 h 149"/>
                  <a:gd name="T38" fmla="*/ 81 w 137"/>
                  <a:gd name="T39" fmla="*/ 92 h 149"/>
                  <a:gd name="T40" fmla="*/ 79 w 137"/>
                  <a:gd name="T41" fmla="*/ 91 h 149"/>
                  <a:gd name="T42" fmla="*/ 64 w 137"/>
                  <a:gd name="T43" fmla="*/ 94 h 149"/>
                  <a:gd name="T44" fmla="*/ 63 w 137"/>
                  <a:gd name="T45" fmla="*/ 9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49">
                    <a:moveTo>
                      <a:pt x="63" y="96"/>
                    </a:moveTo>
                    <a:cubicBezTo>
                      <a:pt x="68" y="126"/>
                      <a:pt x="68" y="126"/>
                      <a:pt x="68" y="126"/>
                    </a:cubicBezTo>
                    <a:cubicBezTo>
                      <a:pt x="68" y="127"/>
                      <a:pt x="68" y="127"/>
                      <a:pt x="67" y="127"/>
                    </a:cubicBezTo>
                    <a:cubicBezTo>
                      <a:pt x="62" y="144"/>
                      <a:pt x="48" y="149"/>
                      <a:pt x="28" y="144"/>
                    </a:cubicBezTo>
                    <a:cubicBezTo>
                      <a:pt x="28" y="144"/>
                      <a:pt x="28" y="143"/>
                      <a:pt x="28" y="143"/>
                    </a:cubicBezTo>
                    <a:cubicBezTo>
                      <a:pt x="14" y="132"/>
                      <a:pt x="5" y="115"/>
                      <a:pt x="3" y="91"/>
                    </a:cubicBezTo>
                    <a:cubicBezTo>
                      <a:pt x="3" y="91"/>
                      <a:pt x="3" y="91"/>
                      <a:pt x="3" y="91"/>
                    </a:cubicBezTo>
                    <a:cubicBezTo>
                      <a:pt x="0" y="69"/>
                      <a:pt x="1" y="48"/>
                      <a:pt x="15" y="28"/>
                    </a:cubicBezTo>
                    <a:cubicBezTo>
                      <a:pt x="15" y="27"/>
                      <a:pt x="15" y="27"/>
                      <a:pt x="15" y="27"/>
                    </a:cubicBezTo>
                    <a:cubicBezTo>
                      <a:pt x="37" y="11"/>
                      <a:pt x="60" y="2"/>
                      <a:pt x="85" y="0"/>
                    </a:cubicBezTo>
                    <a:cubicBezTo>
                      <a:pt x="85" y="0"/>
                      <a:pt x="85" y="0"/>
                      <a:pt x="85" y="0"/>
                    </a:cubicBezTo>
                    <a:cubicBezTo>
                      <a:pt x="109" y="0"/>
                      <a:pt x="127" y="8"/>
                      <a:pt x="134" y="32"/>
                    </a:cubicBezTo>
                    <a:cubicBezTo>
                      <a:pt x="134" y="33"/>
                      <a:pt x="134" y="33"/>
                      <a:pt x="134" y="33"/>
                    </a:cubicBezTo>
                    <a:cubicBezTo>
                      <a:pt x="137" y="52"/>
                      <a:pt x="132" y="65"/>
                      <a:pt x="114" y="69"/>
                    </a:cubicBezTo>
                    <a:cubicBezTo>
                      <a:pt x="114" y="69"/>
                      <a:pt x="113" y="69"/>
                      <a:pt x="113" y="69"/>
                    </a:cubicBezTo>
                    <a:cubicBezTo>
                      <a:pt x="95" y="91"/>
                      <a:pt x="95" y="91"/>
                      <a:pt x="95" y="91"/>
                    </a:cubicBezTo>
                    <a:cubicBezTo>
                      <a:pt x="94" y="92"/>
                      <a:pt x="94" y="92"/>
                      <a:pt x="94" y="93"/>
                    </a:cubicBezTo>
                    <a:cubicBezTo>
                      <a:pt x="96" y="111"/>
                      <a:pt x="96" y="111"/>
                      <a:pt x="96" y="111"/>
                    </a:cubicBezTo>
                    <a:cubicBezTo>
                      <a:pt x="96" y="113"/>
                      <a:pt x="93" y="114"/>
                      <a:pt x="92" y="112"/>
                    </a:cubicBezTo>
                    <a:cubicBezTo>
                      <a:pt x="81" y="92"/>
                      <a:pt x="81" y="92"/>
                      <a:pt x="81" y="92"/>
                    </a:cubicBezTo>
                    <a:cubicBezTo>
                      <a:pt x="81" y="91"/>
                      <a:pt x="80" y="91"/>
                      <a:pt x="79" y="91"/>
                    </a:cubicBezTo>
                    <a:cubicBezTo>
                      <a:pt x="64" y="94"/>
                      <a:pt x="64" y="94"/>
                      <a:pt x="64" y="94"/>
                    </a:cubicBezTo>
                    <a:cubicBezTo>
                      <a:pt x="63" y="94"/>
                      <a:pt x="63" y="95"/>
                      <a:pt x="63" y="96"/>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5" name="Freeform 251">
                <a:extLst>
                  <a:ext uri="{FF2B5EF4-FFF2-40B4-BE49-F238E27FC236}">
                    <a16:creationId xmlns:a16="http://schemas.microsoft.com/office/drawing/2014/main" id="{52C2AA9A-9AFE-9AC0-5C67-4C4F4B2F7132}"/>
                  </a:ext>
                </a:extLst>
              </p:cNvPr>
              <p:cNvSpPr>
                <a:spLocks/>
              </p:cNvSpPr>
              <p:nvPr/>
            </p:nvSpPr>
            <p:spPr bwMode="auto">
              <a:xfrm>
                <a:off x="9002713" y="5484813"/>
                <a:ext cx="592138" cy="985838"/>
              </a:xfrm>
              <a:custGeom>
                <a:avLst/>
                <a:gdLst>
                  <a:gd name="T0" fmla="*/ 215 w 215"/>
                  <a:gd name="T1" fmla="*/ 318 h 357"/>
                  <a:gd name="T2" fmla="*/ 10 w 215"/>
                  <a:gd name="T3" fmla="*/ 290 h 357"/>
                  <a:gd name="T4" fmla="*/ 8 w 215"/>
                  <a:gd name="T5" fmla="*/ 75 h 357"/>
                  <a:gd name="T6" fmla="*/ 26 w 215"/>
                  <a:gd name="T7" fmla="*/ 7 h 357"/>
                  <a:gd name="T8" fmla="*/ 180 w 215"/>
                  <a:gd name="T9" fmla="*/ 42 h 357"/>
                  <a:gd name="T10" fmla="*/ 200 w 215"/>
                  <a:gd name="T11" fmla="*/ 166 h 357"/>
                  <a:gd name="T12" fmla="*/ 209 w 215"/>
                  <a:gd name="T13" fmla="*/ 274 h 357"/>
                  <a:gd name="T14" fmla="*/ 209 w 215"/>
                  <a:gd name="T15" fmla="*/ 274 h 357"/>
                  <a:gd name="T16" fmla="*/ 215 w 215"/>
                  <a:gd name="T17" fmla="*/ 31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57">
                    <a:moveTo>
                      <a:pt x="215" y="318"/>
                    </a:moveTo>
                    <a:cubicBezTo>
                      <a:pt x="162" y="357"/>
                      <a:pt x="52" y="331"/>
                      <a:pt x="10" y="290"/>
                    </a:cubicBezTo>
                    <a:cubicBezTo>
                      <a:pt x="27" y="225"/>
                      <a:pt x="28" y="162"/>
                      <a:pt x="8" y="75"/>
                    </a:cubicBezTo>
                    <a:cubicBezTo>
                      <a:pt x="0" y="42"/>
                      <a:pt x="5" y="19"/>
                      <a:pt x="26" y="7"/>
                    </a:cubicBezTo>
                    <a:cubicBezTo>
                      <a:pt x="93" y="0"/>
                      <a:pt x="142" y="15"/>
                      <a:pt x="180" y="42"/>
                    </a:cubicBezTo>
                    <a:cubicBezTo>
                      <a:pt x="191" y="82"/>
                      <a:pt x="196" y="123"/>
                      <a:pt x="200" y="166"/>
                    </a:cubicBezTo>
                    <a:cubicBezTo>
                      <a:pt x="203" y="200"/>
                      <a:pt x="205" y="236"/>
                      <a:pt x="209" y="274"/>
                    </a:cubicBezTo>
                    <a:cubicBezTo>
                      <a:pt x="209" y="274"/>
                      <a:pt x="209" y="274"/>
                      <a:pt x="209" y="274"/>
                    </a:cubicBezTo>
                    <a:cubicBezTo>
                      <a:pt x="211" y="289"/>
                      <a:pt x="213" y="303"/>
                      <a:pt x="215" y="31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6" name="Freeform 252">
                <a:extLst>
                  <a:ext uri="{FF2B5EF4-FFF2-40B4-BE49-F238E27FC236}">
                    <a16:creationId xmlns:a16="http://schemas.microsoft.com/office/drawing/2014/main" id="{5AB018C6-7830-AACF-F56E-EF2903EFFB0C}"/>
                  </a:ext>
                </a:extLst>
              </p:cNvPr>
              <p:cNvSpPr>
                <a:spLocks/>
              </p:cNvSpPr>
              <p:nvPr/>
            </p:nvSpPr>
            <p:spPr bwMode="auto">
              <a:xfrm>
                <a:off x="9302750" y="5289550"/>
                <a:ext cx="82550" cy="112713"/>
              </a:xfrm>
              <a:custGeom>
                <a:avLst/>
                <a:gdLst>
                  <a:gd name="T0" fmla="*/ 28 w 30"/>
                  <a:gd name="T1" fmla="*/ 14 h 41"/>
                  <a:gd name="T2" fmla="*/ 19 w 30"/>
                  <a:gd name="T3" fmla="*/ 1 h 41"/>
                  <a:gd name="T4" fmla="*/ 6 w 30"/>
                  <a:gd name="T5" fmla="*/ 4 h 41"/>
                  <a:gd name="T6" fmla="*/ 5 w 30"/>
                  <a:gd name="T7" fmla="*/ 24 h 41"/>
                  <a:gd name="T8" fmla="*/ 6 w 30"/>
                  <a:gd name="T9" fmla="*/ 26 h 41"/>
                  <a:gd name="T10" fmla="*/ 16 w 30"/>
                  <a:gd name="T11" fmla="*/ 37 h 41"/>
                  <a:gd name="T12" fmla="*/ 26 w 30"/>
                  <a:gd name="T13" fmla="*/ 35 h 41"/>
                  <a:gd name="T14" fmla="*/ 28 w 30"/>
                  <a:gd name="T15" fmla="*/ 30 h 41"/>
                  <a:gd name="T16" fmla="*/ 28 w 30"/>
                  <a:gd name="T17"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1">
                    <a:moveTo>
                      <a:pt x="28" y="14"/>
                    </a:moveTo>
                    <a:cubicBezTo>
                      <a:pt x="25" y="8"/>
                      <a:pt x="23" y="4"/>
                      <a:pt x="19" y="1"/>
                    </a:cubicBezTo>
                    <a:cubicBezTo>
                      <a:pt x="14" y="0"/>
                      <a:pt x="10" y="0"/>
                      <a:pt x="6" y="4"/>
                    </a:cubicBezTo>
                    <a:cubicBezTo>
                      <a:pt x="0" y="9"/>
                      <a:pt x="1" y="16"/>
                      <a:pt x="5" y="24"/>
                    </a:cubicBezTo>
                    <a:cubicBezTo>
                      <a:pt x="6" y="25"/>
                      <a:pt x="6" y="26"/>
                      <a:pt x="6" y="26"/>
                    </a:cubicBezTo>
                    <a:cubicBezTo>
                      <a:pt x="10" y="30"/>
                      <a:pt x="13" y="34"/>
                      <a:pt x="16" y="37"/>
                    </a:cubicBezTo>
                    <a:cubicBezTo>
                      <a:pt x="19" y="41"/>
                      <a:pt x="25" y="39"/>
                      <a:pt x="26" y="35"/>
                    </a:cubicBezTo>
                    <a:cubicBezTo>
                      <a:pt x="28" y="30"/>
                      <a:pt x="28" y="30"/>
                      <a:pt x="28" y="30"/>
                    </a:cubicBezTo>
                    <a:cubicBezTo>
                      <a:pt x="29" y="24"/>
                      <a:pt x="30" y="19"/>
                      <a:pt x="28" y="14"/>
                    </a:cubicBezTo>
                    <a:close/>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7" name="Freeform 253">
                <a:extLst>
                  <a:ext uri="{FF2B5EF4-FFF2-40B4-BE49-F238E27FC236}">
                    <a16:creationId xmlns:a16="http://schemas.microsoft.com/office/drawing/2014/main" id="{BBFA5FBC-467A-D9F9-FCF9-6DF79935D186}"/>
                  </a:ext>
                </a:extLst>
              </p:cNvPr>
              <p:cNvSpPr>
                <a:spLocks/>
              </p:cNvSpPr>
              <p:nvPr/>
            </p:nvSpPr>
            <p:spPr bwMode="auto">
              <a:xfrm>
                <a:off x="9896475" y="5778500"/>
                <a:ext cx="120650" cy="131763"/>
              </a:xfrm>
              <a:custGeom>
                <a:avLst/>
                <a:gdLst>
                  <a:gd name="T0" fmla="*/ 0 w 44"/>
                  <a:gd name="T1" fmla="*/ 31 h 48"/>
                  <a:gd name="T2" fmla="*/ 33 w 44"/>
                  <a:gd name="T3" fmla="*/ 0 h 48"/>
                  <a:gd name="T4" fmla="*/ 38 w 44"/>
                  <a:gd name="T5" fmla="*/ 3 h 48"/>
                  <a:gd name="T6" fmla="*/ 25 w 44"/>
                  <a:gd name="T7" fmla="*/ 19 h 48"/>
                  <a:gd name="T8" fmla="*/ 35 w 44"/>
                  <a:gd name="T9" fmla="*/ 12 h 48"/>
                  <a:gd name="T10" fmla="*/ 39 w 44"/>
                  <a:gd name="T11" fmla="*/ 14 h 48"/>
                  <a:gd name="T12" fmla="*/ 31 w 44"/>
                  <a:gd name="T13" fmla="*/ 22 h 48"/>
                  <a:gd name="T14" fmla="*/ 38 w 44"/>
                  <a:gd name="T15" fmla="*/ 18 h 48"/>
                  <a:gd name="T16" fmla="*/ 43 w 44"/>
                  <a:gd name="T17" fmla="*/ 21 h 48"/>
                  <a:gd name="T18" fmla="*/ 35 w 44"/>
                  <a:gd name="T19" fmla="*/ 29 h 48"/>
                  <a:gd name="T20" fmla="*/ 42 w 44"/>
                  <a:gd name="T21" fmla="*/ 25 h 48"/>
                  <a:gd name="T22" fmla="*/ 43 w 44"/>
                  <a:gd name="T23" fmla="*/ 31 h 48"/>
                  <a:gd name="T24" fmla="*/ 29 w 44"/>
                  <a:gd name="T25" fmla="*/ 44 h 48"/>
                  <a:gd name="T26" fmla="*/ 19 w 44"/>
                  <a:gd name="T2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0" y="31"/>
                    </a:moveTo>
                    <a:cubicBezTo>
                      <a:pt x="10" y="18"/>
                      <a:pt x="21" y="7"/>
                      <a:pt x="33" y="0"/>
                    </a:cubicBezTo>
                    <a:cubicBezTo>
                      <a:pt x="36" y="0"/>
                      <a:pt x="37" y="1"/>
                      <a:pt x="38" y="3"/>
                    </a:cubicBezTo>
                    <a:cubicBezTo>
                      <a:pt x="36" y="8"/>
                      <a:pt x="31" y="13"/>
                      <a:pt x="25" y="19"/>
                    </a:cubicBezTo>
                    <a:cubicBezTo>
                      <a:pt x="35" y="12"/>
                      <a:pt x="35" y="12"/>
                      <a:pt x="35" y="12"/>
                    </a:cubicBezTo>
                    <a:cubicBezTo>
                      <a:pt x="37" y="11"/>
                      <a:pt x="39" y="13"/>
                      <a:pt x="39" y="14"/>
                    </a:cubicBezTo>
                    <a:cubicBezTo>
                      <a:pt x="39" y="16"/>
                      <a:pt x="33" y="20"/>
                      <a:pt x="31" y="22"/>
                    </a:cubicBezTo>
                    <a:cubicBezTo>
                      <a:pt x="38" y="18"/>
                      <a:pt x="38" y="18"/>
                      <a:pt x="38" y="18"/>
                    </a:cubicBezTo>
                    <a:cubicBezTo>
                      <a:pt x="42" y="18"/>
                      <a:pt x="43" y="19"/>
                      <a:pt x="43" y="21"/>
                    </a:cubicBezTo>
                    <a:cubicBezTo>
                      <a:pt x="35" y="29"/>
                      <a:pt x="35" y="29"/>
                      <a:pt x="35" y="29"/>
                    </a:cubicBezTo>
                    <a:cubicBezTo>
                      <a:pt x="42" y="25"/>
                      <a:pt x="42" y="25"/>
                      <a:pt x="42" y="25"/>
                    </a:cubicBezTo>
                    <a:cubicBezTo>
                      <a:pt x="44" y="26"/>
                      <a:pt x="44" y="28"/>
                      <a:pt x="43" y="31"/>
                    </a:cubicBezTo>
                    <a:cubicBezTo>
                      <a:pt x="38" y="34"/>
                      <a:pt x="33" y="38"/>
                      <a:pt x="29" y="44"/>
                    </a:cubicBezTo>
                    <a:cubicBezTo>
                      <a:pt x="19" y="48"/>
                      <a:pt x="19" y="48"/>
                      <a:pt x="19" y="48"/>
                    </a:cubicBezTo>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8" name="Freeform 254">
                <a:extLst>
                  <a:ext uri="{FF2B5EF4-FFF2-40B4-BE49-F238E27FC236}">
                    <a16:creationId xmlns:a16="http://schemas.microsoft.com/office/drawing/2014/main" id="{9B0664E4-ECAD-AB1B-AF4B-1DBCA92DF559}"/>
                  </a:ext>
                </a:extLst>
              </p:cNvPr>
              <p:cNvSpPr>
                <a:spLocks/>
              </p:cNvSpPr>
              <p:nvPr/>
            </p:nvSpPr>
            <p:spPr bwMode="auto">
              <a:xfrm>
                <a:off x="9747250" y="5842000"/>
                <a:ext cx="223838" cy="258763"/>
              </a:xfrm>
              <a:custGeom>
                <a:avLst/>
                <a:gdLst>
                  <a:gd name="T0" fmla="*/ 0 w 81"/>
                  <a:gd name="T1" fmla="*/ 94 h 94"/>
                  <a:gd name="T2" fmla="*/ 79 w 81"/>
                  <a:gd name="T3" fmla="*/ 30 h 94"/>
                  <a:gd name="T4" fmla="*/ 51 w 81"/>
                  <a:gd name="T5" fmla="*/ 5 h 94"/>
                  <a:gd name="T6" fmla="*/ 12 w 81"/>
                  <a:gd name="T7" fmla="*/ 43 h 94"/>
                  <a:gd name="T8" fmla="*/ 0 w 81"/>
                  <a:gd name="T9" fmla="*/ 94 h 94"/>
                </a:gdLst>
                <a:ahLst/>
                <a:cxnLst>
                  <a:cxn ang="0">
                    <a:pos x="T0" y="T1"/>
                  </a:cxn>
                  <a:cxn ang="0">
                    <a:pos x="T2" y="T3"/>
                  </a:cxn>
                  <a:cxn ang="0">
                    <a:pos x="T4" y="T5"/>
                  </a:cxn>
                  <a:cxn ang="0">
                    <a:pos x="T6" y="T7"/>
                  </a:cxn>
                  <a:cxn ang="0">
                    <a:pos x="T8" y="T9"/>
                  </a:cxn>
                </a:cxnLst>
                <a:rect l="0" t="0" r="r" b="b"/>
                <a:pathLst>
                  <a:path w="81" h="94">
                    <a:moveTo>
                      <a:pt x="0" y="94"/>
                    </a:moveTo>
                    <a:cubicBezTo>
                      <a:pt x="42" y="83"/>
                      <a:pt x="73" y="64"/>
                      <a:pt x="79" y="30"/>
                    </a:cubicBezTo>
                    <a:cubicBezTo>
                      <a:pt x="81" y="9"/>
                      <a:pt x="72" y="0"/>
                      <a:pt x="51" y="5"/>
                    </a:cubicBezTo>
                    <a:cubicBezTo>
                      <a:pt x="40" y="20"/>
                      <a:pt x="27" y="32"/>
                      <a:pt x="12" y="43"/>
                    </a:cubicBezTo>
                    <a:lnTo>
                      <a:pt x="0" y="9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79" name="Freeform 255">
                <a:extLst>
                  <a:ext uri="{FF2B5EF4-FFF2-40B4-BE49-F238E27FC236}">
                    <a16:creationId xmlns:a16="http://schemas.microsoft.com/office/drawing/2014/main" id="{F84756F6-733D-555E-2A90-787E82735768}"/>
                  </a:ext>
                </a:extLst>
              </p:cNvPr>
              <p:cNvSpPr>
                <a:spLocks/>
              </p:cNvSpPr>
              <p:nvPr/>
            </p:nvSpPr>
            <p:spPr bwMode="auto">
              <a:xfrm>
                <a:off x="9499600" y="5789613"/>
                <a:ext cx="79375" cy="452438"/>
              </a:xfrm>
              <a:custGeom>
                <a:avLst/>
                <a:gdLst>
                  <a:gd name="T0" fmla="*/ 29 w 29"/>
                  <a:gd name="T1" fmla="*/ 164 h 164"/>
                  <a:gd name="T2" fmla="*/ 0 w 29"/>
                  <a:gd name="T3" fmla="*/ 0 h 164"/>
                  <a:gd name="T4" fmla="*/ 18 w 29"/>
                  <a:gd name="T5" fmla="*/ 33 h 164"/>
                  <a:gd name="T6" fmla="*/ 29 w 29"/>
                  <a:gd name="T7" fmla="*/ 164 h 164"/>
                </a:gdLst>
                <a:ahLst/>
                <a:cxnLst>
                  <a:cxn ang="0">
                    <a:pos x="T0" y="T1"/>
                  </a:cxn>
                  <a:cxn ang="0">
                    <a:pos x="T2" y="T3"/>
                  </a:cxn>
                  <a:cxn ang="0">
                    <a:pos x="T4" y="T5"/>
                  </a:cxn>
                  <a:cxn ang="0">
                    <a:pos x="T6" y="T7"/>
                  </a:cxn>
                </a:cxnLst>
                <a:rect l="0" t="0" r="r" b="b"/>
                <a:pathLst>
                  <a:path w="29" h="164">
                    <a:moveTo>
                      <a:pt x="29" y="164"/>
                    </a:moveTo>
                    <a:cubicBezTo>
                      <a:pt x="13" y="118"/>
                      <a:pt x="2" y="66"/>
                      <a:pt x="0" y="0"/>
                    </a:cubicBezTo>
                    <a:cubicBezTo>
                      <a:pt x="18" y="33"/>
                      <a:pt x="18" y="33"/>
                      <a:pt x="18" y="33"/>
                    </a:cubicBezTo>
                    <a:cubicBezTo>
                      <a:pt x="21" y="67"/>
                      <a:pt x="25" y="126"/>
                      <a:pt x="29" y="164"/>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80" name="Freeform 256">
                <a:extLst>
                  <a:ext uri="{FF2B5EF4-FFF2-40B4-BE49-F238E27FC236}">
                    <a16:creationId xmlns:a16="http://schemas.microsoft.com/office/drawing/2014/main" id="{04B2F69F-BC2E-AEC7-09A3-4A4CB4F2E782}"/>
                  </a:ext>
                </a:extLst>
              </p:cNvPr>
              <p:cNvSpPr>
                <a:spLocks/>
              </p:cNvSpPr>
              <p:nvPr/>
            </p:nvSpPr>
            <p:spPr bwMode="auto">
              <a:xfrm>
                <a:off x="9499600" y="5600700"/>
                <a:ext cx="280988" cy="500063"/>
              </a:xfrm>
              <a:custGeom>
                <a:avLst/>
                <a:gdLst>
                  <a:gd name="T0" fmla="*/ 0 w 102"/>
                  <a:gd name="T1" fmla="*/ 0 h 181"/>
                  <a:gd name="T2" fmla="*/ 102 w 102"/>
                  <a:gd name="T3" fmla="*/ 130 h 181"/>
                  <a:gd name="T4" fmla="*/ 90 w 102"/>
                  <a:gd name="T5" fmla="*/ 181 h 181"/>
                  <a:gd name="T6" fmla="*/ 0 w 102"/>
                  <a:gd name="T7" fmla="*/ 68 h 181"/>
                  <a:gd name="T8" fmla="*/ 0 w 102"/>
                  <a:gd name="T9" fmla="*/ 0 h 181"/>
                </a:gdLst>
                <a:ahLst/>
                <a:cxnLst>
                  <a:cxn ang="0">
                    <a:pos x="T0" y="T1"/>
                  </a:cxn>
                  <a:cxn ang="0">
                    <a:pos x="T2" y="T3"/>
                  </a:cxn>
                  <a:cxn ang="0">
                    <a:pos x="T4" y="T5"/>
                  </a:cxn>
                  <a:cxn ang="0">
                    <a:pos x="T6" y="T7"/>
                  </a:cxn>
                  <a:cxn ang="0">
                    <a:pos x="T8" y="T9"/>
                  </a:cxn>
                </a:cxnLst>
                <a:rect l="0" t="0" r="r" b="b"/>
                <a:pathLst>
                  <a:path w="102" h="181">
                    <a:moveTo>
                      <a:pt x="0" y="0"/>
                    </a:moveTo>
                    <a:cubicBezTo>
                      <a:pt x="24" y="21"/>
                      <a:pt x="42" y="75"/>
                      <a:pt x="102" y="130"/>
                    </a:cubicBezTo>
                    <a:cubicBezTo>
                      <a:pt x="90" y="181"/>
                      <a:pt x="90" y="181"/>
                      <a:pt x="90" y="181"/>
                    </a:cubicBezTo>
                    <a:cubicBezTo>
                      <a:pt x="49" y="141"/>
                      <a:pt x="8" y="102"/>
                      <a:pt x="0" y="68"/>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81" name="Freeform 257">
                <a:extLst>
                  <a:ext uri="{FF2B5EF4-FFF2-40B4-BE49-F238E27FC236}">
                    <a16:creationId xmlns:a16="http://schemas.microsoft.com/office/drawing/2014/main" id="{40CE2FD8-C930-C7EC-6076-FA26C2A775D4}"/>
                  </a:ext>
                </a:extLst>
              </p:cNvPr>
              <p:cNvSpPr>
                <a:spLocks/>
              </p:cNvSpPr>
              <p:nvPr/>
            </p:nvSpPr>
            <p:spPr bwMode="auto">
              <a:xfrm>
                <a:off x="9115425" y="5830888"/>
                <a:ext cx="220663" cy="396875"/>
              </a:xfrm>
              <a:custGeom>
                <a:avLst/>
                <a:gdLst>
                  <a:gd name="T0" fmla="*/ 2 w 80"/>
                  <a:gd name="T1" fmla="*/ 0 h 144"/>
                  <a:gd name="T2" fmla="*/ 2 w 80"/>
                  <a:gd name="T3" fmla="*/ 7 h 144"/>
                  <a:gd name="T4" fmla="*/ 2 w 80"/>
                  <a:gd name="T5" fmla="*/ 28 h 144"/>
                  <a:gd name="T6" fmla="*/ 3 w 80"/>
                  <a:gd name="T7" fmla="*/ 41 h 144"/>
                  <a:gd name="T8" fmla="*/ 5 w 80"/>
                  <a:gd name="T9" fmla="*/ 56 h 144"/>
                  <a:gd name="T10" fmla="*/ 9 w 80"/>
                  <a:gd name="T11" fmla="*/ 72 h 144"/>
                  <a:gd name="T12" fmla="*/ 15 w 80"/>
                  <a:gd name="T13" fmla="*/ 88 h 144"/>
                  <a:gd name="T14" fmla="*/ 18 w 80"/>
                  <a:gd name="T15" fmla="*/ 95 h 144"/>
                  <a:gd name="T16" fmla="*/ 20 w 80"/>
                  <a:gd name="T17" fmla="*/ 99 h 144"/>
                  <a:gd name="T18" fmla="*/ 23 w 80"/>
                  <a:gd name="T19" fmla="*/ 102 h 144"/>
                  <a:gd name="T20" fmla="*/ 32 w 80"/>
                  <a:gd name="T21" fmla="*/ 115 h 144"/>
                  <a:gd name="T22" fmla="*/ 38 w 80"/>
                  <a:gd name="T23" fmla="*/ 121 h 144"/>
                  <a:gd name="T24" fmla="*/ 43 w 80"/>
                  <a:gd name="T25" fmla="*/ 125 h 144"/>
                  <a:gd name="T26" fmla="*/ 49 w 80"/>
                  <a:gd name="T27" fmla="*/ 130 h 144"/>
                  <a:gd name="T28" fmla="*/ 55 w 80"/>
                  <a:gd name="T29" fmla="*/ 133 h 144"/>
                  <a:gd name="T30" fmla="*/ 60 w 80"/>
                  <a:gd name="T31" fmla="*/ 136 h 144"/>
                  <a:gd name="T32" fmla="*/ 65 w 80"/>
                  <a:gd name="T33" fmla="*/ 138 h 144"/>
                  <a:gd name="T34" fmla="*/ 73 w 80"/>
                  <a:gd name="T35" fmla="*/ 142 h 144"/>
                  <a:gd name="T36" fmla="*/ 80 w 80"/>
                  <a:gd name="T37" fmla="*/ 144 h 144"/>
                  <a:gd name="T38" fmla="*/ 73 w 80"/>
                  <a:gd name="T39" fmla="*/ 142 h 144"/>
                  <a:gd name="T40" fmla="*/ 64 w 80"/>
                  <a:gd name="T41" fmla="*/ 139 h 144"/>
                  <a:gd name="T42" fmla="*/ 59 w 80"/>
                  <a:gd name="T43" fmla="*/ 137 h 144"/>
                  <a:gd name="T44" fmla="*/ 54 w 80"/>
                  <a:gd name="T45" fmla="*/ 135 h 144"/>
                  <a:gd name="T46" fmla="*/ 48 w 80"/>
                  <a:gd name="T47" fmla="*/ 131 h 144"/>
                  <a:gd name="T48" fmla="*/ 42 w 80"/>
                  <a:gd name="T49" fmla="*/ 127 h 144"/>
                  <a:gd name="T50" fmla="*/ 36 w 80"/>
                  <a:gd name="T51" fmla="*/ 123 h 144"/>
                  <a:gd name="T52" fmla="*/ 30 w 80"/>
                  <a:gd name="T53" fmla="*/ 117 h 144"/>
                  <a:gd name="T54" fmla="*/ 20 w 80"/>
                  <a:gd name="T55" fmla="*/ 104 h 144"/>
                  <a:gd name="T56" fmla="*/ 18 w 80"/>
                  <a:gd name="T57" fmla="*/ 100 h 144"/>
                  <a:gd name="T58" fmla="*/ 15 w 80"/>
                  <a:gd name="T59" fmla="*/ 97 h 144"/>
                  <a:gd name="T60" fmla="*/ 12 w 80"/>
                  <a:gd name="T61" fmla="*/ 89 h 144"/>
                  <a:gd name="T62" fmla="*/ 6 w 80"/>
                  <a:gd name="T63" fmla="*/ 73 h 144"/>
                  <a:gd name="T64" fmla="*/ 2 w 80"/>
                  <a:gd name="T65" fmla="*/ 57 h 144"/>
                  <a:gd name="T66" fmla="*/ 0 w 80"/>
                  <a:gd name="T67" fmla="*/ 28 h 144"/>
                  <a:gd name="T68" fmla="*/ 1 w 80"/>
                  <a:gd name="T69" fmla="*/ 7 h 144"/>
                  <a:gd name="T70" fmla="*/ 2 w 80"/>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144">
                    <a:moveTo>
                      <a:pt x="2" y="0"/>
                    </a:moveTo>
                    <a:cubicBezTo>
                      <a:pt x="2" y="0"/>
                      <a:pt x="2" y="2"/>
                      <a:pt x="2" y="7"/>
                    </a:cubicBezTo>
                    <a:cubicBezTo>
                      <a:pt x="1" y="12"/>
                      <a:pt x="1" y="19"/>
                      <a:pt x="2" y="28"/>
                    </a:cubicBezTo>
                    <a:cubicBezTo>
                      <a:pt x="2" y="32"/>
                      <a:pt x="2" y="37"/>
                      <a:pt x="3" y="41"/>
                    </a:cubicBezTo>
                    <a:cubicBezTo>
                      <a:pt x="3" y="46"/>
                      <a:pt x="4" y="51"/>
                      <a:pt x="5" y="56"/>
                    </a:cubicBezTo>
                    <a:cubicBezTo>
                      <a:pt x="6" y="62"/>
                      <a:pt x="7" y="67"/>
                      <a:pt x="9" y="72"/>
                    </a:cubicBezTo>
                    <a:cubicBezTo>
                      <a:pt x="10" y="77"/>
                      <a:pt x="12" y="83"/>
                      <a:pt x="15" y="88"/>
                    </a:cubicBezTo>
                    <a:cubicBezTo>
                      <a:pt x="16" y="90"/>
                      <a:pt x="17" y="93"/>
                      <a:pt x="18" y="95"/>
                    </a:cubicBezTo>
                    <a:cubicBezTo>
                      <a:pt x="20" y="99"/>
                      <a:pt x="20" y="99"/>
                      <a:pt x="20" y="99"/>
                    </a:cubicBezTo>
                    <a:cubicBezTo>
                      <a:pt x="23" y="102"/>
                      <a:pt x="23" y="102"/>
                      <a:pt x="23" y="102"/>
                    </a:cubicBezTo>
                    <a:cubicBezTo>
                      <a:pt x="25" y="107"/>
                      <a:pt x="29" y="111"/>
                      <a:pt x="32" y="115"/>
                    </a:cubicBezTo>
                    <a:cubicBezTo>
                      <a:pt x="34" y="117"/>
                      <a:pt x="36" y="119"/>
                      <a:pt x="38" y="121"/>
                    </a:cubicBezTo>
                    <a:cubicBezTo>
                      <a:pt x="40" y="122"/>
                      <a:pt x="42" y="124"/>
                      <a:pt x="43" y="125"/>
                    </a:cubicBezTo>
                    <a:cubicBezTo>
                      <a:pt x="45" y="127"/>
                      <a:pt x="47" y="128"/>
                      <a:pt x="49" y="130"/>
                    </a:cubicBezTo>
                    <a:cubicBezTo>
                      <a:pt x="51" y="131"/>
                      <a:pt x="53" y="132"/>
                      <a:pt x="55" y="133"/>
                    </a:cubicBezTo>
                    <a:cubicBezTo>
                      <a:pt x="56" y="134"/>
                      <a:pt x="58" y="135"/>
                      <a:pt x="60" y="136"/>
                    </a:cubicBezTo>
                    <a:cubicBezTo>
                      <a:pt x="62" y="137"/>
                      <a:pt x="63" y="138"/>
                      <a:pt x="65" y="138"/>
                    </a:cubicBezTo>
                    <a:cubicBezTo>
                      <a:pt x="68" y="140"/>
                      <a:pt x="71" y="141"/>
                      <a:pt x="73" y="142"/>
                    </a:cubicBezTo>
                    <a:cubicBezTo>
                      <a:pt x="78" y="143"/>
                      <a:pt x="80" y="144"/>
                      <a:pt x="80" y="144"/>
                    </a:cubicBezTo>
                    <a:cubicBezTo>
                      <a:pt x="80" y="144"/>
                      <a:pt x="78" y="144"/>
                      <a:pt x="73" y="142"/>
                    </a:cubicBezTo>
                    <a:cubicBezTo>
                      <a:pt x="70" y="142"/>
                      <a:pt x="68" y="141"/>
                      <a:pt x="64" y="139"/>
                    </a:cubicBezTo>
                    <a:cubicBezTo>
                      <a:pt x="63" y="139"/>
                      <a:pt x="61" y="138"/>
                      <a:pt x="59" y="137"/>
                    </a:cubicBezTo>
                    <a:cubicBezTo>
                      <a:pt x="57" y="137"/>
                      <a:pt x="55" y="136"/>
                      <a:pt x="54" y="135"/>
                    </a:cubicBezTo>
                    <a:cubicBezTo>
                      <a:pt x="52" y="134"/>
                      <a:pt x="50" y="133"/>
                      <a:pt x="48" y="131"/>
                    </a:cubicBezTo>
                    <a:cubicBezTo>
                      <a:pt x="46" y="130"/>
                      <a:pt x="44" y="129"/>
                      <a:pt x="42" y="127"/>
                    </a:cubicBezTo>
                    <a:cubicBezTo>
                      <a:pt x="40" y="126"/>
                      <a:pt x="38" y="124"/>
                      <a:pt x="36" y="123"/>
                    </a:cubicBezTo>
                    <a:cubicBezTo>
                      <a:pt x="34" y="121"/>
                      <a:pt x="32" y="119"/>
                      <a:pt x="30" y="117"/>
                    </a:cubicBezTo>
                    <a:cubicBezTo>
                      <a:pt x="27" y="113"/>
                      <a:pt x="23" y="109"/>
                      <a:pt x="20" y="104"/>
                    </a:cubicBezTo>
                    <a:cubicBezTo>
                      <a:pt x="18" y="100"/>
                      <a:pt x="18" y="100"/>
                      <a:pt x="18" y="100"/>
                    </a:cubicBezTo>
                    <a:cubicBezTo>
                      <a:pt x="15" y="97"/>
                      <a:pt x="15" y="97"/>
                      <a:pt x="15" y="97"/>
                    </a:cubicBezTo>
                    <a:cubicBezTo>
                      <a:pt x="14" y="94"/>
                      <a:pt x="13" y="92"/>
                      <a:pt x="12" y="89"/>
                    </a:cubicBezTo>
                    <a:cubicBezTo>
                      <a:pt x="9" y="84"/>
                      <a:pt x="7" y="78"/>
                      <a:pt x="6" y="73"/>
                    </a:cubicBezTo>
                    <a:cubicBezTo>
                      <a:pt x="4" y="68"/>
                      <a:pt x="3" y="62"/>
                      <a:pt x="2" y="57"/>
                    </a:cubicBezTo>
                    <a:cubicBezTo>
                      <a:pt x="0" y="46"/>
                      <a:pt x="0" y="36"/>
                      <a:pt x="0" y="28"/>
                    </a:cubicBezTo>
                    <a:cubicBezTo>
                      <a:pt x="0" y="19"/>
                      <a:pt x="0" y="12"/>
                      <a:pt x="1" y="7"/>
                    </a:cubicBezTo>
                    <a:cubicBezTo>
                      <a:pt x="2" y="2"/>
                      <a:pt x="2" y="0"/>
                      <a:pt x="2" y="0"/>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82" name="Freeform 258">
                <a:extLst>
                  <a:ext uri="{FF2B5EF4-FFF2-40B4-BE49-F238E27FC236}">
                    <a16:creationId xmlns:a16="http://schemas.microsoft.com/office/drawing/2014/main" id="{7A49945E-7564-C4C8-9CD8-004F56FA13F1}"/>
                  </a:ext>
                </a:extLst>
              </p:cNvPr>
              <p:cNvSpPr>
                <a:spLocks/>
              </p:cNvSpPr>
              <p:nvPr/>
            </p:nvSpPr>
            <p:spPr bwMode="auto">
              <a:xfrm>
                <a:off x="9331325" y="5438775"/>
                <a:ext cx="158750" cy="57150"/>
              </a:xfrm>
              <a:custGeom>
                <a:avLst/>
                <a:gdLst>
                  <a:gd name="T0" fmla="*/ 58 w 58"/>
                  <a:gd name="T1" fmla="*/ 0 h 21"/>
                  <a:gd name="T2" fmla="*/ 56 w 58"/>
                  <a:gd name="T3" fmla="*/ 6 h 21"/>
                  <a:gd name="T4" fmla="*/ 0 w 58"/>
                  <a:gd name="T5" fmla="*/ 14 h 21"/>
                  <a:gd name="T6" fmla="*/ 58 w 58"/>
                  <a:gd name="T7" fmla="*/ 0 h 21"/>
                </a:gdLst>
                <a:ahLst/>
                <a:cxnLst>
                  <a:cxn ang="0">
                    <a:pos x="T0" y="T1"/>
                  </a:cxn>
                  <a:cxn ang="0">
                    <a:pos x="T2" y="T3"/>
                  </a:cxn>
                  <a:cxn ang="0">
                    <a:pos x="T4" y="T5"/>
                  </a:cxn>
                  <a:cxn ang="0">
                    <a:pos x="T6" y="T7"/>
                  </a:cxn>
                </a:cxnLst>
                <a:rect l="0" t="0" r="r" b="b"/>
                <a:pathLst>
                  <a:path w="58" h="21">
                    <a:moveTo>
                      <a:pt x="58" y="0"/>
                    </a:moveTo>
                    <a:cubicBezTo>
                      <a:pt x="58" y="2"/>
                      <a:pt x="57" y="4"/>
                      <a:pt x="56" y="6"/>
                    </a:cubicBezTo>
                    <a:cubicBezTo>
                      <a:pt x="45" y="20"/>
                      <a:pt x="20" y="21"/>
                      <a:pt x="0" y="14"/>
                    </a:cubicBezTo>
                    <a:cubicBezTo>
                      <a:pt x="41" y="15"/>
                      <a:pt x="58" y="1"/>
                      <a:pt x="58" y="0"/>
                    </a:cubicBezTo>
                    <a:close/>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83" name="Freeform 259">
                <a:extLst>
                  <a:ext uri="{FF2B5EF4-FFF2-40B4-BE49-F238E27FC236}">
                    <a16:creationId xmlns:a16="http://schemas.microsoft.com/office/drawing/2014/main" id="{937C2AC0-2FBA-9C03-0C27-99B30AE78C53}"/>
                  </a:ext>
                </a:extLst>
              </p:cNvPr>
              <p:cNvSpPr>
                <a:spLocks/>
              </p:cNvSpPr>
              <p:nvPr/>
            </p:nvSpPr>
            <p:spPr bwMode="auto">
              <a:xfrm>
                <a:off x="9242425" y="6488113"/>
                <a:ext cx="79375" cy="373063"/>
              </a:xfrm>
              <a:custGeom>
                <a:avLst/>
                <a:gdLst>
                  <a:gd name="T0" fmla="*/ 21 w 29"/>
                  <a:gd name="T1" fmla="*/ 5 h 135"/>
                  <a:gd name="T2" fmla="*/ 24 w 29"/>
                  <a:gd name="T3" fmla="*/ 135 h 135"/>
                  <a:gd name="T4" fmla="*/ 0 w 29"/>
                  <a:gd name="T5" fmla="*/ 0 h 135"/>
                  <a:gd name="T6" fmla="*/ 29 w 29"/>
                  <a:gd name="T7" fmla="*/ 0 h 135"/>
                  <a:gd name="T8" fmla="*/ 22 w 29"/>
                  <a:gd name="T9" fmla="*/ 3 h 135"/>
                  <a:gd name="T10" fmla="*/ 21 w 29"/>
                  <a:gd name="T11" fmla="*/ 5 h 135"/>
                </a:gdLst>
                <a:ahLst/>
                <a:cxnLst>
                  <a:cxn ang="0">
                    <a:pos x="T0" y="T1"/>
                  </a:cxn>
                  <a:cxn ang="0">
                    <a:pos x="T2" y="T3"/>
                  </a:cxn>
                  <a:cxn ang="0">
                    <a:pos x="T4" y="T5"/>
                  </a:cxn>
                  <a:cxn ang="0">
                    <a:pos x="T6" y="T7"/>
                  </a:cxn>
                  <a:cxn ang="0">
                    <a:pos x="T8" y="T9"/>
                  </a:cxn>
                  <a:cxn ang="0">
                    <a:pos x="T10" y="T11"/>
                  </a:cxn>
                </a:cxnLst>
                <a:rect l="0" t="0" r="r" b="b"/>
                <a:pathLst>
                  <a:path w="29" h="135">
                    <a:moveTo>
                      <a:pt x="21" y="5"/>
                    </a:moveTo>
                    <a:cubicBezTo>
                      <a:pt x="24" y="135"/>
                      <a:pt x="24" y="135"/>
                      <a:pt x="24" y="135"/>
                    </a:cubicBezTo>
                    <a:cubicBezTo>
                      <a:pt x="0" y="0"/>
                      <a:pt x="0" y="0"/>
                      <a:pt x="0" y="0"/>
                    </a:cubicBezTo>
                    <a:cubicBezTo>
                      <a:pt x="29" y="0"/>
                      <a:pt x="29" y="0"/>
                      <a:pt x="29" y="0"/>
                    </a:cubicBezTo>
                    <a:cubicBezTo>
                      <a:pt x="27" y="1"/>
                      <a:pt x="24" y="2"/>
                      <a:pt x="22" y="3"/>
                    </a:cubicBezTo>
                    <a:cubicBezTo>
                      <a:pt x="22" y="4"/>
                      <a:pt x="21" y="4"/>
                      <a:pt x="21" y="5"/>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84" name="Freeform 260">
                <a:extLst>
                  <a:ext uri="{FF2B5EF4-FFF2-40B4-BE49-F238E27FC236}">
                    <a16:creationId xmlns:a16="http://schemas.microsoft.com/office/drawing/2014/main" id="{CFD140C6-21B1-6ABD-9F5E-B53D1AA2A733}"/>
                  </a:ext>
                </a:extLst>
              </p:cNvPr>
              <p:cNvSpPr>
                <a:spLocks/>
              </p:cNvSpPr>
              <p:nvPr/>
            </p:nvSpPr>
            <p:spPr bwMode="auto">
              <a:xfrm>
                <a:off x="9518650" y="6946900"/>
                <a:ext cx="96838" cy="609600"/>
              </a:xfrm>
              <a:custGeom>
                <a:avLst/>
                <a:gdLst>
                  <a:gd name="T0" fmla="*/ 35 w 35"/>
                  <a:gd name="T1" fmla="*/ 0 h 221"/>
                  <a:gd name="T2" fmla="*/ 6 w 35"/>
                  <a:gd name="T3" fmla="*/ 221 h 221"/>
                  <a:gd name="T4" fmla="*/ 0 w 35"/>
                  <a:gd name="T5" fmla="*/ 221 h 221"/>
                  <a:gd name="T6" fmla="*/ 35 w 35"/>
                  <a:gd name="T7" fmla="*/ 0 h 221"/>
                </a:gdLst>
                <a:ahLst/>
                <a:cxnLst>
                  <a:cxn ang="0">
                    <a:pos x="T0" y="T1"/>
                  </a:cxn>
                  <a:cxn ang="0">
                    <a:pos x="T2" y="T3"/>
                  </a:cxn>
                  <a:cxn ang="0">
                    <a:pos x="T4" y="T5"/>
                  </a:cxn>
                  <a:cxn ang="0">
                    <a:pos x="T6" y="T7"/>
                  </a:cxn>
                </a:cxnLst>
                <a:rect l="0" t="0" r="r" b="b"/>
                <a:pathLst>
                  <a:path w="35" h="221">
                    <a:moveTo>
                      <a:pt x="35" y="0"/>
                    </a:moveTo>
                    <a:cubicBezTo>
                      <a:pt x="27" y="81"/>
                      <a:pt x="17" y="152"/>
                      <a:pt x="6" y="221"/>
                    </a:cubicBezTo>
                    <a:cubicBezTo>
                      <a:pt x="0" y="221"/>
                      <a:pt x="0" y="221"/>
                      <a:pt x="0" y="221"/>
                    </a:cubicBezTo>
                    <a:cubicBezTo>
                      <a:pt x="1" y="133"/>
                      <a:pt x="12" y="58"/>
                      <a:pt x="35" y="0"/>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3" name="Group 22">
              <a:extLst>
                <a:ext uri="{FF2B5EF4-FFF2-40B4-BE49-F238E27FC236}">
                  <a16:creationId xmlns:a16="http://schemas.microsoft.com/office/drawing/2014/main" id="{FD41720C-CE32-B7FE-EFFB-213B69FE8BF6}"/>
                </a:ext>
              </a:extLst>
            </p:cNvPr>
            <p:cNvGrpSpPr/>
            <p:nvPr/>
          </p:nvGrpSpPr>
          <p:grpSpPr>
            <a:xfrm>
              <a:off x="11180335" y="2470744"/>
              <a:ext cx="857588" cy="1203296"/>
              <a:chOff x="12061825" y="3244850"/>
              <a:chExt cx="712788" cy="1000125"/>
            </a:xfrm>
          </p:grpSpPr>
          <p:sp>
            <p:nvSpPr>
              <p:cNvPr id="151" name="Freeform 261">
                <a:extLst>
                  <a:ext uri="{FF2B5EF4-FFF2-40B4-BE49-F238E27FC236}">
                    <a16:creationId xmlns:a16="http://schemas.microsoft.com/office/drawing/2014/main" id="{7CAF98C7-AC3D-3428-44B0-7DF27EBEA37D}"/>
                  </a:ext>
                </a:extLst>
              </p:cNvPr>
              <p:cNvSpPr>
                <a:spLocks/>
              </p:cNvSpPr>
              <p:nvPr/>
            </p:nvSpPr>
            <p:spPr bwMode="auto">
              <a:xfrm>
                <a:off x="12177713" y="3244850"/>
                <a:ext cx="596900" cy="977900"/>
              </a:xfrm>
              <a:custGeom>
                <a:avLst/>
                <a:gdLst>
                  <a:gd name="T0" fmla="*/ 174 w 216"/>
                  <a:gd name="T1" fmla="*/ 340 h 354"/>
                  <a:gd name="T2" fmla="*/ 42 w 216"/>
                  <a:gd name="T3" fmla="*/ 264 h 354"/>
                  <a:gd name="T4" fmla="*/ 0 w 216"/>
                  <a:gd name="T5" fmla="*/ 184 h 354"/>
                  <a:gd name="T6" fmla="*/ 0 w 216"/>
                  <a:gd name="T7" fmla="*/ 46 h 354"/>
                  <a:gd name="T8" fmla="*/ 42 w 216"/>
                  <a:gd name="T9" fmla="*/ 14 h 354"/>
                  <a:gd name="T10" fmla="*/ 174 w 216"/>
                  <a:gd name="T11" fmla="*/ 90 h 354"/>
                  <a:gd name="T12" fmla="*/ 216 w 216"/>
                  <a:gd name="T13" fmla="*/ 171 h 354"/>
                  <a:gd name="T14" fmla="*/ 216 w 216"/>
                  <a:gd name="T15" fmla="*/ 309 h 354"/>
                  <a:gd name="T16" fmla="*/ 174 w 216"/>
                  <a:gd name="T17" fmla="*/ 34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4">
                    <a:moveTo>
                      <a:pt x="174" y="340"/>
                    </a:moveTo>
                    <a:cubicBezTo>
                      <a:pt x="42" y="264"/>
                      <a:pt x="42" y="264"/>
                      <a:pt x="42" y="264"/>
                    </a:cubicBezTo>
                    <a:cubicBezTo>
                      <a:pt x="19" y="250"/>
                      <a:pt x="0" y="215"/>
                      <a:pt x="0" y="184"/>
                    </a:cubicBezTo>
                    <a:cubicBezTo>
                      <a:pt x="0" y="46"/>
                      <a:pt x="0" y="46"/>
                      <a:pt x="0" y="46"/>
                    </a:cubicBezTo>
                    <a:cubicBezTo>
                      <a:pt x="0" y="15"/>
                      <a:pt x="19" y="0"/>
                      <a:pt x="42" y="14"/>
                    </a:cubicBezTo>
                    <a:cubicBezTo>
                      <a:pt x="174" y="90"/>
                      <a:pt x="174" y="90"/>
                      <a:pt x="174" y="90"/>
                    </a:cubicBezTo>
                    <a:cubicBezTo>
                      <a:pt x="197" y="104"/>
                      <a:pt x="216" y="140"/>
                      <a:pt x="216" y="171"/>
                    </a:cubicBezTo>
                    <a:cubicBezTo>
                      <a:pt x="216" y="309"/>
                      <a:pt x="216" y="309"/>
                      <a:pt x="216" y="309"/>
                    </a:cubicBezTo>
                    <a:cubicBezTo>
                      <a:pt x="216" y="340"/>
                      <a:pt x="197" y="354"/>
                      <a:pt x="174" y="34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52" name="Freeform 262">
                <a:extLst>
                  <a:ext uri="{FF2B5EF4-FFF2-40B4-BE49-F238E27FC236}">
                    <a16:creationId xmlns:a16="http://schemas.microsoft.com/office/drawing/2014/main" id="{4536739F-0C3C-2890-FB0C-7650EC72586A}"/>
                  </a:ext>
                </a:extLst>
              </p:cNvPr>
              <p:cNvSpPr>
                <a:spLocks/>
              </p:cNvSpPr>
              <p:nvPr/>
            </p:nvSpPr>
            <p:spPr bwMode="auto">
              <a:xfrm>
                <a:off x="12061825" y="3270250"/>
                <a:ext cx="600075"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53" name="Freeform 263">
                <a:extLst>
                  <a:ext uri="{FF2B5EF4-FFF2-40B4-BE49-F238E27FC236}">
                    <a16:creationId xmlns:a16="http://schemas.microsoft.com/office/drawing/2014/main" id="{11F1274A-06E7-C6A5-270C-E9F2F281C439}"/>
                  </a:ext>
                </a:extLst>
              </p:cNvPr>
              <p:cNvSpPr>
                <a:spLocks noEditPoints="1"/>
              </p:cNvSpPr>
              <p:nvPr/>
            </p:nvSpPr>
            <p:spPr bwMode="auto">
              <a:xfrm>
                <a:off x="12274550" y="3878263"/>
                <a:ext cx="160338" cy="139700"/>
              </a:xfrm>
              <a:custGeom>
                <a:avLst/>
                <a:gdLst>
                  <a:gd name="T0" fmla="*/ 47 w 58"/>
                  <a:gd name="T1" fmla="*/ 48 h 51"/>
                  <a:gd name="T2" fmla="*/ 11 w 58"/>
                  <a:gd name="T3" fmla="*/ 27 h 51"/>
                  <a:gd name="T4" fmla="*/ 0 w 58"/>
                  <a:gd name="T5" fmla="*/ 9 h 51"/>
                  <a:gd name="T6" fmla="*/ 11 w 58"/>
                  <a:gd name="T7" fmla="*/ 3 h 51"/>
                  <a:gd name="T8" fmla="*/ 47 w 58"/>
                  <a:gd name="T9" fmla="*/ 24 h 51"/>
                  <a:gd name="T10" fmla="*/ 58 w 58"/>
                  <a:gd name="T11" fmla="*/ 42 h 51"/>
                  <a:gd name="T12" fmla="*/ 47 w 58"/>
                  <a:gd name="T13" fmla="*/ 48 h 51"/>
                  <a:gd name="T14" fmla="*/ 11 w 58"/>
                  <a:gd name="T15" fmla="*/ 10 h 51"/>
                  <a:gd name="T16" fmla="*/ 7 w 58"/>
                  <a:gd name="T17" fmla="*/ 13 h 51"/>
                  <a:gd name="T18" fmla="*/ 11 w 58"/>
                  <a:gd name="T19" fmla="*/ 19 h 51"/>
                  <a:gd name="T20" fmla="*/ 47 w 58"/>
                  <a:gd name="T21" fmla="*/ 41 h 51"/>
                  <a:gd name="T22" fmla="*/ 51 w 58"/>
                  <a:gd name="T23" fmla="*/ 38 h 51"/>
                  <a:gd name="T24" fmla="*/ 47 w 58"/>
                  <a:gd name="T25" fmla="*/ 32 h 51"/>
                  <a:gd name="T26" fmla="*/ 11 w 58"/>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1">
                    <a:moveTo>
                      <a:pt x="47" y="48"/>
                    </a:moveTo>
                    <a:cubicBezTo>
                      <a:pt x="11" y="27"/>
                      <a:pt x="11" y="27"/>
                      <a:pt x="11" y="27"/>
                    </a:cubicBezTo>
                    <a:cubicBezTo>
                      <a:pt x="5" y="23"/>
                      <a:pt x="0" y="15"/>
                      <a:pt x="0" y="9"/>
                    </a:cubicBezTo>
                    <a:cubicBezTo>
                      <a:pt x="0" y="3"/>
                      <a:pt x="5" y="0"/>
                      <a:pt x="11" y="3"/>
                    </a:cubicBezTo>
                    <a:cubicBezTo>
                      <a:pt x="47" y="24"/>
                      <a:pt x="47" y="24"/>
                      <a:pt x="47" y="24"/>
                    </a:cubicBezTo>
                    <a:cubicBezTo>
                      <a:pt x="53" y="28"/>
                      <a:pt x="58" y="36"/>
                      <a:pt x="58" y="42"/>
                    </a:cubicBezTo>
                    <a:cubicBezTo>
                      <a:pt x="58" y="49"/>
                      <a:pt x="53" y="51"/>
                      <a:pt x="47" y="48"/>
                    </a:cubicBezTo>
                    <a:close/>
                    <a:moveTo>
                      <a:pt x="11" y="10"/>
                    </a:moveTo>
                    <a:cubicBezTo>
                      <a:pt x="8" y="9"/>
                      <a:pt x="7" y="10"/>
                      <a:pt x="7" y="13"/>
                    </a:cubicBezTo>
                    <a:cubicBezTo>
                      <a:pt x="7" y="15"/>
                      <a:pt x="8" y="18"/>
                      <a:pt x="11" y="19"/>
                    </a:cubicBezTo>
                    <a:cubicBezTo>
                      <a:pt x="47" y="41"/>
                      <a:pt x="47" y="41"/>
                      <a:pt x="47" y="41"/>
                    </a:cubicBezTo>
                    <a:cubicBezTo>
                      <a:pt x="50" y="42"/>
                      <a:pt x="51" y="41"/>
                      <a:pt x="51" y="38"/>
                    </a:cubicBezTo>
                    <a:cubicBezTo>
                      <a:pt x="51" y="36"/>
                      <a:pt x="50" y="33"/>
                      <a:pt x="47" y="32"/>
                    </a:cubicBezTo>
                    <a:lnTo>
                      <a:pt x="11" y="1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54" name="Freeform 264">
                <a:extLst>
                  <a:ext uri="{FF2B5EF4-FFF2-40B4-BE49-F238E27FC236}">
                    <a16:creationId xmlns:a16="http://schemas.microsoft.com/office/drawing/2014/main" id="{63CC1159-EA16-28D4-8B55-8BE6F36C6DFB}"/>
                  </a:ext>
                </a:extLst>
              </p:cNvPr>
              <p:cNvSpPr>
                <a:spLocks noEditPoints="1"/>
              </p:cNvSpPr>
              <p:nvPr/>
            </p:nvSpPr>
            <p:spPr bwMode="auto">
              <a:xfrm>
                <a:off x="12274550" y="3833813"/>
                <a:ext cx="160338" cy="141288"/>
              </a:xfrm>
              <a:custGeom>
                <a:avLst/>
                <a:gdLst>
                  <a:gd name="T0" fmla="*/ 47 w 58"/>
                  <a:gd name="T1" fmla="*/ 48 h 51"/>
                  <a:gd name="T2" fmla="*/ 11 w 58"/>
                  <a:gd name="T3" fmla="*/ 26 h 51"/>
                  <a:gd name="T4" fmla="*/ 0 w 58"/>
                  <a:gd name="T5" fmla="*/ 9 h 51"/>
                  <a:gd name="T6" fmla="*/ 11 w 58"/>
                  <a:gd name="T7" fmla="*/ 3 h 51"/>
                  <a:gd name="T8" fmla="*/ 47 w 58"/>
                  <a:gd name="T9" fmla="*/ 24 h 51"/>
                  <a:gd name="T10" fmla="*/ 58 w 58"/>
                  <a:gd name="T11" fmla="*/ 42 h 51"/>
                  <a:gd name="T12" fmla="*/ 47 w 58"/>
                  <a:gd name="T13" fmla="*/ 48 h 51"/>
                  <a:gd name="T14" fmla="*/ 11 w 58"/>
                  <a:gd name="T15" fmla="*/ 10 h 51"/>
                  <a:gd name="T16" fmla="*/ 7 w 58"/>
                  <a:gd name="T17" fmla="*/ 12 h 51"/>
                  <a:gd name="T18" fmla="*/ 11 w 58"/>
                  <a:gd name="T19" fmla="*/ 19 h 51"/>
                  <a:gd name="T20" fmla="*/ 47 w 58"/>
                  <a:gd name="T21" fmla="*/ 40 h 51"/>
                  <a:gd name="T22" fmla="*/ 51 w 58"/>
                  <a:gd name="T23" fmla="*/ 38 h 51"/>
                  <a:gd name="T24" fmla="*/ 47 w 58"/>
                  <a:gd name="T25" fmla="*/ 31 h 51"/>
                  <a:gd name="T26" fmla="*/ 11 w 58"/>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1">
                    <a:moveTo>
                      <a:pt x="47" y="48"/>
                    </a:moveTo>
                    <a:cubicBezTo>
                      <a:pt x="11" y="26"/>
                      <a:pt x="11" y="26"/>
                      <a:pt x="11" y="26"/>
                    </a:cubicBezTo>
                    <a:cubicBezTo>
                      <a:pt x="5" y="23"/>
                      <a:pt x="0" y="15"/>
                      <a:pt x="0" y="9"/>
                    </a:cubicBezTo>
                    <a:cubicBezTo>
                      <a:pt x="0" y="2"/>
                      <a:pt x="5" y="0"/>
                      <a:pt x="11" y="3"/>
                    </a:cubicBezTo>
                    <a:cubicBezTo>
                      <a:pt x="47" y="24"/>
                      <a:pt x="47" y="24"/>
                      <a:pt x="47" y="24"/>
                    </a:cubicBezTo>
                    <a:cubicBezTo>
                      <a:pt x="53" y="27"/>
                      <a:pt x="58" y="35"/>
                      <a:pt x="58" y="42"/>
                    </a:cubicBezTo>
                    <a:cubicBezTo>
                      <a:pt x="58" y="48"/>
                      <a:pt x="53" y="51"/>
                      <a:pt x="47" y="48"/>
                    </a:cubicBezTo>
                    <a:close/>
                    <a:moveTo>
                      <a:pt x="11" y="10"/>
                    </a:moveTo>
                    <a:cubicBezTo>
                      <a:pt x="8" y="9"/>
                      <a:pt x="7" y="10"/>
                      <a:pt x="7" y="12"/>
                    </a:cubicBezTo>
                    <a:cubicBezTo>
                      <a:pt x="7" y="15"/>
                      <a:pt x="8" y="18"/>
                      <a:pt x="11" y="19"/>
                    </a:cubicBezTo>
                    <a:cubicBezTo>
                      <a:pt x="47" y="40"/>
                      <a:pt x="47" y="40"/>
                      <a:pt x="47" y="40"/>
                    </a:cubicBezTo>
                    <a:cubicBezTo>
                      <a:pt x="50" y="42"/>
                      <a:pt x="51" y="41"/>
                      <a:pt x="51" y="38"/>
                    </a:cubicBezTo>
                    <a:cubicBezTo>
                      <a:pt x="51" y="36"/>
                      <a:pt x="50" y="33"/>
                      <a:pt x="47" y="31"/>
                    </a:cubicBezTo>
                    <a:lnTo>
                      <a:pt x="11" y="1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55" name="Freeform 265">
                <a:extLst>
                  <a:ext uri="{FF2B5EF4-FFF2-40B4-BE49-F238E27FC236}">
                    <a16:creationId xmlns:a16="http://schemas.microsoft.com/office/drawing/2014/main" id="{43A42CE9-B9A2-2659-FE58-27F9478781BE}"/>
                  </a:ext>
                </a:extLst>
              </p:cNvPr>
              <p:cNvSpPr>
                <a:spLocks/>
              </p:cNvSpPr>
              <p:nvPr/>
            </p:nvSpPr>
            <p:spPr bwMode="auto">
              <a:xfrm>
                <a:off x="12296775" y="3941763"/>
                <a:ext cx="115888" cy="93663"/>
              </a:xfrm>
              <a:custGeom>
                <a:avLst/>
                <a:gdLst>
                  <a:gd name="T0" fmla="*/ 21 w 42"/>
                  <a:gd name="T1" fmla="*/ 29 h 34"/>
                  <a:gd name="T2" fmla="*/ 0 w 42"/>
                  <a:gd name="T3" fmla="*/ 0 h 34"/>
                  <a:gd name="T4" fmla="*/ 5 w 42"/>
                  <a:gd name="T5" fmla="*/ 0 h 34"/>
                  <a:gd name="T6" fmla="*/ 21 w 42"/>
                  <a:gd name="T7" fmla="*/ 22 h 34"/>
                  <a:gd name="T8" fmla="*/ 37 w 42"/>
                  <a:gd name="T9" fmla="*/ 18 h 34"/>
                  <a:gd name="T10" fmla="*/ 42 w 42"/>
                  <a:gd name="T11" fmla="*/ 24 h 34"/>
                  <a:gd name="T12" fmla="*/ 21 w 42"/>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42" h="34">
                    <a:moveTo>
                      <a:pt x="21" y="29"/>
                    </a:moveTo>
                    <a:cubicBezTo>
                      <a:pt x="12" y="24"/>
                      <a:pt x="3" y="12"/>
                      <a:pt x="0" y="0"/>
                    </a:cubicBezTo>
                    <a:cubicBezTo>
                      <a:pt x="5" y="0"/>
                      <a:pt x="5" y="0"/>
                      <a:pt x="5" y="0"/>
                    </a:cubicBezTo>
                    <a:cubicBezTo>
                      <a:pt x="8" y="9"/>
                      <a:pt x="14" y="18"/>
                      <a:pt x="21" y="22"/>
                    </a:cubicBezTo>
                    <a:cubicBezTo>
                      <a:pt x="28" y="26"/>
                      <a:pt x="34" y="24"/>
                      <a:pt x="37" y="18"/>
                    </a:cubicBezTo>
                    <a:cubicBezTo>
                      <a:pt x="42" y="24"/>
                      <a:pt x="42" y="24"/>
                      <a:pt x="42" y="24"/>
                    </a:cubicBezTo>
                    <a:cubicBezTo>
                      <a:pt x="39" y="33"/>
                      <a:pt x="30" y="34"/>
                      <a:pt x="21" y="2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56" name="Freeform 266">
                <a:extLst>
                  <a:ext uri="{FF2B5EF4-FFF2-40B4-BE49-F238E27FC236}">
                    <a16:creationId xmlns:a16="http://schemas.microsoft.com/office/drawing/2014/main" id="{05DCEE15-392A-30B5-082D-66ACF02AC698}"/>
                  </a:ext>
                </a:extLst>
              </p:cNvPr>
              <p:cNvSpPr>
                <a:spLocks/>
              </p:cNvSpPr>
              <p:nvPr/>
            </p:nvSpPr>
            <p:spPr bwMode="auto">
              <a:xfrm>
                <a:off x="12233275" y="3560763"/>
                <a:ext cx="242888" cy="358775"/>
              </a:xfrm>
              <a:custGeom>
                <a:avLst/>
                <a:gdLst>
                  <a:gd name="T0" fmla="*/ 27 w 88"/>
                  <a:gd name="T1" fmla="*/ 107 h 130"/>
                  <a:gd name="T2" fmla="*/ 21 w 88"/>
                  <a:gd name="T3" fmla="*/ 103 h 130"/>
                  <a:gd name="T4" fmla="*/ 15 w 88"/>
                  <a:gd name="T5" fmla="*/ 86 h 130"/>
                  <a:gd name="T6" fmla="*/ 0 w 88"/>
                  <a:gd name="T7" fmla="*/ 39 h 130"/>
                  <a:gd name="T8" fmla="*/ 44 w 88"/>
                  <a:gd name="T9" fmla="*/ 14 h 130"/>
                  <a:gd name="T10" fmla="*/ 88 w 88"/>
                  <a:gd name="T11" fmla="*/ 90 h 130"/>
                  <a:gd name="T12" fmla="*/ 74 w 88"/>
                  <a:gd name="T13" fmla="*/ 119 h 130"/>
                  <a:gd name="T14" fmla="*/ 73 w 88"/>
                  <a:gd name="T15" fmla="*/ 120 h 130"/>
                  <a:gd name="T16" fmla="*/ 67 w 88"/>
                  <a:gd name="T17" fmla="*/ 130 h 130"/>
                  <a:gd name="T18" fmla="*/ 61 w 88"/>
                  <a:gd name="T19" fmla="*/ 126 h 130"/>
                  <a:gd name="T20" fmla="*/ 69 w 88"/>
                  <a:gd name="T21" fmla="*/ 112 h 130"/>
                  <a:gd name="T22" fmla="*/ 70 w 88"/>
                  <a:gd name="T23" fmla="*/ 113 h 130"/>
                  <a:gd name="T24" fmla="*/ 69 w 88"/>
                  <a:gd name="T25" fmla="*/ 112 h 130"/>
                  <a:gd name="T26" fmla="*/ 82 w 88"/>
                  <a:gd name="T27" fmla="*/ 87 h 130"/>
                  <a:gd name="T28" fmla="*/ 44 w 88"/>
                  <a:gd name="T29" fmla="*/ 21 h 130"/>
                  <a:gd name="T30" fmla="*/ 6 w 88"/>
                  <a:gd name="T31" fmla="*/ 43 h 130"/>
                  <a:gd name="T32" fmla="*/ 19 w 88"/>
                  <a:gd name="T33" fmla="*/ 83 h 130"/>
                  <a:gd name="T34" fmla="*/ 27 w 88"/>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30">
                    <a:moveTo>
                      <a:pt x="27" y="107"/>
                    </a:moveTo>
                    <a:cubicBezTo>
                      <a:pt x="21" y="103"/>
                      <a:pt x="21" y="103"/>
                      <a:pt x="21" y="103"/>
                    </a:cubicBezTo>
                    <a:cubicBezTo>
                      <a:pt x="21" y="99"/>
                      <a:pt x="19" y="93"/>
                      <a:pt x="15" y="86"/>
                    </a:cubicBezTo>
                    <a:cubicBezTo>
                      <a:pt x="5" y="71"/>
                      <a:pt x="0" y="54"/>
                      <a:pt x="0" y="39"/>
                    </a:cubicBezTo>
                    <a:cubicBezTo>
                      <a:pt x="0" y="11"/>
                      <a:pt x="20" y="0"/>
                      <a:pt x="44" y="14"/>
                    </a:cubicBezTo>
                    <a:cubicBezTo>
                      <a:pt x="68" y="28"/>
                      <a:pt x="88" y="62"/>
                      <a:pt x="88" y="90"/>
                    </a:cubicBezTo>
                    <a:cubicBezTo>
                      <a:pt x="88" y="104"/>
                      <a:pt x="83" y="115"/>
                      <a:pt x="74" y="119"/>
                    </a:cubicBezTo>
                    <a:cubicBezTo>
                      <a:pt x="73" y="120"/>
                      <a:pt x="73" y="120"/>
                      <a:pt x="73" y="120"/>
                    </a:cubicBezTo>
                    <a:cubicBezTo>
                      <a:pt x="69" y="122"/>
                      <a:pt x="67" y="125"/>
                      <a:pt x="67" y="130"/>
                    </a:cubicBezTo>
                    <a:cubicBezTo>
                      <a:pt x="61" y="126"/>
                      <a:pt x="61" y="126"/>
                      <a:pt x="61" y="126"/>
                    </a:cubicBezTo>
                    <a:cubicBezTo>
                      <a:pt x="61" y="120"/>
                      <a:pt x="64" y="115"/>
                      <a:pt x="69" y="112"/>
                    </a:cubicBezTo>
                    <a:cubicBezTo>
                      <a:pt x="70" y="113"/>
                      <a:pt x="70" y="113"/>
                      <a:pt x="70" y="113"/>
                    </a:cubicBezTo>
                    <a:cubicBezTo>
                      <a:pt x="69" y="112"/>
                      <a:pt x="69" y="112"/>
                      <a:pt x="69" y="112"/>
                    </a:cubicBezTo>
                    <a:cubicBezTo>
                      <a:pt x="77" y="108"/>
                      <a:pt x="82" y="99"/>
                      <a:pt x="82" y="87"/>
                    </a:cubicBezTo>
                    <a:cubicBezTo>
                      <a:pt x="82" y="62"/>
                      <a:pt x="65" y="33"/>
                      <a:pt x="44" y="21"/>
                    </a:cubicBezTo>
                    <a:cubicBezTo>
                      <a:pt x="23" y="9"/>
                      <a:pt x="6" y="19"/>
                      <a:pt x="6" y="43"/>
                    </a:cubicBezTo>
                    <a:cubicBezTo>
                      <a:pt x="6" y="55"/>
                      <a:pt x="11" y="70"/>
                      <a:pt x="19" y="83"/>
                    </a:cubicBezTo>
                    <a:cubicBezTo>
                      <a:pt x="24" y="92"/>
                      <a:pt x="27" y="100"/>
                      <a:pt x="27" y="10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57" name="Freeform 267">
                <a:extLst>
                  <a:ext uri="{FF2B5EF4-FFF2-40B4-BE49-F238E27FC236}">
                    <a16:creationId xmlns:a16="http://schemas.microsoft.com/office/drawing/2014/main" id="{33B66D0C-6823-077A-4DDB-1703FAB17712}"/>
                  </a:ext>
                </a:extLst>
              </p:cNvPr>
              <p:cNvSpPr>
                <a:spLocks/>
              </p:cNvSpPr>
              <p:nvPr/>
            </p:nvSpPr>
            <p:spPr bwMode="auto">
              <a:xfrm>
                <a:off x="12315825" y="3733800"/>
                <a:ext cx="77788" cy="163513"/>
              </a:xfrm>
              <a:custGeom>
                <a:avLst/>
                <a:gdLst>
                  <a:gd name="T0" fmla="*/ 22 w 28"/>
                  <a:gd name="T1" fmla="*/ 59 h 59"/>
                  <a:gd name="T2" fmla="*/ 16 w 28"/>
                  <a:gd name="T3" fmla="*/ 54 h 59"/>
                  <a:gd name="T4" fmla="*/ 20 w 28"/>
                  <a:gd name="T5" fmla="*/ 22 h 59"/>
                  <a:gd name="T6" fmla="*/ 20 w 28"/>
                  <a:gd name="T7" fmla="*/ 22 h 59"/>
                  <a:gd name="T8" fmla="*/ 14 w 28"/>
                  <a:gd name="T9" fmla="*/ 16 h 59"/>
                  <a:gd name="T10" fmla="*/ 10 w 28"/>
                  <a:gd name="T11" fmla="*/ 16 h 59"/>
                  <a:gd name="T12" fmla="*/ 7 w 28"/>
                  <a:gd name="T13" fmla="*/ 14 h 59"/>
                  <a:gd name="T14" fmla="*/ 12 w 28"/>
                  <a:gd name="T15" fmla="*/ 52 h 59"/>
                  <a:gd name="T16" fmla="*/ 6 w 28"/>
                  <a:gd name="T17" fmla="*/ 49 h 59"/>
                  <a:gd name="T18" fmla="*/ 0 w 28"/>
                  <a:gd name="T19" fmla="*/ 3 h 59"/>
                  <a:gd name="T20" fmla="*/ 2 w 28"/>
                  <a:gd name="T21" fmla="*/ 0 h 59"/>
                  <a:gd name="T22" fmla="*/ 6 w 28"/>
                  <a:gd name="T23" fmla="*/ 4 h 59"/>
                  <a:gd name="T24" fmla="*/ 6 w 28"/>
                  <a:gd name="T25" fmla="*/ 4 h 59"/>
                  <a:gd name="T26" fmla="*/ 9 w 28"/>
                  <a:gd name="T27" fmla="*/ 8 h 59"/>
                  <a:gd name="T28" fmla="*/ 11 w 28"/>
                  <a:gd name="T29" fmla="*/ 7 h 59"/>
                  <a:gd name="T30" fmla="*/ 14 w 28"/>
                  <a:gd name="T31" fmla="*/ 7 h 59"/>
                  <a:gd name="T32" fmla="*/ 17 w 28"/>
                  <a:gd name="T33" fmla="*/ 11 h 59"/>
                  <a:gd name="T34" fmla="*/ 18 w 28"/>
                  <a:gd name="T35" fmla="*/ 14 h 59"/>
                  <a:gd name="T36" fmla="*/ 22 w 28"/>
                  <a:gd name="T37" fmla="*/ 13 h 59"/>
                  <a:gd name="T38" fmla="*/ 26 w 28"/>
                  <a:gd name="T39" fmla="*/ 14 h 59"/>
                  <a:gd name="T40" fmla="*/ 27 w 28"/>
                  <a:gd name="T41" fmla="*/ 19 h 59"/>
                  <a:gd name="T42" fmla="*/ 22 w 28"/>
                  <a:gd name="T4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9">
                    <a:moveTo>
                      <a:pt x="22" y="59"/>
                    </a:moveTo>
                    <a:cubicBezTo>
                      <a:pt x="16" y="54"/>
                      <a:pt x="16" y="54"/>
                      <a:pt x="16" y="54"/>
                    </a:cubicBezTo>
                    <a:cubicBezTo>
                      <a:pt x="20" y="22"/>
                      <a:pt x="20" y="22"/>
                      <a:pt x="20" y="22"/>
                    </a:cubicBezTo>
                    <a:cubicBezTo>
                      <a:pt x="20" y="22"/>
                      <a:pt x="20" y="22"/>
                      <a:pt x="20" y="22"/>
                    </a:cubicBezTo>
                    <a:cubicBezTo>
                      <a:pt x="17" y="21"/>
                      <a:pt x="15" y="18"/>
                      <a:pt x="14" y="16"/>
                    </a:cubicBezTo>
                    <a:cubicBezTo>
                      <a:pt x="13" y="16"/>
                      <a:pt x="12" y="16"/>
                      <a:pt x="10" y="16"/>
                    </a:cubicBezTo>
                    <a:cubicBezTo>
                      <a:pt x="9" y="15"/>
                      <a:pt x="8" y="15"/>
                      <a:pt x="7" y="14"/>
                    </a:cubicBezTo>
                    <a:cubicBezTo>
                      <a:pt x="12" y="52"/>
                      <a:pt x="12" y="52"/>
                      <a:pt x="12" y="52"/>
                    </a:cubicBezTo>
                    <a:cubicBezTo>
                      <a:pt x="6" y="49"/>
                      <a:pt x="6" y="49"/>
                      <a:pt x="6" y="49"/>
                    </a:cubicBezTo>
                    <a:cubicBezTo>
                      <a:pt x="0" y="3"/>
                      <a:pt x="0" y="3"/>
                      <a:pt x="0" y="3"/>
                    </a:cubicBezTo>
                    <a:cubicBezTo>
                      <a:pt x="0" y="1"/>
                      <a:pt x="1" y="0"/>
                      <a:pt x="2" y="0"/>
                    </a:cubicBezTo>
                    <a:cubicBezTo>
                      <a:pt x="4" y="0"/>
                      <a:pt x="5" y="2"/>
                      <a:pt x="6" y="4"/>
                    </a:cubicBezTo>
                    <a:cubicBezTo>
                      <a:pt x="6" y="4"/>
                      <a:pt x="6" y="4"/>
                      <a:pt x="6" y="4"/>
                    </a:cubicBezTo>
                    <a:cubicBezTo>
                      <a:pt x="6" y="4"/>
                      <a:pt x="7" y="7"/>
                      <a:pt x="9" y="8"/>
                    </a:cubicBezTo>
                    <a:cubicBezTo>
                      <a:pt x="11" y="8"/>
                      <a:pt x="11" y="8"/>
                      <a:pt x="11" y="7"/>
                    </a:cubicBezTo>
                    <a:cubicBezTo>
                      <a:pt x="11" y="6"/>
                      <a:pt x="13" y="6"/>
                      <a:pt x="14" y="7"/>
                    </a:cubicBezTo>
                    <a:cubicBezTo>
                      <a:pt x="15" y="7"/>
                      <a:pt x="16" y="9"/>
                      <a:pt x="17" y="11"/>
                    </a:cubicBezTo>
                    <a:cubicBezTo>
                      <a:pt x="17" y="12"/>
                      <a:pt x="18" y="13"/>
                      <a:pt x="18" y="14"/>
                    </a:cubicBezTo>
                    <a:cubicBezTo>
                      <a:pt x="20" y="14"/>
                      <a:pt x="22" y="13"/>
                      <a:pt x="22" y="13"/>
                    </a:cubicBezTo>
                    <a:cubicBezTo>
                      <a:pt x="23" y="12"/>
                      <a:pt x="24" y="12"/>
                      <a:pt x="26" y="14"/>
                    </a:cubicBezTo>
                    <a:cubicBezTo>
                      <a:pt x="27" y="15"/>
                      <a:pt x="28" y="17"/>
                      <a:pt x="27" y="19"/>
                    </a:cubicBezTo>
                    <a:lnTo>
                      <a:pt x="22" y="5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58" name="Freeform 268">
                <a:extLst>
                  <a:ext uri="{FF2B5EF4-FFF2-40B4-BE49-F238E27FC236}">
                    <a16:creationId xmlns:a16="http://schemas.microsoft.com/office/drawing/2014/main" id="{134574CE-5F5A-1FF7-BFB3-D9C42563E468}"/>
                  </a:ext>
                </a:extLst>
              </p:cNvPr>
              <p:cNvSpPr>
                <a:spLocks/>
              </p:cNvSpPr>
              <p:nvPr/>
            </p:nvSpPr>
            <p:spPr bwMode="auto">
              <a:xfrm>
                <a:off x="12360275" y="3648075"/>
                <a:ext cx="74613" cy="111125"/>
              </a:xfrm>
              <a:custGeom>
                <a:avLst/>
                <a:gdLst>
                  <a:gd name="T0" fmla="*/ 23 w 27"/>
                  <a:gd name="T1" fmla="*/ 39 h 40"/>
                  <a:gd name="T2" fmla="*/ 20 w 27"/>
                  <a:gd name="T3" fmla="*/ 35 h 40"/>
                  <a:gd name="T4" fmla="*/ 3 w 27"/>
                  <a:gd name="T5" fmla="*/ 7 h 40"/>
                  <a:gd name="T6" fmla="*/ 1 w 27"/>
                  <a:gd name="T7" fmla="*/ 2 h 40"/>
                  <a:gd name="T8" fmla="*/ 4 w 27"/>
                  <a:gd name="T9" fmla="*/ 1 h 40"/>
                  <a:gd name="T10" fmla="*/ 26 w 27"/>
                  <a:gd name="T11" fmla="*/ 36 h 40"/>
                  <a:gd name="T12" fmla="*/ 24 w 27"/>
                  <a:gd name="T13" fmla="*/ 40 h 40"/>
                  <a:gd name="T14" fmla="*/ 23 w 27"/>
                  <a:gd name="T15" fmla="*/ 39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0">
                    <a:moveTo>
                      <a:pt x="23" y="39"/>
                    </a:moveTo>
                    <a:cubicBezTo>
                      <a:pt x="22" y="38"/>
                      <a:pt x="21" y="37"/>
                      <a:pt x="20" y="35"/>
                    </a:cubicBezTo>
                    <a:cubicBezTo>
                      <a:pt x="18" y="25"/>
                      <a:pt x="12" y="16"/>
                      <a:pt x="3" y="7"/>
                    </a:cubicBezTo>
                    <a:cubicBezTo>
                      <a:pt x="1" y="6"/>
                      <a:pt x="0" y="3"/>
                      <a:pt x="1" y="2"/>
                    </a:cubicBezTo>
                    <a:cubicBezTo>
                      <a:pt x="1" y="0"/>
                      <a:pt x="3" y="0"/>
                      <a:pt x="4" y="1"/>
                    </a:cubicBezTo>
                    <a:cubicBezTo>
                      <a:pt x="16" y="12"/>
                      <a:pt x="23" y="23"/>
                      <a:pt x="26" y="36"/>
                    </a:cubicBezTo>
                    <a:cubicBezTo>
                      <a:pt x="27" y="38"/>
                      <a:pt x="26" y="40"/>
                      <a:pt x="24" y="40"/>
                    </a:cubicBezTo>
                    <a:cubicBezTo>
                      <a:pt x="24" y="40"/>
                      <a:pt x="24" y="39"/>
                      <a:pt x="23" y="3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59" name="Freeform 269">
                <a:extLst>
                  <a:ext uri="{FF2B5EF4-FFF2-40B4-BE49-F238E27FC236}">
                    <a16:creationId xmlns:a16="http://schemas.microsoft.com/office/drawing/2014/main" id="{30A6E116-5598-CCB4-BAC2-08112D6302AC}"/>
                  </a:ext>
                </a:extLst>
              </p:cNvPr>
              <p:cNvSpPr>
                <a:spLocks/>
              </p:cNvSpPr>
              <p:nvPr/>
            </p:nvSpPr>
            <p:spPr bwMode="auto">
              <a:xfrm>
                <a:off x="12142788" y="3624263"/>
                <a:ext cx="68263" cy="53975"/>
              </a:xfrm>
              <a:custGeom>
                <a:avLst/>
                <a:gdLst>
                  <a:gd name="T0" fmla="*/ 22 w 25"/>
                  <a:gd name="T1" fmla="*/ 19 h 20"/>
                  <a:gd name="T2" fmla="*/ 3 w 25"/>
                  <a:gd name="T3" fmla="*/ 8 h 20"/>
                  <a:gd name="T4" fmla="*/ 0 w 25"/>
                  <a:gd name="T5" fmla="*/ 3 h 20"/>
                  <a:gd name="T6" fmla="*/ 3 w 25"/>
                  <a:gd name="T7" fmla="*/ 1 h 20"/>
                  <a:gd name="T8" fmla="*/ 22 w 25"/>
                  <a:gd name="T9" fmla="*/ 12 h 20"/>
                  <a:gd name="T10" fmla="*/ 25 w 25"/>
                  <a:gd name="T11" fmla="*/ 18 h 20"/>
                  <a:gd name="T12" fmla="*/ 22 w 25"/>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5" h="20">
                    <a:moveTo>
                      <a:pt x="22" y="19"/>
                    </a:moveTo>
                    <a:cubicBezTo>
                      <a:pt x="3" y="8"/>
                      <a:pt x="3" y="8"/>
                      <a:pt x="3" y="8"/>
                    </a:cubicBezTo>
                    <a:cubicBezTo>
                      <a:pt x="1" y="7"/>
                      <a:pt x="0" y="5"/>
                      <a:pt x="0" y="3"/>
                    </a:cubicBezTo>
                    <a:cubicBezTo>
                      <a:pt x="0" y="1"/>
                      <a:pt x="1" y="0"/>
                      <a:pt x="3" y="1"/>
                    </a:cubicBezTo>
                    <a:cubicBezTo>
                      <a:pt x="22" y="12"/>
                      <a:pt x="22" y="12"/>
                      <a:pt x="22" y="12"/>
                    </a:cubicBezTo>
                    <a:cubicBezTo>
                      <a:pt x="24" y="13"/>
                      <a:pt x="25" y="16"/>
                      <a:pt x="25" y="18"/>
                    </a:cubicBezTo>
                    <a:cubicBezTo>
                      <a:pt x="25" y="20"/>
                      <a:pt x="24" y="20"/>
                      <a:pt x="22"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60" name="Freeform 270">
                <a:extLst>
                  <a:ext uri="{FF2B5EF4-FFF2-40B4-BE49-F238E27FC236}">
                    <a16:creationId xmlns:a16="http://schemas.microsoft.com/office/drawing/2014/main" id="{58056287-2E2C-7A7F-21EB-523DFB5D0FF1}"/>
                  </a:ext>
                </a:extLst>
              </p:cNvPr>
              <p:cNvSpPr>
                <a:spLocks/>
              </p:cNvSpPr>
              <p:nvPr/>
            </p:nvSpPr>
            <p:spPr bwMode="auto">
              <a:xfrm>
                <a:off x="12498388" y="3830638"/>
                <a:ext cx="69850" cy="55563"/>
              </a:xfrm>
              <a:custGeom>
                <a:avLst/>
                <a:gdLst>
                  <a:gd name="T0" fmla="*/ 22 w 25"/>
                  <a:gd name="T1" fmla="*/ 19 h 20"/>
                  <a:gd name="T2" fmla="*/ 3 w 25"/>
                  <a:gd name="T3" fmla="*/ 8 h 20"/>
                  <a:gd name="T4" fmla="*/ 0 w 25"/>
                  <a:gd name="T5" fmla="*/ 2 h 20"/>
                  <a:gd name="T6" fmla="*/ 3 w 25"/>
                  <a:gd name="T7" fmla="*/ 1 h 20"/>
                  <a:gd name="T8" fmla="*/ 22 w 25"/>
                  <a:gd name="T9" fmla="*/ 12 h 20"/>
                  <a:gd name="T10" fmla="*/ 25 w 25"/>
                  <a:gd name="T11" fmla="*/ 17 h 20"/>
                  <a:gd name="T12" fmla="*/ 22 w 25"/>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5" h="20">
                    <a:moveTo>
                      <a:pt x="22" y="19"/>
                    </a:moveTo>
                    <a:cubicBezTo>
                      <a:pt x="3" y="8"/>
                      <a:pt x="3" y="8"/>
                      <a:pt x="3" y="8"/>
                    </a:cubicBezTo>
                    <a:cubicBezTo>
                      <a:pt x="1" y="7"/>
                      <a:pt x="0" y="4"/>
                      <a:pt x="0" y="2"/>
                    </a:cubicBezTo>
                    <a:cubicBezTo>
                      <a:pt x="0" y="0"/>
                      <a:pt x="1" y="0"/>
                      <a:pt x="3" y="1"/>
                    </a:cubicBezTo>
                    <a:cubicBezTo>
                      <a:pt x="22" y="12"/>
                      <a:pt x="22" y="12"/>
                      <a:pt x="22" y="12"/>
                    </a:cubicBezTo>
                    <a:cubicBezTo>
                      <a:pt x="24" y="13"/>
                      <a:pt x="25" y="15"/>
                      <a:pt x="25" y="17"/>
                    </a:cubicBezTo>
                    <a:cubicBezTo>
                      <a:pt x="25" y="19"/>
                      <a:pt x="24" y="20"/>
                      <a:pt x="22"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61" name="Freeform 271">
                <a:extLst>
                  <a:ext uri="{FF2B5EF4-FFF2-40B4-BE49-F238E27FC236}">
                    <a16:creationId xmlns:a16="http://schemas.microsoft.com/office/drawing/2014/main" id="{33267605-69A2-FAC6-0F98-05F6A3BE006F}"/>
                  </a:ext>
                </a:extLst>
              </p:cNvPr>
              <p:cNvSpPr>
                <a:spLocks/>
              </p:cNvSpPr>
              <p:nvPr/>
            </p:nvSpPr>
            <p:spPr bwMode="auto">
              <a:xfrm>
                <a:off x="12452350" y="3646488"/>
                <a:ext cx="79375" cy="57150"/>
              </a:xfrm>
              <a:custGeom>
                <a:avLst/>
                <a:gdLst>
                  <a:gd name="T0" fmla="*/ 4 w 29"/>
                  <a:gd name="T1" fmla="*/ 21 h 21"/>
                  <a:gd name="T2" fmla="*/ 2 w 29"/>
                  <a:gd name="T3" fmla="*/ 18 h 21"/>
                  <a:gd name="T4" fmla="*/ 2 w 29"/>
                  <a:gd name="T5" fmla="*/ 13 h 21"/>
                  <a:gd name="T6" fmla="*/ 24 w 29"/>
                  <a:gd name="T7" fmla="*/ 0 h 21"/>
                  <a:gd name="T8" fmla="*/ 28 w 29"/>
                  <a:gd name="T9" fmla="*/ 3 h 21"/>
                  <a:gd name="T10" fmla="*/ 28 w 29"/>
                  <a:gd name="T11" fmla="*/ 8 h 21"/>
                  <a:gd name="T12" fmla="*/ 6 w 29"/>
                  <a:gd name="T13" fmla="*/ 21 h 21"/>
                  <a:gd name="T14" fmla="*/ 4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4" y="21"/>
                    </a:moveTo>
                    <a:cubicBezTo>
                      <a:pt x="3" y="20"/>
                      <a:pt x="2" y="19"/>
                      <a:pt x="2" y="18"/>
                    </a:cubicBezTo>
                    <a:cubicBezTo>
                      <a:pt x="0" y="16"/>
                      <a:pt x="0" y="14"/>
                      <a:pt x="2" y="13"/>
                    </a:cubicBezTo>
                    <a:cubicBezTo>
                      <a:pt x="24" y="0"/>
                      <a:pt x="24" y="0"/>
                      <a:pt x="24" y="0"/>
                    </a:cubicBezTo>
                    <a:cubicBezTo>
                      <a:pt x="25" y="0"/>
                      <a:pt x="27" y="1"/>
                      <a:pt x="28" y="3"/>
                    </a:cubicBezTo>
                    <a:cubicBezTo>
                      <a:pt x="29" y="5"/>
                      <a:pt x="29" y="7"/>
                      <a:pt x="28" y="8"/>
                    </a:cubicBezTo>
                    <a:cubicBezTo>
                      <a:pt x="6" y="21"/>
                      <a:pt x="6" y="21"/>
                      <a:pt x="6" y="21"/>
                    </a:cubicBezTo>
                    <a:cubicBezTo>
                      <a:pt x="5" y="21"/>
                      <a:pt x="5" y="21"/>
                      <a:pt x="4" y="2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62" name="Freeform 272">
                <a:extLst>
                  <a:ext uri="{FF2B5EF4-FFF2-40B4-BE49-F238E27FC236}">
                    <a16:creationId xmlns:a16="http://schemas.microsoft.com/office/drawing/2014/main" id="{5682DCE6-7C9D-DF44-25C8-179C335A66F0}"/>
                  </a:ext>
                </a:extLst>
              </p:cNvPr>
              <p:cNvSpPr>
                <a:spLocks/>
              </p:cNvSpPr>
              <p:nvPr/>
            </p:nvSpPr>
            <p:spPr bwMode="auto">
              <a:xfrm>
                <a:off x="12345988" y="3505200"/>
                <a:ext cx="17463" cy="88900"/>
              </a:xfrm>
              <a:custGeom>
                <a:avLst/>
                <a:gdLst>
                  <a:gd name="T0" fmla="*/ 3 w 6"/>
                  <a:gd name="T1" fmla="*/ 31 h 32"/>
                  <a:gd name="T2" fmla="*/ 0 w 6"/>
                  <a:gd name="T3" fmla="*/ 25 h 32"/>
                  <a:gd name="T4" fmla="*/ 0 w 6"/>
                  <a:gd name="T5" fmla="*/ 3 h 32"/>
                  <a:gd name="T6" fmla="*/ 3 w 6"/>
                  <a:gd name="T7" fmla="*/ 1 h 32"/>
                  <a:gd name="T8" fmla="*/ 6 w 6"/>
                  <a:gd name="T9" fmla="*/ 7 h 32"/>
                  <a:gd name="T10" fmla="*/ 6 w 6"/>
                  <a:gd name="T11" fmla="*/ 29 h 32"/>
                  <a:gd name="T12" fmla="*/ 3 w 6"/>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 h="32">
                    <a:moveTo>
                      <a:pt x="3" y="31"/>
                    </a:moveTo>
                    <a:cubicBezTo>
                      <a:pt x="1" y="30"/>
                      <a:pt x="0" y="27"/>
                      <a:pt x="0" y="25"/>
                    </a:cubicBezTo>
                    <a:cubicBezTo>
                      <a:pt x="0" y="3"/>
                      <a:pt x="0" y="3"/>
                      <a:pt x="0" y="3"/>
                    </a:cubicBezTo>
                    <a:cubicBezTo>
                      <a:pt x="0" y="1"/>
                      <a:pt x="1" y="0"/>
                      <a:pt x="3" y="1"/>
                    </a:cubicBezTo>
                    <a:cubicBezTo>
                      <a:pt x="5" y="2"/>
                      <a:pt x="6" y="5"/>
                      <a:pt x="6" y="7"/>
                    </a:cubicBezTo>
                    <a:cubicBezTo>
                      <a:pt x="6" y="29"/>
                      <a:pt x="6" y="29"/>
                      <a:pt x="6" y="29"/>
                    </a:cubicBezTo>
                    <a:cubicBezTo>
                      <a:pt x="6" y="31"/>
                      <a:pt x="5" y="32"/>
                      <a:pt x="3" y="3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63" name="Freeform 273">
                <a:extLst>
                  <a:ext uri="{FF2B5EF4-FFF2-40B4-BE49-F238E27FC236}">
                    <a16:creationId xmlns:a16="http://schemas.microsoft.com/office/drawing/2014/main" id="{B5366EF3-8768-A4E1-984B-ECEE7871150D}"/>
                  </a:ext>
                </a:extLst>
              </p:cNvPr>
              <p:cNvSpPr>
                <a:spLocks/>
              </p:cNvSpPr>
              <p:nvPr/>
            </p:nvSpPr>
            <p:spPr bwMode="auto">
              <a:xfrm>
                <a:off x="12177713" y="3449638"/>
                <a:ext cx="80963" cy="130175"/>
              </a:xfrm>
              <a:custGeom>
                <a:avLst/>
                <a:gdLst>
                  <a:gd name="T0" fmla="*/ 25 w 29"/>
                  <a:gd name="T1" fmla="*/ 47 h 47"/>
                  <a:gd name="T2" fmla="*/ 23 w 29"/>
                  <a:gd name="T3" fmla="*/ 44 h 47"/>
                  <a:gd name="T4" fmla="*/ 1 w 29"/>
                  <a:gd name="T5" fmla="*/ 6 h 47"/>
                  <a:gd name="T6" fmla="*/ 1 w 29"/>
                  <a:gd name="T7" fmla="*/ 1 h 47"/>
                  <a:gd name="T8" fmla="*/ 5 w 29"/>
                  <a:gd name="T9" fmla="*/ 3 h 47"/>
                  <a:gd name="T10" fmla="*/ 27 w 29"/>
                  <a:gd name="T11" fmla="*/ 42 h 47"/>
                  <a:gd name="T12" fmla="*/ 27 w 29"/>
                  <a:gd name="T13" fmla="*/ 47 h 47"/>
                  <a:gd name="T14" fmla="*/ 25 w 29"/>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5" y="47"/>
                    </a:moveTo>
                    <a:cubicBezTo>
                      <a:pt x="24" y="46"/>
                      <a:pt x="24" y="45"/>
                      <a:pt x="23" y="44"/>
                    </a:cubicBezTo>
                    <a:cubicBezTo>
                      <a:pt x="1" y="6"/>
                      <a:pt x="1" y="6"/>
                      <a:pt x="1" y="6"/>
                    </a:cubicBezTo>
                    <a:cubicBezTo>
                      <a:pt x="0" y="4"/>
                      <a:pt x="0" y="2"/>
                      <a:pt x="1" y="1"/>
                    </a:cubicBezTo>
                    <a:cubicBezTo>
                      <a:pt x="2" y="0"/>
                      <a:pt x="4" y="1"/>
                      <a:pt x="5" y="3"/>
                    </a:cubicBezTo>
                    <a:cubicBezTo>
                      <a:pt x="27" y="42"/>
                      <a:pt x="27" y="42"/>
                      <a:pt x="27" y="42"/>
                    </a:cubicBezTo>
                    <a:cubicBezTo>
                      <a:pt x="29" y="44"/>
                      <a:pt x="29" y="46"/>
                      <a:pt x="27" y="47"/>
                    </a:cubicBezTo>
                    <a:cubicBezTo>
                      <a:pt x="27" y="47"/>
                      <a:pt x="26" y="47"/>
                      <a:pt x="25" y="4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4" name="Group 23">
              <a:extLst>
                <a:ext uri="{FF2B5EF4-FFF2-40B4-BE49-F238E27FC236}">
                  <a16:creationId xmlns:a16="http://schemas.microsoft.com/office/drawing/2014/main" id="{F40B7846-A297-F256-4C6F-E5744F68836C}"/>
                </a:ext>
              </a:extLst>
            </p:cNvPr>
            <p:cNvGrpSpPr/>
            <p:nvPr/>
          </p:nvGrpSpPr>
          <p:grpSpPr>
            <a:xfrm>
              <a:off x="8605664" y="1935946"/>
              <a:ext cx="494689" cy="695239"/>
              <a:chOff x="9921875" y="2800350"/>
              <a:chExt cx="411163" cy="577851"/>
            </a:xfrm>
          </p:grpSpPr>
          <p:sp>
            <p:nvSpPr>
              <p:cNvPr id="138" name="Freeform 274">
                <a:extLst>
                  <a:ext uri="{FF2B5EF4-FFF2-40B4-BE49-F238E27FC236}">
                    <a16:creationId xmlns:a16="http://schemas.microsoft.com/office/drawing/2014/main" id="{BF9EE788-1C1A-08AB-6B18-779E4B03D6C4}"/>
                  </a:ext>
                </a:extLst>
              </p:cNvPr>
              <p:cNvSpPr>
                <a:spLocks/>
              </p:cNvSpPr>
              <p:nvPr/>
            </p:nvSpPr>
            <p:spPr bwMode="auto">
              <a:xfrm>
                <a:off x="9986963" y="2800350"/>
                <a:ext cx="346075" cy="563563"/>
              </a:xfrm>
              <a:custGeom>
                <a:avLst/>
                <a:gdLst>
                  <a:gd name="T0" fmla="*/ 101 w 125"/>
                  <a:gd name="T1" fmla="*/ 196 h 204"/>
                  <a:gd name="T2" fmla="*/ 24 w 125"/>
                  <a:gd name="T3" fmla="*/ 152 h 204"/>
                  <a:gd name="T4" fmla="*/ 0 w 125"/>
                  <a:gd name="T5" fmla="*/ 106 h 204"/>
                  <a:gd name="T6" fmla="*/ 0 w 125"/>
                  <a:gd name="T7" fmla="*/ 26 h 204"/>
                  <a:gd name="T8" fmla="*/ 24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4" y="152"/>
                      <a:pt x="24" y="152"/>
                      <a:pt x="24" y="152"/>
                    </a:cubicBezTo>
                    <a:cubicBezTo>
                      <a:pt x="11" y="144"/>
                      <a:pt x="0" y="124"/>
                      <a:pt x="0" y="106"/>
                    </a:cubicBezTo>
                    <a:cubicBezTo>
                      <a:pt x="0" y="26"/>
                      <a:pt x="0" y="26"/>
                      <a:pt x="0" y="26"/>
                    </a:cubicBezTo>
                    <a:cubicBezTo>
                      <a:pt x="0" y="8"/>
                      <a:pt x="11" y="0"/>
                      <a:pt x="24"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39" name="Freeform 275">
                <a:extLst>
                  <a:ext uri="{FF2B5EF4-FFF2-40B4-BE49-F238E27FC236}">
                    <a16:creationId xmlns:a16="http://schemas.microsoft.com/office/drawing/2014/main" id="{10B85EC6-09CF-70CC-FF14-9B4E5BE7F81F}"/>
                  </a:ext>
                </a:extLst>
              </p:cNvPr>
              <p:cNvSpPr>
                <a:spLocks/>
              </p:cNvSpPr>
              <p:nvPr/>
            </p:nvSpPr>
            <p:spPr bwMode="auto">
              <a:xfrm>
                <a:off x="9921875" y="2814638"/>
                <a:ext cx="344488" cy="563563"/>
              </a:xfrm>
              <a:custGeom>
                <a:avLst/>
                <a:gdLst>
                  <a:gd name="T0" fmla="*/ 101 w 125"/>
                  <a:gd name="T1" fmla="*/ 196 h 204"/>
                  <a:gd name="T2" fmla="*/ 24 w 125"/>
                  <a:gd name="T3" fmla="*/ 152 h 204"/>
                  <a:gd name="T4" fmla="*/ 0 w 125"/>
                  <a:gd name="T5" fmla="*/ 106 h 204"/>
                  <a:gd name="T6" fmla="*/ 0 w 125"/>
                  <a:gd name="T7" fmla="*/ 26 h 204"/>
                  <a:gd name="T8" fmla="*/ 24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4" y="152"/>
                      <a:pt x="24" y="152"/>
                      <a:pt x="24" y="152"/>
                    </a:cubicBezTo>
                    <a:cubicBezTo>
                      <a:pt x="11" y="144"/>
                      <a:pt x="0" y="123"/>
                      <a:pt x="0" y="106"/>
                    </a:cubicBezTo>
                    <a:cubicBezTo>
                      <a:pt x="0" y="26"/>
                      <a:pt x="0" y="26"/>
                      <a:pt x="0" y="26"/>
                    </a:cubicBezTo>
                    <a:cubicBezTo>
                      <a:pt x="0" y="8"/>
                      <a:pt x="11" y="0"/>
                      <a:pt x="24" y="8"/>
                    </a:cubicBezTo>
                    <a:cubicBezTo>
                      <a:pt x="101" y="52"/>
                      <a:pt x="101" y="52"/>
                      <a:pt x="101" y="52"/>
                    </a:cubicBezTo>
                    <a:cubicBezTo>
                      <a:pt x="114" y="59"/>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0" name="Freeform 276">
                <a:extLst>
                  <a:ext uri="{FF2B5EF4-FFF2-40B4-BE49-F238E27FC236}">
                    <a16:creationId xmlns:a16="http://schemas.microsoft.com/office/drawing/2014/main" id="{C727D27C-C119-63EB-3956-EACD44D9F61E}"/>
                  </a:ext>
                </a:extLst>
              </p:cNvPr>
              <p:cNvSpPr>
                <a:spLocks noEditPoints="1"/>
              </p:cNvSpPr>
              <p:nvPr/>
            </p:nvSpPr>
            <p:spPr bwMode="auto">
              <a:xfrm>
                <a:off x="10045700" y="3165475"/>
                <a:ext cx="90488" cy="79375"/>
              </a:xfrm>
              <a:custGeom>
                <a:avLst/>
                <a:gdLst>
                  <a:gd name="T0" fmla="*/ 27 w 33"/>
                  <a:gd name="T1" fmla="*/ 28 h 29"/>
                  <a:gd name="T2" fmla="*/ 5 w 33"/>
                  <a:gd name="T3" fmla="*/ 15 h 29"/>
                  <a:gd name="T4" fmla="*/ 0 w 33"/>
                  <a:gd name="T5" fmla="*/ 5 h 29"/>
                  <a:gd name="T6" fmla="*/ 5 w 33"/>
                  <a:gd name="T7" fmla="*/ 2 h 29"/>
                  <a:gd name="T8" fmla="*/ 27 w 33"/>
                  <a:gd name="T9" fmla="*/ 14 h 29"/>
                  <a:gd name="T10" fmla="*/ 33 w 33"/>
                  <a:gd name="T11" fmla="*/ 24 h 29"/>
                  <a:gd name="T12" fmla="*/ 27 w 33"/>
                  <a:gd name="T13" fmla="*/ 28 h 29"/>
                  <a:gd name="T14" fmla="*/ 5 w 33"/>
                  <a:gd name="T15" fmla="*/ 6 h 29"/>
                  <a:gd name="T16" fmla="*/ 3 w 33"/>
                  <a:gd name="T17" fmla="*/ 7 h 29"/>
                  <a:gd name="T18" fmla="*/ 5 w 33"/>
                  <a:gd name="T19" fmla="*/ 11 h 29"/>
                  <a:gd name="T20" fmla="*/ 27 w 33"/>
                  <a:gd name="T21" fmla="*/ 23 h 29"/>
                  <a:gd name="T22" fmla="*/ 29 w 33"/>
                  <a:gd name="T23" fmla="*/ 22 h 29"/>
                  <a:gd name="T24" fmla="*/ 27 w 33"/>
                  <a:gd name="T25" fmla="*/ 18 h 29"/>
                  <a:gd name="T26" fmla="*/ 5 w 33"/>
                  <a:gd name="T2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27" y="28"/>
                    </a:moveTo>
                    <a:cubicBezTo>
                      <a:pt x="5" y="15"/>
                      <a:pt x="5" y="15"/>
                      <a:pt x="5" y="15"/>
                    </a:cubicBezTo>
                    <a:cubicBezTo>
                      <a:pt x="2" y="13"/>
                      <a:pt x="0" y="9"/>
                      <a:pt x="0" y="5"/>
                    </a:cubicBezTo>
                    <a:cubicBezTo>
                      <a:pt x="0" y="1"/>
                      <a:pt x="2" y="0"/>
                      <a:pt x="5" y="2"/>
                    </a:cubicBezTo>
                    <a:cubicBezTo>
                      <a:pt x="27" y="14"/>
                      <a:pt x="27" y="14"/>
                      <a:pt x="27" y="14"/>
                    </a:cubicBezTo>
                    <a:cubicBezTo>
                      <a:pt x="30" y="16"/>
                      <a:pt x="33" y="20"/>
                      <a:pt x="33" y="24"/>
                    </a:cubicBezTo>
                    <a:cubicBezTo>
                      <a:pt x="33" y="28"/>
                      <a:pt x="30" y="29"/>
                      <a:pt x="27" y="28"/>
                    </a:cubicBezTo>
                    <a:close/>
                    <a:moveTo>
                      <a:pt x="5" y="6"/>
                    </a:moveTo>
                    <a:cubicBezTo>
                      <a:pt x="4" y="5"/>
                      <a:pt x="3" y="6"/>
                      <a:pt x="3" y="7"/>
                    </a:cubicBezTo>
                    <a:cubicBezTo>
                      <a:pt x="3" y="9"/>
                      <a:pt x="4" y="10"/>
                      <a:pt x="5" y="11"/>
                    </a:cubicBezTo>
                    <a:cubicBezTo>
                      <a:pt x="27" y="23"/>
                      <a:pt x="27" y="23"/>
                      <a:pt x="27" y="23"/>
                    </a:cubicBezTo>
                    <a:cubicBezTo>
                      <a:pt x="28" y="24"/>
                      <a:pt x="29" y="24"/>
                      <a:pt x="29" y="22"/>
                    </a:cubicBezTo>
                    <a:cubicBezTo>
                      <a:pt x="29" y="21"/>
                      <a:pt x="28" y="19"/>
                      <a:pt x="27" y="18"/>
                    </a:cubicBezTo>
                    <a:lnTo>
                      <a:pt x="5" y="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1" name="Freeform 277">
                <a:extLst>
                  <a:ext uri="{FF2B5EF4-FFF2-40B4-BE49-F238E27FC236}">
                    <a16:creationId xmlns:a16="http://schemas.microsoft.com/office/drawing/2014/main" id="{1324A85B-F554-01DF-24E1-8835B665024A}"/>
                  </a:ext>
                </a:extLst>
              </p:cNvPr>
              <p:cNvSpPr>
                <a:spLocks noEditPoints="1"/>
              </p:cNvSpPr>
              <p:nvPr/>
            </p:nvSpPr>
            <p:spPr bwMode="auto">
              <a:xfrm>
                <a:off x="10045700" y="3136900"/>
                <a:ext cx="90488" cy="84138"/>
              </a:xfrm>
              <a:custGeom>
                <a:avLst/>
                <a:gdLst>
                  <a:gd name="T0" fmla="*/ 27 w 33"/>
                  <a:gd name="T1" fmla="*/ 28 h 30"/>
                  <a:gd name="T2" fmla="*/ 5 w 33"/>
                  <a:gd name="T3" fmla="*/ 16 h 30"/>
                  <a:gd name="T4" fmla="*/ 0 w 33"/>
                  <a:gd name="T5" fmla="*/ 6 h 30"/>
                  <a:gd name="T6" fmla="*/ 5 w 33"/>
                  <a:gd name="T7" fmla="*/ 2 h 30"/>
                  <a:gd name="T8" fmla="*/ 27 w 33"/>
                  <a:gd name="T9" fmla="*/ 15 h 30"/>
                  <a:gd name="T10" fmla="*/ 33 w 33"/>
                  <a:gd name="T11" fmla="*/ 25 h 30"/>
                  <a:gd name="T12" fmla="*/ 27 w 33"/>
                  <a:gd name="T13" fmla="*/ 28 h 30"/>
                  <a:gd name="T14" fmla="*/ 5 w 33"/>
                  <a:gd name="T15" fmla="*/ 6 h 30"/>
                  <a:gd name="T16" fmla="*/ 3 w 33"/>
                  <a:gd name="T17" fmla="*/ 8 h 30"/>
                  <a:gd name="T18" fmla="*/ 5 w 33"/>
                  <a:gd name="T19" fmla="*/ 12 h 30"/>
                  <a:gd name="T20" fmla="*/ 27 w 33"/>
                  <a:gd name="T21" fmla="*/ 24 h 30"/>
                  <a:gd name="T22" fmla="*/ 29 w 33"/>
                  <a:gd name="T23" fmla="*/ 23 h 30"/>
                  <a:gd name="T24" fmla="*/ 27 w 33"/>
                  <a:gd name="T25" fmla="*/ 19 h 30"/>
                  <a:gd name="T26" fmla="*/ 5 w 33"/>
                  <a:gd name="T2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0">
                    <a:moveTo>
                      <a:pt x="27" y="28"/>
                    </a:moveTo>
                    <a:cubicBezTo>
                      <a:pt x="5" y="16"/>
                      <a:pt x="5" y="16"/>
                      <a:pt x="5" y="16"/>
                    </a:cubicBezTo>
                    <a:cubicBezTo>
                      <a:pt x="2" y="14"/>
                      <a:pt x="0" y="9"/>
                      <a:pt x="0" y="6"/>
                    </a:cubicBezTo>
                    <a:cubicBezTo>
                      <a:pt x="0" y="2"/>
                      <a:pt x="2" y="0"/>
                      <a:pt x="5" y="2"/>
                    </a:cubicBezTo>
                    <a:cubicBezTo>
                      <a:pt x="27" y="15"/>
                      <a:pt x="27" y="15"/>
                      <a:pt x="27" y="15"/>
                    </a:cubicBezTo>
                    <a:cubicBezTo>
                      <a:pt x="30" y="16"/>
                      <a:pt x="33" y="21"/>
                      <a:pt x="33" y="25"/>
                    </a:cubicBezTo>
                    <a:cubicBezTo>
                      <a:pt x="33" y="29"/>
                      <a:pt x="30" y="30"/>
                      <a:pt x="27" y="28"/>
                    </a:cubicBezTo>
                    <a:close/>
                    <a:moveTo>
                      <a:pt x="5" y="6"/>
                    </a:moveTo>
                    <a:cubicBezTo>
                      <a:pt x="4" y="6"/>
                      <a:pt x="3" y="6"/>
                      <a:pt x="3" y="8"/>
                    </a:cubicBezTo>
                    <a:cubicBezTo>
                      <a:pt x="3" y="9"/>
                      <a:pt x="4" y="11"/>
                      <a:pt x="5" y="12"/>
                    </a:cubicBezTo>
                    <a:cubicBezTo>
                      <a:pt x="27" y="24"/>
                      <a:pt x="27" y="24"/>
                      <a:pt x="27" y="24"/>
                    </a:cubicBezTo>
                    <a:cubicBezTo>
                      <a:pt x="28" y="25"/>
                      <a:pt x="29" y="24"/>
                      <a:pt x="29" y="23"/>
                    </a:cubicBezTo>
                    <a:cubicBezTo>
                      <a:pt x="29" y="21"/>
                      <a:pt x="28" y="20"/>
                      <a:pt x="27" y="19"/>
                    </a:cubicBezTo>
                    <a:lnTo>
                      <a:pt x="5" y="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2" name="Freeform 278">
                <a:extLst>
                  <a:ext uri="{FF2B5EF4-FFF2-40B4-BE49-F238E27FC236}">
                    <a16:creationId xmlns:a16="http://schemas.microsoft.com/office/drawing/2014/main" id="{63424131-2AC8-5F68-696A-B3D2F928B536}"/>
                  </a:ext>
                </a:extLst>
              </p:cNvPr>
              <p:cNvSpPr>
                <a:spLocks/>
              </p:cNvSpPr>
              <p:nvPr/>
            </p:nvSpPr>
            <p:spPr bwMode="auto">
              <a:xfrm>
                <a:off x="10056813" y="3200400"/>
                <a:ext cx="65088" cy="55563"/>
              </a:xfrm>
              <a:custGeom>
                <a:avLst/>
                <a:gdLst>
                  <a:gd name="T0" fmla="*/ 12 w 24"/>
                  <a:gd name="T1" fmla="*/ 17 h 20"/>
                  <a:gd name="T2" fmla="*/ 0 w 24"/>
                  <a:gd name="T3" fmla="*/ 0 h 20"/>
                  <a:gd name="T4" fmla="*/ 3 w 24"/>
                  <a:gd name="T5" fmla="*/ 0 h 20"/>
                  <a:gd name="T6" fmla="*/ 12 w 24"/>
                  <a:gd name="T7" fmla="*/ 13 h 20"/>
                  <a:gd name="T8" fmla="*/ 21 w 24"/>
                  <a:gd name="T9" fmla="*/ 11 h 20"/>
                  <a:gd name="T10" fmla="*/ 24 w 24"/>
                  <a:gd name="T11" fmla="*/ 14 h 20"/>
                  <a:gd name="T12" fmla="*/ 12 w 24"/>
                  <a:gd name="T13" fmla="*/ 17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17"/>
                    </a:moveTo>
                    <a:cubicBezTo>
                      <a:pt x="7" y="14"/>
                      <a:pt x="2" y="7"/>
                      <a:pt x="0" y="0"/>
                    </a:cubicBezTo>
                    <a:cubicBezTo>
                      <a:pt x="3" y="0"/>
                      <a:pt x="3" y="0"/>
                      <a:pt x="3" y="0"/>
                    </a:cubicBezTo>
                    <a:cubicBezTo>
                      <a:pt x="5" y="5"/>
                      <a:pt x="8" y="10"/>
                      <a:pt x="12" y="13"/>
                    </a:cubicBezTo>
                    <a:cubicBezTo>
                      <a:pt x="16" y="15"/>
                      <a:pt x="20" y="14"/>
                      <a:pt x="21" y="11"/>
                    </a:cubicBezTo>
                    <a:cubicBezTo>
                      <a:pt x="24" y="14"/>
                      <a:pt x="24" y="14"/>
                      <a:pt x="24" y="14"/>
                    </a:cubicBezTo>
                    <a:cubicBezTo>
                      <a:pt x="23" y="19"/>
                      <a:pt x="18" y="20"/>
                      <a:pt x="12" y="1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3" name="Freeform 279">
                <a:extLst>
                  <a:ext uri="{FF2B5EF4-FFF2-40B4-BE49-F238E27FC236}">
                    <a16:creationId xmlns:a16="http://schemas.microsoft.com/office/drawing/2014/main" id="{AA6CF6F2-A956-38EA-AC6F-BD2056627992}"/>
                  </a:ext>
                </a:extLst>
              </p:cNvPr>
              <p:cNvSpPr>
                <a:spLocks/>
              </p:cNvSpPr>
              <p:nvPr/>
            </p:nvSpPr>
            <p:spPr bwMode="auto">
              <a:xfrm>
                <a:off x="10020300" y="2979738"/>
                <a:ext cx="141288" cy="207963"/>
              </a:xfrm>
              <a:custGeom>
                <a:avLst/>
                <a:gdLst>
                  <a:gd name="T0" fmla="*/ 15 w 51"/>
                  <a:gd name="T1" fmla="*/ 62 h 75"/>
                  <a:gd name="T2" fmla="*/ 12 w 51"/>
                  <a:gd name="T3" fmla="*/ 60 h 75"/>
                  <a:gd name="T4" fmla="*/ 8 w 51"/>
                  <a:gd name="T5" fmla="*/ 50 h 75"/>
                  <a:gd name="T6" fmla="*/ 0 w 51"/>
                  <a:gd name="T7" fmla="*/ 23 h 75"/>
                  <a:gd name="T8" fmla="*/ 25 w 51"/>
                  <a:gd name="T9" fmla="*/ 8 h 75"/>
                  <a:gd name="T10" fmla="*/ 51 w 51"/>
                  <a:gd name="T11" fmla="*/ 53 h 75"/>
                  <a:gd name="T12" fmla="*/ 42 w 51"/>
                  <a:gd name="T13" fmla="*/ 69 h 75"/>
                  <a:gd name="T14" fmla="*/ 42 w 51"/>
                  <a:gd name="T15" fmla="*/ 70 h 75"/>
                  <a:gd name="T16" fmla="*/ 39 w 51"/>
                  <a:gd name="T17" fmla="*/ 75 h 75"/>
                  <a:gd name="T18" fmla="*/ 35 w 51"/>
                  <a:gd name="T19" fmla="*/ 73 h 75"/>
                  <a:gd name="T20" fmla="*/ 40 w 51"/>
                  <a:gd name="T21" fmla="*/ 65 h 75"/>
                  <a:gd name="T22" fmla="*/ 40 w 51"/>
                  <a:gd name="T23" fmla="*/ 65 h 75"/>
                  <a:gd name="T24" fmla="*/ 40 w 51"/>
                  <a:gd name="T25" fmla="*/ 65 h 75"/>
                  <a:gd name="T26" fmla="*/ 47 w 51"/>
                  <a:gd name="T27" fmla="*/ 50 h 75"/>
                  <a:gd name="T28" fmla="*/ 25 w 51"/>
                  <a:gd name="T29" fmla="*/ 13 h 75"/>
                  <a:gd name="T30" fmla="*/ 3 w 51"/>
                  <a:gd name="T31" fmla="*/ 25 h 75"/>
                  <a:gd name="T32" fmla="*/ 11 w 51"/>
                  <a:gd name="T33" fmla="*/ 48 h 75"/>
                  <a:gd name="T34" fmla="*/ 15 w 51"/>
                  <a:gd name="T35"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75">
                    <a:moveTo>
                      <a:pt x="15" y="62"/>
                    </a:moveTo>
                    <a:cubicBezTo>
                      <a:pt x="12" y="60"/>
                      <a:pt x="12" y="60"/>
                      <a:pt x="12" y="60"/>
                    </a:cubicBezTo>
                    <a:cubicBezTo>
                      <a:pt x="12" y="57"/>
                      <a:pt x="11" y="54"/>
                      <a:pt x="8" y="50"/>
                    </a:cubicBezTo>
                    <a:cubicBezTo>
                      <a:pt x="3" y="41"/>
                      <a:pt x="0" y="32"/>
                      <a:pt x="0" y="23"/>
                    </a:cubicBezTo>
                    <a:cubicBezTo>
                      <a:pt x="0" y="7"/>
                      <a:pt x="11" y="0"/>
                      <a:pt x="25" y="8"/>
                    </a:cubicBezTo>
                    <a:cubicBezTo>
                      <a:pt x="39" y="17"/>
                      <a:pt x="51" y="36"/>
                      <a:pt x="51" y="53"/>
                    </a:cubicBezTo>
                    <a:cubicBezTo>
                      <a:pt x="51" y="61"/>
                      <a:pt x="47" y="67"/>
                      <a:pt x="42" y="69"/>
                    </a:cubicBezTo>
                    <a:cubicBezTo>
                      <a:pt x="42" y="70"/>
                      <a:pt x="42" y="70"/>
                      <a:pt x="42" y="70"/>
                    </a:cubicBezTo>
                    <a:cubicBezTo>
                      <a:pt x="40" y="71"/>
                      <a:pt x="39" y="73"/>
                      <a:pt x="39" y="75"/>
                    </a:cubicBezTo>
                    <a:cubicBezTo>
                      <a:pt x="35" y="73"/>
                      <a:pt x="35" y="73"/>
                      <a:pt x="35" y="73"/>
                    </a:cubicBezTo>
                    <a:cubicBezTo>
                      <a:pt x="35" y="70"/>
                      <a:pt x="36" y="67"/>
                      <a:pt x="40" y="65"/>
                    </a:cubicBezTo>
                    <a:cubicBezTo>
                      <a:pt x="40" y="65"/>
                      <a:pt x="40" y="65"/>
                      <a:pt x="40" y="65"/>
                    </a:cubicBezTo>
                    <a:cubicBezTo>
                      <a:pt x="40" y="65"/>
                      <a:pt x="40" y="65"/>
                      <a:pt x="40" y="65"/>
                    </a:cubicBezTo>
                    <a:cubicBezTo>
                      <a:pt x="44" y="63"/>
                      <a:pt x="47" y="58"/>
                      <a:pt x="47" y="50"/>
                    </a:cubicBezTo>
                    <a:cubicBezTo>
                      <a:pt x="47" y="37"/>
                      <a:pt x="37" y="20"/>
                      <a:pt x="25" y="13"/>
                    </a:cubicBezTo>
                    <a:cubicBezTo>
                      <a:pt x="13" y="6"/>
                      <a:pt x="3" y="11"/>
                      <a:pt x="3" y="25"/>
                    </a:cubicBezTo>
                    <a:cubicBezTo>
                      <a:pt x="3" y="32"/>
                      <a:pt x="6" y="41"/>
                      <a:pt x="11" y="48"/>
                    </a:cubicBezTo>
                    <a:cubicBezTo>
                      <a:pt x="14" y="54"/>
                      <a:pt x="15" y="58"/>
                      <a:pt x="15" y="6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4" name="Freeform 280">
                <a:extLst>
                  <a:ext uri="{FF2B5EF4-FFF2-40B4-BE49-F238E27FC236}">
                    <a16:creationId xmlns:a16="http://schemas.microsoft.com/office/drawing/2014/main" id="{8E71F3AF-D951-91D7-C376-DBC552E2526D}"/>
                  </a:ext>
                </a:extLst>
              </p:cNvPr>
              <p:cNvSpPr>
                <a:spLocks/>
              </p:cNvSpPr>
              <p:nvPr/>
            </p:nvSpPr>
            <p:spPr bwMode="auto">
              <a:xfrm>
                <a:off x="10067925" y="3082925"/>
                <a:ext cx="44450" cy="93663"/>
              </a:xfrm>
              <a:custGeom>
                <a:avLst/>
                <a:gdLst>
                  <a:gd name="T0" fmla="*/ 13 w 16"/>
                  <a:gd name="T1" fmla="*/ 34 h 34"/>
                  <a:gd name="T2" fmla="*/ 9 w 16"/>
                  <a:gd name="T3" fmla="*/ 31 h 34"/>
                  <a:gd name="T4" fmla="*/ 12 w 16"/>
                  <a:gd name="T5" fmla="*/ 12 h 34"/>
                  <a:gd name="T6" fmla="*/ 11 w 16"/>
                  <a:gd name="T7" fmla="*/ 12 h 34"/>
                  <a:gd name="T8" fmla="*/ 8 w 16"/>
                  <a:gd name="T9" fmla="*/ 9 h 34"/>
                  <a:gd name="T10" fmla="*/ 6 w 16"/>
                  <a:gd name="T11" fmla="*/ 9 h 34"/>
                  <a:gd name="T12" fmla="*/ 4 w 16"/>
                  <a:gd name="T13" fmla="*/ 8 h 34"/>
                  <a:gd name="T14" fmla="*/ 7 w 16"/>
                  <a:gd name="T15" fmla="*/ 30 h 34"/>
                  <a:gd name="T16" fmla="*/ 3 w 16"/>
                  <a:gd name="T17" fmla="*/ 28 h 34"/>
                  <a:gd name="T18" fmla="*/ 0 w 16"/>
                  <a:gd name="T19" fmla="*/ 2 h 34"/>
                  <a:gd name="T20" fmla="*/ 1 w 16"/>
                  <a:gd name="T21" fmla="*/ 0 h 34"/>
                  <a:gd name="T22" fmla="*/ 3 w 16"/>
                  <a:gd name="T23" fmla="*/ 2 h 34"/>
                  <a:gd name="T24" fmla="*/ 3 w 16"/>
                  <a:gd name="T25" fmla="*/ 2 h 34"/>
                  <a:gd name="T26" fmla="*/ 5 w 16"/>
                  <a:gd name="T27" fmla="*/ 4 h 34"/>
                  <a:gd name="T28" fmla="*/ 6 w 16"/>
                  <a:gd name="T29" fmla="*/ 4 h 34"/>
                  <a:gd name="T30" fmla="*/ 8 w 16"/>
                  <a:gd name="T31" fmla="*/ 4 h 34"/>
                  <a:gd name="T32" fmla="*/ 10 w 16"/>
                  <a:gd name="T33" fmla="*/ 6 h 34"/>
                  <a:gd name="T34" fmla="*/ 11 w 16"/>
                  <a:gd name="T35" fmla="*/ 8 h 34"/>
                  <a:gd name="T36" fmla="*/ 13 w 16"/>
                  <a:gd name="T37" fmla="*/ 7 h 34"/>
                  <a:gd name="T38" fmla="*/ 15 w 16"/>
                  <a:gd name="T39" fmla="*/ 8 h 34"/>
                  <a:gd name="T40" fmla="*/ 16 w 16"/>
                  <a:gd name="T41" fmla="*/ 11 h 34"/>
                  <a:gd name="T42" fmla="*/ 13 w 16"/>
                  <a:gd name="T4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34">
                    <a:moveTo>
                      <a:pt x="13" y="34"/>
                    </a:moveTo>
                    <a:cubicBezTo>
                      <a:pt x="9" y="31"/>
                      <a:pt x="9" y="31"/>
                      <a:pt x="9" y="31"/>
                    </a:cubicBezTo>
                    <a:cubicBezTo>
                      <a:pt x="12" y="12"/>
                      <a:pt x="12" y="12"/>
                      <a:pt x="12" y="12"/>
                    </a:cubicBezTo>
                    <a:cubicBezTo>
                      <a:pt x="12" y="12"/>
                      <a:pt x="11" y="12"/>
                      <a:pt x="11" y="12"/>
                    </a:cubicBezTo>
                    <a:cubicBezTo>
                      <a:pt x="10" y="12"/>
                      <a:pt x="9" y="11"/>
                      <a:pt x="8" y="9"/>
                    </a:cubicBezTo>
                    <a:cubicBezTo>
                      <a:pt x="7" y="9"/>
                      <a:pt x="7" y="9"/>
                      <a:pt x="6" y="9"/>
                    </a:cubicBezTo>
                    <a:cubicBezTo>
                      <a:pt x="5" y="9"/>
                      <a:pt x="5" y="8"/>
                      <a:pt x="4" y="8"/>
                    </a:cubicBezTo>
                    <a:cubicBezTo>
                      <a:pt x="7" y="30"/>
                      <a:pt x="7" y="30"/>
                      <a:pt x="7" y="30"/>
                    </a:cubicBezTo>
                    <a:cubicBezTo>
                      <a:pt x="3" y="28"/>
                      <a:pt x="3" y="28"/>
                      <a:pt x="3" y="28"/>
                    </a:cubicBezTo>
                    <a:cubicBezTo>
                      <a:pt x="0" y="2"/>
                      <a:pt x="0" y="2"/>
                      <a:pt x="0" y="2"/>
                    </a:cubicBezTo>
                    <a:cubicBezTo>
                      <a:pt x="0" y="0"/>
                      <a:pt x="0" y="0"/>
                      <a:pt x="1" y="0"/>
                    </a:cubicBezTo>
                    <a:cubicBezTo>
                      <a:pt x="2" y="0"/>
                      <a:pt x="3" y="1"/>
                      <a:pt x="3" y="2"/>
                    </a:cubicBezTo>
                    <a:cubicBezTo>
                      <a:pt x="3" y="2"/>
                      <a:pt x="3" y="2"/>
                      <a:pt x="3" y="2"/>
                    </a:cubicBezTo>
                    <a:cubicBezTo>
                      <a:pt x="3" y="2"/>
                      <a:pt x="4" y="4"/>
                      <a:pt x="5" y="4"/>
                    </a:cubicBezTo>
                    <a:cubicBezTo>
                      <a:pt x="6" y="5"/>
                      <a:pt x="6" y="4"/>
                      <a:pt x="6" y="4"/>
                    </a:cubicBezTo>
                    <a:cubicBezTo>
                      <a:pt x="7" y="3"/>
                      <a:pt x="7" y="3"/>
                      <a:pt x="8" y="4"/>
                    </a:cubicBezTo>
                    <a:cubicBezTo>
                      <a:pt x="9" y="4"/>
                      <a:pt x="10" y="5"/>
                      <a:pt x="10" y="6"/>
                    </a:cubicBezTo>
                    <a:cubicBezTo>
                      <a:pt x="10" y="7"/>
                      <a:pt x="10" y="8"/>
                      <a:pt x="11" y="8"/>
                    </a:cubicBezTo>
                    <a:cubicBezTo>
                      <a:pt x="12" y="8"/>
                      <a:pt x="12" y="7"/>
                      <a:pt x="13" y="7"/>
                    </a:cubicBezTo>
                    <a:cubicBezTo>
                      <a:pt x="13" y="7"/>
                      <a:pt x="14" y="7"/>
                      <a:pt x="15" y="8"/>
                    </a:cubicBezTo>
                    <a:cubicBezTo>
                      <a:pt x="16" y="9"/>
                      <a:pt x="16" y="10"/>
                      <a:pt x="16" y="11"/>
                    </a:cubicBezTo>
                    <a:lnTo>
                      <a:pt x="13" y="3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5" name="Freeform 281">
                <a:extLst>
                  <a:ext uri="{FF2B5EF4-FFF2-40B4-BE49-F238E27FC236}">
                    <a16:creationId xmlns:a16="http://schemas.microsoft.com/office/drawing/2014/main" id="{B65FDB56-50F6-E273-55E2-47AD4B3B0026}"/>
                  </a:ext>
                </a:extLst>
              </p:cNvPr>
              <p:cNvSpPr>
                <a:spLocks/>
              </p:cNvSpPr>
              <p:nvPr/>
            </p:nvSpPr>
            <p:spPr bwMode="auto">
              <a:xfrm>
                <a:off x="10091738" y="3032125"/>
                <a:ext cx="44450" cy="63500"/>
              </a:xfrm>
              <a:custGeom>
                <a:avLst/>
                <a:gdLst>
                  <a:gd name="T0" fmla="*/ 14 w 16"/>
                  <a:gd name="T1" fmla="*/ 23 h 23"/>
                  <a:gd name="T2" fmla="*/ 12 w 16"/>
                  <a:gd name="T3" fmla="*/ 20 h 23"/>
                  <a:gd name="T4" fmla="*/ 2 w 16"/>
                  <a:gd name="T5" fmla="*/ 4 h 23"/>
                  <a:gd name="T6" fmla="*/ 1 w 16"/>
                  <a:gd name="T7" fmla="*/ 1 h 23"/>
                  <a:gd name="T8" fmla="*/ 3 w 16"/>
                  <a:gd name="T9" fmla="*/ 1 h 23"/>
                  <a:gd name="T10" fmla="*/ 16 w 16"/>
                  <a:gd name="T11" fmla="*/ 21 h 23"/>
                  <a:gd name="T12" fmla="*/ 14 w 16"/>
                  <a:gd name="T13" fmla="*/ 23 h 23"/>
                  <a:gd name="T14" fmla="*/ 14 w 1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3">
                    <a:moveTo>
                      <a:pt x="14" y="23"/>
                    </a:moveTo>
                    <a:cubicBezTo>
                      <a:pt x="13" y="22"/>
                      <a:pt x="12" y="21"/>
                      <a:pt x="12" y="20"/>
                    </a:cubicBezTo>
                    <a:cubicBezTo>
                      <a:pt x="11" y="14"/>
                      <a:pt x="7" y="9"/>
                      <a:pt x="2" y="4"/>
                    </a:cubicBezTo>
                    <a:cubicBezTo>
                      <a:pt x="1" y="3"/>
                      <a:pt x="0" y="2"/>
                      <a:pt x="1" y="1"/>
                    </a:cubicBezTo>
                    <a:cubicBezTo>
                      <a:pt x="1" y="0"/>
                      <a:pt x="2" y="0"/>
                      <a:pt x="3" y="1"/>
                    </a:cubicBezTo>
                    <a:cubicBezTo>
                      <a:pt x="9" y="7"/>
                      <a:pt x="14" y="13"/>
                      <a:pt x="16" y="21"/>
                    </a:cubicBezTo>
                    <a:cubicBezTo>
                      <a:pt x="16" y="22"/>
                      <a:pt x="15" y="23"/>
                      <a:pt x="14" y="23"/>
                    </a:cubicBezTo>
                    <a:cubicBezTo>
                      <a:pt x="14" y="23"/>
                      <a:pt x="14" y="23"/>
                      <a:pt x="14" y="2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6" name="Freeform 282">
                <a:extLst>
                  <a:ext uri="{FF2B5EF4-FFF2-40B4-BE49-F238E27FC236}">
                    <a16:creationId xmlns:a16="http://schemas.microsoft.com/office/drawing/2014/main" id="{80F35420-B6DE-130A-B865-A0EBA7CAF731}"/>
                  </a:ext>
                </a:extLst>
              </p:cNvPr>
              <p:cNvSpPr>
                <a:spLocks/>
              </p:cNvSpPr>
              <p:nvPr/>
            </p:nvSpPr>
            <p:spPr bwMode="auto">
              <a:xfrm>
                <a:off x="9964738" y="3019425"/>
                <a:ext cx="41275" cy="30163"/>
              </a:xfrm>
              <a:custGeom>
                <a:avLst/>
                <a:gdLst>
                  <a:gd name="T0" fmla="*/ 13 w 15"/>
                  <a:gd name="T1" fmla="*/ 11 h 11"/>
                  <a:gd name="T2" fmla="*/ 2 w 15"/>
                  <a:gd name="T3" fmla="*/ 5 h 11"/>
                  <a:gd name="T4" fmla="*/ 0 w 15"/>
                  <a:gd name="T5" fmla="*/ 1 h 11"/>
                  <a:gd name="T6" fmla="*/ 2 w 15"/>
                  <a:gd name="T7" fmla="*/ 0 h 11"/>
                  <a:gd name="T8" fmla="*/ 13 w 15"/>
                  <a:gd name="T9" fmla="*/ 7 h 11"/>
                  <a:gd name="T10" fmla="*/ 15 w 15"/>
                  <a:gd name="T11" fmla="*/ 10 h 11"/>
                  <a:gd name="T12" fmla="*/ 13 w 1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13" y="11"/>
                    </a:moveTo>
                    <a:cubicBezTo>
                      <a:pt x="2" y="5"/>
                      <a:pt x="2" y="5"/>
                      <a:pt x="2" y="5"/>
                    </a:cubicBezTo>
                    <a:cubicBezTo>
                      <a:pt x="1" y="4"/>
                      <a:pt x="0" y="3"/>
                      <a:pt x="0" y="1"/>
                    </a:cubicBezTo>
                    <a:cubicBezTo>
                      <a:pt x="0" y="0"/>
                      <a:pt x="1" y="0"/>
                      <a:pt x="2" y="0"/>
                    </a:cubicBezTo>
                    <a:cubicBezTo>
                      <a:pt x="13" y="7"/>
                      <a:pt x="13" y="7"/>
                      <a:pt x="13" y="7"/>
                    </a:cubicBezTo>
                    <a:cubicBezTo>
                      <a:pt x="14" y="7"/>
                      <a:pt x="15" y="9"/>
                      <a:pt x="15" y="10"/>
                    </a:cubicBezTo>
                    <a:cubicBezTo>
                      <a:pt x="15" y="11"/>
                      <a:pt x="14" y="11"/>
                      <a:pt x="13"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7" name="Freeform 283">
                <a:extLst>
                  <a:ext uri="{FF2B5EF4-FFF2-40B4-BE49-F238E27FC236}">
                    <a16:creationId xmlns:a16="http://schemas.microsoft.com/office/drawing/2014/main" id="{10845DC9-BB32-0A9D-7B7D-F1CAC7D057C9}"/>
                  </a:ext>
                </a:extLst>
              </p:cNvPr>
              <p:cNvSpPr>
                <a:spLocks/>
              </p:cNvSpPr>
              <p:nvPr/>
            </p:nvSpPr>
            <p:spPr bwMode="auto">
              <a:xfrm>
                <a:off x="10172700" y="3136900"/>
                <a:ext cx="41275" cy="33338"/>
              </a:xfrm>
              <a:custGeom>
                <a:avLst/>
                <a:gdLst>
                  <a:gd name="T0" fmla="*/ 13 w 15"/>
                  <a:gd name="T1" fmla="*/ 11 h 12"/>
                  <a:gd name="T2" fmla="*/ 2 w 15"/>
                  <a:gd name="T3" fmla="*/ 5 h 12"/>
                  <a:gd name="T4" fmla="*/ 0 w 15"/>
                  <a:gd name="T5" fmla="*/ 1 h 12"/>
                  <a:gd name="T6" fmla="*/ 2 w 15"/>
                  <a:gd name="T7" fmla="*/ 0 h 12"/>
                  <a:gd name="T8" fmla="*/ 13 w 15"/>
                  <a:gd name="T9" fmla="*/ 7 h 12"/>
                  <a:gd name="T10" fmla="*/ 15 w 15"/>
                  <a:gd name="T11" fmla="*/ 10 h 12"/>
                  <a:gd name="T12" fmla="*/ 13 w 15"/>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3" y="11"/>
                    </a:moveTo>
                    <a:cubicBezTo>
                      <a:pt x="2" y="5"/>
                      <a:pt x="2" y="5"/>
                      <a:pt x="2" y="5"/>
                    </a:cubicBezTo>
                    <a:cubicBezTo>
                      <a:pt x="1" y="4"/>
                      <a:pt x="0" y="3"/>
                      <a:pt x="0" y="1"/>
                    </a:cubicBezTo>
                    <a:cubicBezTo>
                      <a:pt x="0" y="0"/>
                      <a:pt x="1" y="0"/>
                      <a:pt x="2" y="0"/>
                    </a:cubicBezTo>
                    <a:cubicBezTo>
                      <a:pt x="13" y="7"/>
                      <a:pt x="13" y="7"/>
                      <a:pt x="13" y="7"/>
                    </a:cubicBezTo>
                    <a:cubicBezTo>
                      <a:pt x="14" y="7"/>
                      <a:pt x="15" y="9"/>
                      <a:pt x="15" y="10"/>
                    </a:cubicBezTo>
                    <a:cubicBezTo>
                      <a:pt x="15" y="11"/>
                      <a:pt x="14" y="12"/>
                      <a:pt x="13"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8" name="Freeform 284">
                <a:extLst>
                  <a:ext uri="{FF2B5EF4-FFF2-40B4-BE49-F238E27FC236}">
                    <a16:creationId xmlns:a16="http://schemas.microsoft.com/office/drawing/2014/main" id="{1B5A894E-04A8-1548-8049-55BCB4E9A8B3}"/>
                  </a:ext>
                </a:extLst>
              </p:cNvPr>
              <p:cNvSpPr>
                <a:spLocks/>
              </p:cNvSpPr>
              <p:nvPr/>
            </p:nvSpPr>
            <p:spPr bwMode="auto">
              <a:xfrm>
                <a:off x="10147300" y="3030538"/>
                <a:ext cx="44450" cy="34925"/>
              </a:xfrm>
              <a:custGeom>
                <a:avLst/>
                <a:gdLst>
                  <a:gd name="T0" fmla="*/ 2 w 16"/>
                  <a:gd name="T1" fmla="*/ 12 h 13"/>
                  <a:gd name="T2" fmla="*/ 0 w 16"/>
                  <a:gd name="T3" fmla="*/ 11 h 13"/>
                  <a:gd name="T4" fmla="*/ 0 w 16"/>
                  <a:gd name="T5" fmla="*/ 8 h 13"/>
                  <a:gd name="T6" fmla="*/ 13 w 16"/>
                  <a:gd name="T7" fmla="*/ 1 h 13"/>
                  <a:gd name="T8" fmla="*/ 16 w 16"/>
                  <a:gd name="T9" fmla="*/ 2 h 13"/>
                  <a:gd name="T10" fmla="*/ 16 w 16"/>
                  <a:gd name="T11" fmla="*/ 5 h 13"/>
                  <a:gd name="T12" fmla="*/ 3 w 16"/>
                  <a:gd name="T13" fmla="*/ 12 h 13"/>
                  <a:gd name="T14" fmla="*/ 2 w 16"/>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2" y="12"/>
                    </a:moveTo>
                    <a:cubicBezTo>
                      <a:pt x="1" y="12"/>
                      <a:pt x="1" y="12"/>
                      <a:pt x="0" y="11"/>
                    </a:cubicBezTo>
                    <a:cubicBezTo>
                      <a:pt x="0" y="10"/>
                      <a:pt x="0" y="8"/>
                      <a:pt x="0" y="8"/>
                    </a:cubicBezTo>
                    <a:cubicBezTo>
                      <a:pt x="13" y="1"/>
                      <a:pt x="13" y="1"/>
                      <a:pt x="13" y="1"/>
                    </a:cubicBezTo>
                    <a:cubicBezTo>
                      <a:pt x="14" y="0"/>
                      <a:pt x="15" y="1"/>
                      <a:pt x="16" y="2"/>
                    </a:cubicBezTo>
                    <a:cubicBezTo>
                      <a:pt x="16" y="3"/>
                      <a:pt x="16" y="5"/>
                      <a:pt x="16" y="5"/>
                    </a:cubicBezTo>
                    <a:cubicBezTo>
                      <a:pt x="3" y="12"/>
                      <a:pt x="3" y="12"/>
                      <a:pt x="3" y="12"/>
                    </a:cubicBezTo>
                    <a:cubicBezTo>
                      <a:pt x="2" y="13"/>
                      <a:pt x="2" y="13"/>
                      <a:pt x="2" y="1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49" name="Freeform 285">
                <a:extLst>
                  <a:ext uri="{FF2B5EF4-FFF2-40B4-BE49-F238E27FC236}">
                    <a16:creationId xmlns:a16="http://schemas.microsoft.com/office/drawing/2014/main" id="{FAB3BCA7-8378-1D6F-2492-8C515B4AB6AB}"/>
                  </a:ext>
                </a:extLst>
              </p:cNvPr>
              <p:cNvSpPr>
                <a:spLocks/>
              </p:cNvSpPr>
              <p:nvPr/>
            </p:nvSpPr>
            <p:spPr bwMode="auto">
              <a:xfrm>
                <a:off x="10083800" y="2949575"/>
                <a:ext cx="11113" cy="49213"/>
              </a:xfrm>
              <a:custGeom>
                <a:avLst/>
                <a:gdLst>
                  <a:gd name="T0" fmla="*/ 2 w 4"/>
                  <a:gd name="T1" fmla="*/ 18 h 18"/>
                  <a:gd name="T2" fmla="*/ 0 w 4"/>
                  <a:gd name="T3" fmla="*/ 14 h 18"/>
                  <a:gd name="T4" fmla="*/ 0 w 4"/>
                  <a:gd name="T5" fmla="*/ 2 h 18"/>
                  <a:gd name="T6" fmla="*/ 2 w 4"/>
                  <a:gd name="T7" fmla="*/ 1 h 18"/>
                  <a:gd name="T8" fmla="*/ 4 w 4"/>
                  <a:gd name="T9" fmla="*/ 4 h 18"/>
                  <a:gd name="T10" fmla="*/ 4 w 4"/>
                  <a:gd name="T11" fmla="*/ 17 h 18"/>
                  <a:gd name="T12" fmla="*/ 2 w 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 h="18">
                    <a:moveTo>
                      <a:pt x="2" y="18"/>
                    </a:moveTo>
                    <a:cubicBezTo>
                      <a:pt x="1" y="17"/>
                      <a:pt x="0" y="16"/>
                      <a:pt x="0" y="14"/>
                    </a:cubicBezTo>
                    <a:cubicBezTo>
                      <a:pt x="0" y="2"/>
                      <a:pt x="0" y="2"/>
                      <a:pt x="0" y="2"/>
                    </a:cubicBezTo>
                    <a:cubicBezTo>
                      <a:pt x="0" y="1"/>
                      <a:pt x="1" y="0"/>
                      <a:pt x="2" y="1"/>
                    </a:cubicBezTo>
                    <a:cubicBezTo>
                      <a:pt x="3" y="1"/>
                      <a:pt x="4" y="3"/>
                      <a:pt x="4" y="4"/>
                    </a:cubicBezTo>
                    <a:cubicBezTo>
                      <a:pt x="4" y="17"/>
                      <a:pt x="4" y="17"/>
                      <a:pt x="4" y="17"/>
                    </a:cubicBezTo>
                    <a:cubicBezTo>
                      <a:pt x="4" y="18"/>
                      <a:pt x="3" y="18"/>
                      <a:pt x="2" y="1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50" name="Freeform 286">
                <a:extLst>
                  <a:ext uri="{FF2B5EF4-FFF2-40B4-BE49-F238E27FC236}">
                    <a16:creationId xmlns:a16="http://schemas.microsoft.com/office/drawing/2014/main" id="{CCD8B803-5294-2458-3581-8897261A53C5}"/>
                  </a:ext>
                </a:extLst>
              </p:cNvPr>
              <p:cNvSpPr>
                <a:spLocks/>
              </p:cNvSpPr>
              <p:nvPr/>
            </p:nvSpPr>
            <p:spPr bwMode="auto">
              <a:xfrm>
                <a:off x="9986963" y="2916238"/>
                <a:ext cx="47625" cy="77788"/>
              </a:xfrm>
              <a:custGeom>
                <a:avLst/>
                <a:gdLst>
                  <a:gd name="T0" fmla="*/ 15 w 17"/>
                  <a:gd name="T1" fmla="*/ 27 h 28"/>
                  <a:gd name="T2" fmla="*/ 13 w 17"/>
                  <a:gd name="T3" fmla="*/ 26 h 28"/>
                  <a:gd name="T4" fmla="*/ 1 w 17"/>
                  <a:gd name="T5" fmla="*/ 4 h 28"/>
                  <a:gd name="T6" fmla="*/ 1 w 17"/>
                  <a:gd name="T7" fmla="*/ 1 h 28"/>
                  <a:gd name="T8" fmla="*/ 3 w 17"/>
                  <a:gd name="T9" fmla="*/ 2 h 28"/>
                  <a:gd name="T10" fmla="*/ 16 w 17"/>
                  <a:gd name="T11" fmla="*/ 25 h 28"/>
                  <a:gd name="T12" fmla="*/ 16 w 17"/>
                  <a:gd name="T13" fmla="*/ 27 h 28"/>
                  <a:gd name="T14" fmla="*/ 15 w 17"/>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15" y="27"/>
                    </a:moveTo>
                    <a:cubicBezTo>
                      <a:pt x="14" y="27"/>
                      <a:pt x="14" y="27"/>
                      <a:pt x="13" y="26"/>
                    </a:cubicBezTo>
                    <a:cubicBezTo>
                      <a:pt x="1" y="4"/>
                      <a:pt x="1" y="4"/>
                      <a:pt x="1" y="4"/>
                    </a:cubicBezTo>
                    <a:cubicBezTo>
                      <a:pt x="0" y="3"/>
                      <a:pt x="0" y="1"/>
                      <a:pt x="1" y="1"/>
                    </a:cubicBezTo>
                    <a:cubicBezTo>
                      <a:pt x="1" y="0"/>
                      <a:pt x="2" y="1"/>
                      <a:pt x="3" y="2"/>
                    </a:cubicBezTo>
                    <a:cubicBezTo>
                      <a:pt x="16" y="25"/>
                      <a:pt x="16" y="25"/>
                      <a:pt x="16" y="25"/>
                    </a:cubicBezTo>
                    <a:cubicBezTo>
                      <a:pt x="17" y="26"/>
                      <a:pt x="17" y="27"/>
                      <a:pt x="16" y="27"/>
                    </a:cubicBezTo>
                    <a:cubicBezTo>
                      <a:pt x="16" y="28"/>
                      <a:pt x="15" y="28"/>
                      <a:pt x="15" y="2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5" name="Group 24">
              <a:extLst>
                <a:ext uri="{FF2B5EF4-FFF2-40B4-BE49-F238E27FC236}">
                  <a16:creationId xmlns:a16="http://schemas.microsoft.com/office/drawing/2014/main" id="{7E72CB15-8174-A494-B00C-B33B58D4CD03}"/>
                </a:ext>
              </a:extLst>
            </p:cNvPr>
            <p:cNvGrpSpPr/>
            <p:nvPr/>
          </p:nvGrpSpPr>
          <p:grpSpPr>
            <a:xfrm>
              <a:off x="5719664" y="3773360"/>
              <a:ext cx="494689" cy="695239"/>
              <a:chOff x="7523163" y="4327525"/>
              <a:chExt cx="411163" cy="577851"/>
            </a:xfrm>
          </p:grpSpPr>
          <p:sp>
            <p:nvSpPr>
              <p:cNvPr id="125" name="Freeform 287">
                <a:extLst>
                  <a:ext uri="{FF2B5EF4-FFF2-40B4-BE49-F238E27FC236}">
                    <a16:creationId xmlns:a16="http://schemas.microsoft.com/office/drawing/2014/main" id="{A096AB61-4403-EED2-772F-BCD5CED0E837}"/>
                  </a:ext>
                </a:extLst>
              </p:cNvPr>
              <p:cNvSpPr>
                <a:spLocks/>
              </p:cNvSpPr>
              <p:nvPr/>
            </p:nvSpPr>
            <p:spPr bwMode="auto">
              <a:xfrm>
                <a:off x="7589838" y="4327525"/>
                <a:ext cx="344488" cy="563563"/>
              </a:xfrm>
              <a:custGeom>
                <a:avLst/>
                <a:gdLst>
                  <a:gd name="T0" fmla="*/ 101 w 125"/>
                  <a:gd name="T1" fmla="*/ 197 h 204"/>
                  <a:gd name="T2" fmla="*/ 24 w 125"/>
                  <a:gd name="T3" fmla="*/ 152 h 204"/>
                  <a:gd name="T4" fmla="*/ 0 w 125"/>
                  <a:gd name="T5" fmla="*/ 106 h 204"/>
                  <a:gd name="T6" fmla="*/ 0 w 125"/>
                  <a:gd name="T7" fmla="*/ 26 h 204"/>
                  <a:gd name="T8" fmla="*/ 24 w 125"/>
                  <a:gd name="T9" fmla="*/ 8 h 204"/>
                  <a:gd name="T10" fmla="*/ 101 w 125"/>
                  <a:gd name="T11" fmla="*/ 52 h 204"/>
                  <a:gd name="T12" fmla="*/ 125 w 125"/>
                  <a:gd name="T13" fmla="*/ 99 h 204"/>
                  <a:gd name="T14" fmla="*/ 125 w 125"/>
                  <a:gd name="T15" fmla="*/ 178 h 204"/>
                  <a:gd name="T16" fmla="*/ 101 w 125"/>
                  <a:gd name="T17" fmla="*/ 19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7"/>
                    </a:moveTo>
                    <a:cubicBezTo>
                      <a:pt x="24" y="152"/>
                      <a:pt x="24" y="152"/>
                      <a:pt x="24" y="152"/>
                    </a:cubicBezTo>
                    <a:cubicBezTo>
                      <a:pt x="11" y="145"/>
                      <a:pt x="0" y="124"/>
                      <a:pt x="0" y="106"/>
                    </a:cubicBezTo>
                    <a:cubicBezTo>
                      <a:pt x="0" y="26"/>
                      <a:pt x="0" y="26"/>
                      <a:pt x="0" y="26"/>
                    </a:cubicBezTo>
                    <a:cubicBezTo>
                      <a:pt x="0" y="8"/>
                      <a:pt x="11" y="0"/>
                      <a:pt x="24" y="8"/>
                    </a:cubicBezTo>
                    <a:cubicBezTo>
                      <a:pt x="101" y="52"/>
                      <a:pt x="101" y="52"/>
                      <a:pt x="101" y="52"/>
                    </a:cubicBezTo>
                    <a:cubicBezTo>
                      <a:pt x="114" y="60"/>
                      <a:pt x="125" y="81"/>
                      <a:pt x="125" y="99"/>
                    </a:cubicBezTo>
                    <a:cubicBezTo>
                      <a:pt x="125" y="178"/>
                      <a:pt x="125" y="178"/>
                      <a:pt x="125" y="178"/>
                    </a:cubicBezTo>
                    <a:cubicBezTo>
                      <a:pt x="125" y="196"/>
                      <a:pt x="114" y="204"/>
                      <a:pt x="101" y="197"/>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26" name="Freeform 288">
                <a:extLst>
                  <a:ext uri="{FF2B5EF4-FFF2-40B4-BE49-F238E27FC236}">
                    <a16:creationId xmlns:a16="http://schemas.microsoft.com/office/drawing/2014/main" id="{C9E300E7-BB04-15A3-FE04-EDA6DA0E784A}"/>
                  </a:ext>
                </a:extLst>
              </p:cNvPr>
              <p:cNvSpPr>
                <a:spLocks/>
              </p:cNvSpPr>
              <p:nvPr/>
            </p:nvSpPr>
            <p:spPr bwMode="auto">
              <a:xfrm>
                <a:off x="7523163" y="4341813"/>
                <a:ext cx="344488" cy="563563"/>
              </a:xfrm>
              <a:custGeom>
                <a:avLst/>
                <a:gdLst>
                  <a:gd name="T0" fmla="*/ 101 w 125"/>
                  <a:gd name="T1" fmla="*/ 196 h 204"/>
                  <a:gd name="T2" fmla="*/ 24 w 125"/>
                  <a:gd name="T3" fmla="*/ 152 h 204"/>
                  <a:gd name="T4" fmla="*/ 0 w 125"/>
                  <a:gd name="T5" fmla="*/ 106 h 204"/>
                  <a:gd name="T6" fmla="*/ 0 w 125"/>
                  <a:gd name="T7" fmla="*/ 26 h 204"/>
                  <a:gd name="T8" fmla="*/ 24 w 125"/>
                  <a:gd name="T9" fmla="*/ 8 h 204"/>
                  <a:gd name="T10" fmla="*/ 101 w 125"/>
                  <a:gd name="T11" fmla="*/ 52 h 204"/>
                  <a:gd name="T12" fmla="*/ 125 w 125"/>
                  <a:gd name="T13" fmla="*/ 99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4" y="152"/>
                      <a:pt x="24" y="152"/>
                      <a:pt x="24" y="152"/>
                    </a:cubicBezTo>
                    <a:cubicBezTo>
                      <a:pt x="11" y="145"/>
                      <a:pt x="0" y="124"/>
                      <a:pt x="0" y="106"/>
                    </a:cubicBezTo>
                    <a:cubicBezTo>
                      <a:pt x="0" y="26"/>
                      <a:pt x="0" y="26"/>
                      <a:pt x="0" y="26"/>
                    </a:cubicBezTo>
                    <a:cubicBezTo>
                      <a:pt x="0" y="8"/>
                      <a:pt x="11" y="0"/>
                      <a:pt x="24" y="8"/>
                    </a:cubicBezTo>
                    <a:cubicBezTo>
                      <a:pt x="101" y="52"/>
                      <a:pt x="101" y="52"/>
                      <a:pt x="101" y="52"/>
                    </a:cubicBezTo>
                    <a:cubicBezTo>
                      <a:pt x="114" y="60"/>
                      <a:pt x="125" y="81"/>
                      <a:pt x="125" y="99"/>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27" name="Freeform 289">
                <a:extLst>
                  <a:ext uri="{FF2B5EF4-FFF2-40B4-BE49-F238E27FC236}">
                    <a16:creationId xmlns:a16="http://schemas.microsoft.com/office/drawing/2014/main" id="{452CCE55-21A0-3863-1DAD-834CA18621B6}"/>
                  </a:ext>
                </a:extLst>
              </p:cNvPr>
              <p:cNvSpPr>
                <a:spLocks noEditPoints="1"/>
              </p:cNvSpPr>
              <p:nvPr/>
            </p:nvSpPr>
            <p:spPr bwMode="auto">
              <a:xfrm>
                <a:off x="7646988" y="4692650"/>
                <a:ext cx="92075" cy="82550"/>
              </a:xfrm>
              <a:custGeom>
                <a:avLst/>
                <a:gdLst>
                  <a:gd name="T0" fmla="*/ 27 w 33"/>
                  <a:gd name="T1" fmla="*/ 28 h 30"/>
                  <a:gd name="T2" fmla="*/ 5 w 33"/>
                  <a:gd name="T3" fmla="*/ 16 h 30"/>
                  <a:gd name="T4" fmla="*/ 0 w 33"/>
                  <a:gd name="T5" fmla="*/ 5 h 30"/>
                  <a:gd name="T6" fmla="*/ 5 w 33"/>
                  <a:gd name="T7" fmla="*/ 2 h 30"/>
                  <a:gd name="T8" fmla="*/ 27 w 33"/>
                  <a:gd name="T9" fmla="*/ 14 h 30"/>
                  <a:gd name="T10" fmla="*/ 33 w 33"/>
                  <a:gd name="T11" fmla="*/ 25 h 30"/>
                  <a:gd name="T12" fmla="*/ 27 w 33"/>
                  <a:gd name="T13" fmla="*/ 28 h 30"/>
                  <a:gd name="T14" fmla="*/ 5 w 33"/>
                  <a:gd name="T15" fmla="*/ 6 h 30"/>
                  <a:gd name="T16" fmla="*/ 3 w 33"/>
                  <a:gd name="T17" fmla="*/ 8 h 30"/>
                  <a:gd name="T18" fmla="*/ 5 w 33"/>
                  <a:gd name="T19" fmla="*/ 11 h 30"/>
                  <a:gd name="T20" fmla="*/ 27 w 33"/>
                  <a:gd name="T21" fmla="*/ 24 h 30"/>
                  <a:gd name="T22" fmla="*/ 29 w 33"/>
                  <a:gd name="T23" fmla="*/ 22 h 30"/>
                  <a:gd name="T24" fmla="*/ 27 w 33"/>
                  <a:gd name="T25" fmla="*/ 19 h 30"/>
                  <a:gd name="T26" fmla="*/ 5 w 33"/>
                  <a:gd name="T2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0">
                    <a:moveTo>
                      <a:pt x="27" y="28"/>
                    </a:moveTo>
                    <a:cubicBezTo>
                      <a:pt x="5" y="16"/>
                      <a:pt x="5" y="16"/>
                      <a:pt x="5" y="16"/>
                    </a:cubicBezTo>
                    <a:cubicBezTo>
                      <a:pt x="2" y="14"/>
                      <a:pt x="0" y="9"/>
                      <a:pt x="0" y="5"/>
                    </a:cubicBezTo>
                    <a:cubicBezTo>
                      <a:pt x="0" y="2"/>
                      <a:pt x="2" y="0"/>
                      <a:pt x="5" y="2"/>
                    </a:cubicBezTo>
                    <a:cubicBezTo>
                      <a:pt x="27" y="14"/>
                      <a:pt x="27" y="14"/>
                      <a:pt x="27" y="14"/>
                    </a:cubicBezTo>
                    <a:cubicBezTo>
                      <a:pt x="30" y="16"/>
                      <a:pt x="33" y="21"/>
                      <a:pt x="33" y="25"/>
                    </a:cubicBezTo>
                    <a:cubicBezTo>
                      <a:pt x="33" y="28"/>
                      <a:pt x="30" y="30"/>
                      <a:pt x="27" y="28"/>
                    </a:cubicBezTo>
                    <a:close/>
                    <a:moveTo>
                      <a:pt x="5" y="6"/>
                    </a:moveTo>
                    <a:cubicBezTo>
                      <a:pt x="4" y="6"/>
                      <a:pt x="3" y="6"/>
                      <a:pt x="3" y="8"/>
                    </a:cubicBezTo>
                    <a:cubicBezTo>
                      <a:pt x="3" y="9"/>
                      <a:pt x="4" y="11"/>
                      <a:pt x="5" y="11"/>
                    </a:cubicBezTo>
                    <a:cubicBezTo>
                      <a:pt x="27" y="24"/>
                      <a:pt x="27" y="24"/>
                      <a:pt x="27" y="24"/>
                    </a:cubicBezTo>
                    <a:cubicBezTo>
                      <a:pt x="28" y="24"/>
                      <a:pt x="29" y="24"/>
                      <a:pt x="29" y="22"/>
                    </a:cubicBezTo>
                    <a:cubicBezTo>
                      <a:pt x="29" y="21"/>
                      <a:pt x="28" y="19"/>
                      <a:pt x="27" y="19"/>
                    </a:cubicBezTo>
                    <a:lnTo>
                      <a:pt x="5" y="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28" name="Freeform 290">
                <a:extLst>
                  <a:ext uri="{FF2B5EF4-FFF2-40B4-BE49-F238E27FC236}">
                    <a16:creationId xmlns:a16="http://schemas.microsoft.com/office/drawing/2014/main" id="{FC535499-A2A7-F507-3290-061AD3C804F2}"/>
                  </a:ext>
                </a:extLst>
              </p:cNvPr>
              <p:cNvSpPr>
                <a:spLocks noEditPoints="1"/>
              </p:cNvSpPr>
              <p:nvPr/>
            </p:nvSpPr>
            <p:spPr bwMode="auto">
              <a:xfrm>
                <a:off x="7646988" y="4667250"/>
                <a:ext cx="92075" cy="80963"/>
              </a:xfrm>
              <a:custGeom>
                <a:avLst/>
                <a:gdLst>
                  <a:gd name="T0" fmla="*/ 27 w 33"/>
                  <a:gd name="T1" fmla="*/ 28 h 29"/>
                  <a:gd name="T2" fmla="*/ 5 w 33"/>
                  <a:gd name="T3" fmla="*/ 15 h 29"/>
                  <a:gd name="T4" fmla="*/ 0 w 33"/>
                  <a:gd name="T5" fmla="*/ 5 h 29"/>
                  <a:gd name="T6" fmla="*/ 5 w 33"/>
                  <a:gd name="T7" fmla="*/ 2 h 29"/>
                  <a:gd name="T8" fmla="*/ 27 w 33"/>
                  <a:gd name="T9" fmla="*/ 14 h 29"/>
                  <a:gd name="T10" fmla="*/ 33 w 33"/>
                  <a:gd name="T11" fmla="*/ 24 h 29"/>
                  <a:gd name="T12" fmla="*/ 27 w 33"/>
                  <a:gd name="T13" fmla="*/ 28 h 29"/>
                  <a:gd name="T14" fmla="*/ 5 w 33"/>
                  <a:gd name="T15" fmla="*/ 6 h 29"/>
                  <a:gd name="T16" fmla="*/ 3 w 33"/>
                  <a:gd name="T17" fmla="*/ 7 h 29"/>
                  <a:gd name="T18" fmla="*/ 5 w 33"/>
                  <a:gd name="T19" fmla="*/ 11 h 29"/>
                  <a:gd name="T20" fmla="*/ 27 w 33"/>
                  <a:gd name="T21" fmla="*/ 23 h 29"/>
                  <a:gd name="T22" fmla="*/ 29 w 33"/>
                  <a:gd name="T23" fmla="*/ 22 h 29"/>
                  <a:gd name="T24" fmla="*/ 27 w 33"/>
                  <a:gd name="T25" fmla="*/ 18 h 29"/>
                  <a:gd name="T26" fmla="*/ 5 w 33"/>
                  <a:gd name="T2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27" y="28"/>
                    </a:moveTo>
                    <a:cubicBezTo>
                      <a:pt x="5" y="15"/>
                      <a:pt x="5" y="15"/>
                      <a:pt x="5" y="15"/>
                    </a:cubicBezTo>
                    <a:cubicBezTo>
                      <a:pt x="2" y="13"/>
                      <a:pt x="0" y="9"/>
                      <a:pt x="0" y="5"/>
                    </a:cubicBezTo>
                    <a:cubicBezTo>
                      <a:pt x="0" y="1"/>
                      <a:pt x="2" y="0"/>
                      <a:pt x="5" y="2"/>
                    </a:cubicBezTo>
                    <a:cubicBezTo>
                      <a:pt x="27" y="14"/>
                      <a:pt x="27" y="14"/>
                      <a:pt x="27" y="14"/>
                    </a:cubicBezTo>
                    <a:cubicBezTo>
                      <a:pt x="30" y="16"/>
                      <a:pt x="33" y="20"/>
                      <a:pt x="33" y="24"/>
                    </a:cubicBezTo>
                    <a:cubicBezTo>
                      <a:pt x="33" y="28"/>
                      <a:pt x="30" y="29"/>
                      <a:pt x="27" y="28"/>
                    </a:cubicBezTo>
                    <a:close/>
                    <a:moveTo>
                      <a:pt x="5" y="6"/>
                    </a:moveTo>
                    <a:cubicBezTo>
                      <a:pt x="4" y="5"/>
                      <a:pt x="3" y="6"/>
                      <a:pt x="3" y="7"/>
                    </a:cubicBezTo>
                    <a:cubicBezTo>
                      <a:pt x="3" y="9"/>
                      <a:pt x="4" y="10"/>
                      <a:pt x="5" y="11"/>
                    </a:cubicBezTo>
                    <a:cubicBezTo>
                      <a:pt x="27" y="23"/>
                      <a:pt x="27" y="23"/>
                      <a:pt x="27" y="23"/>
                    </a:cubicBezTo>
                    <a:cubicBezTo>
                      <a:pt x="28" y="24"/>
                      <a:pt x="29" y="24"/>
                      <a:pt x="29" y="22"/>
                    </a:cubicBezTo>
                    <a:cubicBezTo>
                      <a:pt x="29" y="21"/>
                      <a:pt x="28" y="19"/>
                      <a:pt x="27" y="18"/>
                    </a:cubicBezTo>
                    <a:lnTo>
                      <a:pt x="5" y="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29" name="Freeform 291">
                <a:extLst>
                  <a:ext uri="{FF2B5EF4-FFF2-40B4-BE49-F238E27FC236}">
                    <a16:creationId xmlns:a16="http://schemas.microsoft.com/office/drawing/2014/main" id="{D6E26AD5-9A81-7A80-75C9-FE7D38A73448}"/>
                  </a:ext>
                </a:extLst>
              </p:cNvPr>
              <p:cNvSpPr>
                <a:spLocks/>
              </p:cNvSpPr>
              <p:nvPr/>
            </p:nvSpPr>
            <p:spPr bwMode="auto">
              <a:xfrm>
                <a:off x="7658100" y="4729163"/>
                <a:ext cx="66675" cy="53975"/>
              </a:xfrm>
              <a:custGeom>
                <a:avLst/>
                <a:gdLst>
                  <a:gd name="T0" fmla="*/ 12 w 24"/>
                  <a:gd name="T1" fmla="*/ 17 h 20"/>
                  <a:gd name="T2" fmla="*/ 0 w 24"/>
                  <a:gd name="T3" fmla="*/ 0 h 20"/>
                  <a:gd name="T4" fmla="*/ 3 w 24"/>
                  <a:gd name="T5" fmla="*/ 1 h 20"/>
                  <a:gd name="T6" fmla="*/ 12 w 24"/>
                  <a:gd name="T7" fmla="*/ 13 h 20"/>
                  <a:gd name="T8" fmla="*/ 21 w 24"/>
                  <a:gd name="T9" fmla="*/ 11 h 20"/>
                  <a:gd name="T10" fmla="*/ 24 w 24"/>
                  <a:gd name="T11" fmla="*/ 15 h 20"/>
                  <a:gd name="T12" fmla="*/ 12 w 24"/>
                  <a:gd name="T13" fmla="*/ 17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17"/>
                    </a:moveTo>
                    <a:cubicBezTo>
                      <a:pt x="7" y="14"/>
                      <a:pt x="2" y="7"/>
                      <a:pt x="0" y="0"/>
                    </a:cubicBezTo>
                    <a:cubicBezTo>
                      <a:pt x="3" y="1"/>
                      <a:pt x="3" y="1"/>
                      <a:pt x="3" y="1"/>
                    </a:cubicBezTo>
                    <a:cubicBezTo>
                      <a:pt x="5" y="6"/>
                      <a:pt x="8" y="11"/>
                      <a:pt x="12" y="13"/>
                    </a:cubicBezTo>
                    <a:cubicBezTo>
                      <a:pt x="16" y="15"/>
                      <a:pt x="20" y="15"/>
                      <a:pt x="21" y="11"/>
                    </a:cubicBezTo>
                    <a:cubicBezTo>
                      <a:pt x="24" y="15"/>
                      <a:pt x="24" y="15"/>
                      <a:pt x="24" y="15"/>
                    </a:cubicBezTo>
                    <a:cubicBezTo>
                      <a:pt x="23" y="19"/>
                      <a:pt x="18" y="20"/>
                      <a:pt x="12" y="1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30" name="Freeform 292">
                <a:extLst>
                  <a:ext uri="{FF2B5EF4-FFF2-40B4-BE49-F238E27FC236}">
                    <a16:creationId xmlns:a16="http://schemas.microsoft.com/office/drawing/2014/main" id="{7C2913B3-EE4C-5145-C26F-E72EF529EDFD}"/>
                  </a:ext>
                </a:extLst>
              </p:cNvPr>
              <p:cNvSpPr>
                <a:spLocks/>
              </p:cNvSpPr>
              <p:nvPr/>
            </p:nvSpPr>
            <p:spPr bwMode="auto">
              <a:xfrm>
                <a:off x="7623175" y="4510088"/>
                <a:ext cx="139700" cy="207963"/>
              </a:xfrm>
              <a:custGeom>
                <a:avLst/>
                <a:gdLst>
                  <a:gd name="T0" fmla="*/ 15 w 51"/>
                  <a:gd name="T1" fmla="*/ 61 h 75"/>
                  <a:gd name="T2" fmla="*/ 12 w 51"/>
                  <a:gd name="T3" fmla="*/ 59 h 75"/>
                  <a:gd name="T4" fmla="*/ 8 w 51"/>
                  <a:gd name="T5" fmla="*/ 49 h 75"/>
                  <a:gd name="T6" fmla="*/ 0 w 51"/>
                  <a:gd name="T7" fmla="*/ 23 h 75"/>
                  <a:gd name="T8" fmla="*/ 25 w 51"/>
                  <a:gd name="T9" fmla="*/ 8 h 75"/>
                  <a:gd name="T10" fmla="*/ 51 w 51"/>
                  <a:gd name="T11" fmla="*/ 52 h 75"/>
                  <a:gd name="T12" fmla="*/ 42 w 51"/>
                  <a:gd name="T13" fmla="*/ 69 h 75"/>
                  <a:gd name="T14" fmla="*/ 42 w 51"/>
                  <a:gd name="T15" fmla="*/ 69 h 75"/>
                  <a:gd name="T16" fmla="*/ 39 w 51"/>
                  <a:gd name="T17" fmla="*/ 75 h 75"/>
                  <a:gd name="T18" fmla="*/ 35 w 51"/>
                  <a:gd name="T19" fmla="*/ 73 h 75"/>
                  <a:gd name="T20" fmla="*/ 40 w 51"/>
                  <a:gd name="T21" fmla="*/ 64 h 75"/>
                  <a:gd name="T22" fmla="*/ 40 w 51"/>
                  <a:gd name="T23" fmla="*/ 65 h 75"/>
                  <a:gd name="T24" fmla="*/ 40 w 51"/>
                  <a:gd name="T25" fmla="*/ 64 h 75"/>
                  <a:gd name="T26" fmla="*/ 47 w 51"/>
                  <a:gd name="T27" fmla="*/ 50 h 75"/>
                  <a:gd name="T28" fmla="*/ 25 w 51"/>
                  <a:gd name="T29" fmla="*/ 12 h 75"/>
                  <a:gd name="T30" fmla="*/ 3 w 51"/>
                  <a:gd name="T31" fmla="*/ 25 h 75"/>
                  <a:gd name="T32" fmla="*/ 11 w 51"/>
                  <a:gd name="T33" fmla="*/ 48 h 75"/>
                  <a:gd name="T34" fmla="*/ 15 w 51"/>
                  <a:gd name="T35"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75">
                    <a:moveTo>
                      <a:pt x="15" y="61"/>
                    </a:moveTo>
                    <a:cubicBezTo>
                      <a:pt x="12" y="59"/>
                      <a:pt x="12" y="59"/>
                      <a:pt x="12" y="59"/>
                    </a:cubicBezTo>
                    <a:cubicBezTo>
                      <a:pt x="12" y="57"/>
                      <a:pt x="11" y="53"/>
                      <a:pt x="8" y="49"/>
                    </a:cubicBezTo>
                    <a:cubicBezTo>
                      <a:pt x="3" y="41"/>
                      <a:pt x="0" y="31"/>
                      <a:pt x="0" y="23"/>
                    </a:cubicBezTo>
                    <a:cubicBezTo>
                      <a:pt x="0" y="6"/>
                      <a:pt x="11" y="0"/>
                      <a:pt x="25" y="8"/>
                    </a:cubicBezTo>
                    <a:cubicBezTo>
                      <a:pt x="39" y="16"/>
                      <a:pt x="51" y="36"/>
                      <a:pt x="51" y="52"/>
                    </a:cubicBezTo>
                    <a:cubicBezTo>
                      <a:pt x="51" y="60"/>
                      <a:pt x="48" y="66"/>
                      <a:pt x="42" y="69"/>
                    </a:cubicBezTo>
                    <a:cubicBezTo>
                      <a:pt x="42" y="69"/>
                      <a:pt x="42" y="69"/>
                      <a:pt x="42" y="69"/>
                    </a:cubicBezTo>
                    <a:cubicBezTo>
                      <a:pt x="40" y="70"/>
                      <a:pt x="39" y="72"/>
                      <a:pt x="39" y="75"/>
                    </a:cubicBezTo>
                    <a:cubicBezTo>
                      <a:pt x="35" y="73"/>
                      <a:pt x="35" y="73"/>
                      <a:pt x="35" y="73"/>
                    </a:cubicBezTo>
                    <a:cubicBezTo>
                      <a:pt x="35" y="69"/>
                      <a:pt x="36" y="66"/>
                      <a:pt x="40" y="64"/>
                    </a:cubicBezTo>
                    <a:cubicBezTo>
                      <a:pt x="40" y="65"/>
                      <a:pt x="40" y="65"/>
                      <a:pt x="40" y="65"/>
                    </a:cubicBezTo>
                    <a:cubicBezTo>
                      <a:pt x="40" y="64"/>
                      <a:pt x="40" y="64"/>
                      <a:pt x="40" y="64"/>
                    </a:cubicBezTo>
                    <a:cubicBezTo>
                      <a:pt x="44" y="62"/>
                      <a:pt x="47" y="57"/>
                      <a:pt x="47" y="50"/>
                    </a:cubicBezTo>
                    <a:cubicBezTo>
                      <a:pt x="47" y="36"/>
                      <a:pt x="37" y="19"/>
                      <a:pt x="25" y="12"/>
                    </a:cubicBezTo>
                    <a:cubicBezTo>
                      <a:pt x="13" y="5"/>
                      <a:pt x="3" y="11"/>
                      <a:pt x="3" y="25"/>
                    </a:cubicBezTo>
                    <a:cubicBezTo>
                      <a:pt x="3" y="32"/>
                      <a:pt x="6" y="40"/>
                      <a:pt x="11" y="48"/>
                    </a:cubicBezTo>
                    <a:cubicBezTo>
                      <a:pt x="14" y="53"/>
                      <a:pt x="15" y="58"/>
                      <a:pt x="15" y="6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31" name="Freeform 293">
                <a:extLst>
                  <a:ext uri="{FF2B5EF4-FFF2-40B4-BE49-F238E27FC236}">
                    <a16:creationId xmlns:a16="http://schemas.microsoft.com/office/drawing/2014/main" id="{B4716C25-2AB1-2039-04C7-C6FB4F670E3A}"/>
                  </a:ext>
                </a:extLst>
              </p:cNvPr>
              <p:cNvSpPr>
                <a:spLocks/>
              </p:cNvSpPr>
              <p:nvPr/>
            </p:nvSpPr>
            <p:spPr bwMode="auto">
              <a:xfrm>
                <a:off x="7669213" y="4610100"/>
                <a:ext cx="44450" cy="93663"/>
              </a:xfrm>
              <a:custGeom>
                <a:avLst/>
                <a:gdLst>
                  <a:gd name="T0" fmla="*/ 13 w 16"/>
                  <a:gd name="T1" fmla="*/ 34 h 34"/>
                  <a:gd name="T2" fmla="*/ 9 w 16"/>
                  <a:gd name="T3" fmla="*/ 31 h 34"/>
                  <a:gd name="T4" fmla="*/ 12 w 16"/>
                  <a:gd name="T5" fmla="*/ 13 h 34"/>
                  <a:gd name="T6" fmla="*/ 11 w 16"/>
                  <a:gd name="T7" fmla="*/ 13 h 34"/>
                  <a:gd name="T8" fmla="*/ 8 w 16"/>
                  <a:gd name="T9" fmla="*/ 9 h 34"/>
                  <a:gd name="T10" fmla="*/ 6 w 16"/>
                  <a:gd name="T11" fmla="*/ 9 h 34"/>
                  <a:gd name="T12" fmla="*/ 4 w 16"/>
                  <a:gd name="T13" fmla="*/ 8 h 34"/>
                  <a:gd name="T14" fmla="*/ 7 w 16"/>
                  <a:gd name="T15" fmla="*/ 30 h 34"/>
                  <a:gd name="T16" fmla="*/ 3 w 16"/>
                  <a:gd name="T17" fmla="*/ 29 h 34"/>
                  <a:gd name="T18" fmla="*/ 0 w 16"/>
                  <a:gd name="T19" fmla="*/ 2 h 34"/>
                  <a:gd name="T20" fmla="*/ 1 w 16"/>
                  <a:gd name="T21" fmla="*/ 0 h 34"/>
                  <a:gd name="T22" fmla="*/ 3 w 16"/>
                  <a:gd name="T23" fmla="*/ 2 h 34"/>
                  <a:gd name="T24" fmla="*/ 3 w 16"/>
                  <a:gd name="T25" fmla="*/ 2 h 34"/>
                  <a:gd name="T26" fmla="*/ 5 w 16"/>
                  <a:gd name="T27" fmla="*/ 5 h 34"/>
                  <a:gd name="T28" fmla="*/ 6 w 16"/>
                  <a:gd name="T29" fmla="*/ 5 h 34"/>
                  <a:gd name="T30" fmla="*/ 8 w 16"/>
                  <a:gd name="T31" fmla="*/ 4 h 34"/>
                  <a:gd name="T32" fmla="*/ 10 w 16"/>
                  <a:gd name="T33" fmla="*/ 6 h 34"/>
                  <a:gd name="T34" fmla="*/ 11 w 16"/>
                  <a:gd name="T35" fmla="*/ 8 h 34"/>
                  <a:gd name="T36" fmla="*/ 13 w 16"/>
                  <a:gd name="T37" fmla="*/ 8 h 34"/>
                  <a:gd name="T38" fmla="*/ 15 w 16"/>
                  <a:gd name="T39" fmla="*/ 8 h 34"/>
                  <a:gd name="T40" fmla="*/ 16 w 16"/>
                  <a:gd name="T41" fmla="*/ 11 h 34"/>
                  <a:gd name="T42" fmla="*/ 13 w 16"/>
                  <a:gd name="T4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34">
                    <a:moveTo>
                      <a:pt x="13" y="34"/>
                    </a:moveTo>
                    <a:cubicBezTo>
                      <a:pt x="9" y="31"/>
                      <a:pt x="9" y="31"/>
                      <a:pt x="9" y="31"/>
                    </a:cubicBezTo>
                    <a:cubicBezTo>
                      <a:pt x="12" y="13"/>
                      <a:pt x="12" y="13"/>
                      <a:pt x="12" y="13"/>
                    </a:cubicBezTo>
                    <a:cubicBezTo>
                      <a:pt x="12" y="13"/>
                      <a:pt x="12" y="13"/>
                      <a:pt x="11" y="13"/>
                    </a:cubicBezTo>
                    <a:cubicBezTo>
                      <a:pt x="10" y="12"/>
                      <a:pt x="9" y="11"/>
                      <a:pt x="8" y="9"/>
                    </a:cubicBezTo>
                    <a:cubicBezTo>
                      <a:pt x="7" y="10"/>
                      <a:pt x="7" y="9"/>
                      <a:pt x="6" y="9"/>
                    </a:cubicBezTo>
                    <a:cubicBezTo>
                      <a:pt x="5" y="9"/>
                      <a:pt x="5" y="9"/>
                      <a:pt x="4" y="8"/>
                    </a:cubicBezTo>
                    <a:cubicBezTo>
                      <a:pt x="7" y="30"/>
                      <a:pt x="7" y="30"/>
                      <a:pt x="7" y="30"/>
                    </a:cubicBezTo>
                    <a:cubicBezTo>
                      <a:pt x="3" y="29"/>
                      <a:pt x="3" y="29"/>
                      <a:pt x="3" y="29"/>
                    </a:cubicBezTo>
                    <a:cubicBezTo>
                      <a:pt x="0" y="2"/>
                      <a:pt x="0" y="2"/>
                      <a:pt x="0" y="2"/>
                    </a:cubicBezTo>
                    <a:cubicBezTo>
                      <a:pt x="0" y="1"/>
                      <a:pt x="1" y="0"/>
                      <a:pt x="1" y="0"/>
                    </a:cubicBezTo>
                    <a:cubicBezTo>
                      <a:pt x="2" y="0"/>
                      <a:pt x="3" y="1"/>
                      <a:pt x="3" y="2"/>
                    </a:cubicBezTo>
                    <a:cubicBezTo>
                      <a:pt x="3" y="2"/>
                      <a:pt x="3" y="2"/>
                      <a:pt x="3" y="2"/>
                    </a:cubicBezTo>
                    <a:cubicBezTo>
                      <a:pt x="3" y="2"/>
                      <a:pt x="4" y="4"/>
                      <a:pt x="5" y="5"/>
                    </a:cubicBezTo>
                    <a:cubicBezTo>
                      <a:pt x="6" y="5"/>
                      <a:pt x="6" y="5"/>
                      <a:pt x="6" y="5"/>
                    </a:cubicBezTo>
                    <a:cubicBezTo>
                      <a:pt x="7" y="4"/>
                      <a:pt x="7" y="4"/>
                      <a:pt x="8" y="4"/>
                    </a:cubicBezTo>
                    <a:cubicBezTo>
                      <a:pt x="9" y="4"/>
                      <a:pt x="10" y="5"/>
                      <a:pt x="10" y="6"/>
                    </a:cubicBezTo>
                    <a:cubicBezTo>
                      <a:pt x="10" y="7"/>
                      <a:pt x="10" y="8"/>
                      <a:pt x="11" y="8"/>
                    </a:cubicBezTo>
                    <a:cubicBezTo>
                      <a:pt x="12" y="8"/>
                      <a:pt x="12" y="8"/>
                      <a:pt x="13" y="8"/>
                    </a:cubicBezTo>
                    <a:cubicBezTo>
                      <a:pt x="13" y="7"/>
                      <a:pt x="14" y="7"/>
                      <a:pt x="15" y="8"/>
                    </a:cubicBezTo>
                    <a:cubicBezTo>
                      <a:pt x="16" y="9"/>
                      <a:pt x="16" y="10"/>
                      <a:pt x="16" y="11"/>
                    </a:cubicBezTo>
                    <a:lnTo>
                      <a:pt x="13" y="3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32" name="Freeform 294">
                <a:extLst>
                  <a:ext uri="{FF2B5EF4-FFF2-40B4-BE49-F238E27FC236}">
                    <a16:creationId xmlns:a16="http://schemas.microsoft.com/office/drawing/2014/main" id="{0D0B5571-0C27-8B54-7B7C-9B00E8459403}"/>
                  </a:ext>
                </a:extLst>
              </p:cNvPr>
              <p:cNvSpPr>
                <a:spLocks/>
              </p:cNvSpPr>
              <p:nvPr/>
            </p:nvSpPr>
            <p:spPr bwMode="auto">
              <a:xfrm>
                <a:off x="7694613" y="4559300"/>
                <a:ext cx="44450" cy="63500"/>
              </a:xfrm>
              <a:custGeom>
                <a:avLst/>
                <a:gdLst>
                  <a:gd name="T0" fmla="*/ 14 w 16"/>
                  <a:gd name="T1" fmla="*/ 23 h 23"/>
                  <a:gd name="T2" fmla="*/ 12 w 16"/>
                  <a:gd name="T3" fmla="*/ 21 h 23"/>
                  <a:gd name="T4" fmla="*/ 2 w 16"/>
                  <a:gd name="T5" fmla="*/ 5 h 23"/>
                  <a:gd name="T6" fmla="*/ 1 w 16"/>
                  <a:gd name="T7" fmla="*/ 1 h 23"/>
                  <a:gd name="T8" fmla="*/ 3 w 16"/>
                  <a:gd name="T9" fmla="*/ 1 h 23"/>
                  <a:gd name="T10" fmla="*/ 16 w 16"/>
                  <a:gd name="T11" fmla="*/ 21 h 23"/>
                  <a:gd name="T12" fmla="*/ 14 w 16"/>
                  <a:gd name="T13" fmla="*/ 23 h 23"/>
                  <a:gd name="T14" fmla="*/ 14 w 1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3">
                    <a:moveTo>
                      <a:pt x="14" y="23"/>
                    </a:moveTo>
                    <a:cubicBezTo>
                      <a:pt x="13" y="23"/>
                      <a:pt x="12" y="22"/>
                      <a:pt x="12" y="21"/>
                    </a:cubicBezTo>
                    <a:cubicBezTo>
                      <a:pt x="11" y="15"/>
                      <a:pt x="7" y="9"/>
                      <a:pt x="2" y="5"/>
                    </a:cubicBezTo>
                    <a:cubicBezTo>
                      <a:pt x="1" y="4"/>
                      <a:pt x="0" y="2"/>
                      <a:pt x="1" y="1"/>
                    </a:cubicBezTo>
                    <a:cubicBezTo>
                      <a:pt x="1" y="0"/>
                      <a:pt x="2" y="0"/>
                      <a:pt x="3" y="1"/>
                    </a:cubicBezTo>
                    <a:cubicBezTo>
                      <a:pt x="10" y="7"/>
                      <a:pt x="14" y="14"/>
                      <a:pt x="16" y="21"/>
                    </a:cubicBezTo>
                    <a:cubicBezTo>
                      <a:pt x="16" y="23"/>
                      <a:pt x="15" y="23"/>
                      <a:pt x="14" y="23"/>
                    </a:cubicBezTo>
                    <a:cubicBezTo>
                      <a:pt x="14" y="23"/>
                      <a:pt x="14" y="23"/>
                      <a:pt x="14" y="2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33" name="Freeform 295">
                <a:extLst>
                  <a:ext uri="{FF2B5EF4-FFF2-40B4-BE49-F238E27FC236}">
                    <a16:creationId xmlns:a16="http://schemas.microsoft.com/office/drawing/2014/main" id="{1DD625DE-7181-719D-FE99-D630E4766193}"/>
                  </a:ext>
                </a:extLst>
              </p:cNvPr>
              <p:cNvSpPr>
                <a:spLocks/>
              </p:cNvSpPr>
              <p:nvPr/>
            </p:nvSpPr>
            <p:spPr bwMode="auto">
              <a:xfrm>
                <a:off x="7570788" y="4546600"/>
                <a:ext cx="38100" cy="33338"/>
              </a:xfrm>
              <a:custGeom>
                <a:avLst/>
                <a:gdLst>
                  <a:gd name="T0" fmla="*/ 12 w 14"/>
                  <a:gd name="T1" fmla="*/ 11 h 12"/>
                  <a:gd name="T2" fmla="*/ 1 w 14"/>
                  <a:gd name="T3" fmla="*/ 5 h 12"/>
                  <a:gd name="T4" fmla="*/ 0 w 14"/>
                  <a:gd name="T5" fmla="*/ 2 h 12"/>
                  <a:gd name="T6" fmla="*/ 1 w 14"/>
                  <a:gd name="T7" fmla="*/ 1 h 12"/>
                  <a:gd name="T8" fmla="*/ 12 w 14"/>
                  <a:gd name="T9" fmla="*/ 7 h 12"/>
                  <a:gd name="T10" fmla="*/ 14 w 14"/>
                  <a:gd name="T11" fmla="*/ 10 h 12"/>
                  <a:gd name="T12" fmla="*/ 12 w 14"/>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12" y="11"/>
                    </a:moveTo>
                    <a:cubicBezTo>
                      <a:pt x="1" y="5"/>
                      <a:pt x="1" y="5"/>
                      <a:pt x="1" y="5"/>
                    </a:cubicBezTo>
                    <a:cubicBezTo>
                      <a:pt x="0" y="4"/>
                      <a:pt x="0" y="3"/>
                      <a:pt x="0" y="2"/>
                    </a:cubicBezTo>
                    <a:cubicBezTo>
                      <a:pt x="0" y="1"/>
                      <a:pt x="0" y="0"/>
                      <a:pt x="1" y="1"/>
                    </a:cubicBezTo>
                    <a:cubicBezTo>
                      <a:pt x="12" y="7"/>
                      <a:pt x="12" y="7"/>
                      <a:pt x="12" y="7"/>
                    </a:cubicBezTo>
                    <a:cubicBezTo>
                      <a:pt x="13" y="8"/>
                      <a:pt x="14" y="9"/>
                      <a:pt x="14" y="10"/>
                    </a:cubicBezTo>
                    <a:cubicBezTo>
                      <a:pt x="14" y="11"/>
                      <a:pt x="13" y="12"/>
                      <a:pt x="12"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34" name="Freeform 296">
                <a:extLst>
                  <a:ext uri="{FF2B5EF4-FFF2-40B4-BE49-F238E27FC236}">
                    <a16:creationId xmlns:a16="http://schemas.microsoft.com/office/drawing/2014/main" id="{70A53A22-2E17-E1B5-33CF-3F2DB85A604A}"/>
                  </a:ext>
                </a:extLst>
              </p:cNvPr>
              <p:cNvSpPr>
                <a:spLocks/>
              </p:cNvSpPr>
              <p:nvPr/>
            </p:nvSpPr>
            <p:spPr bwMode="auto">
              <a:xfrm>
                <a:off x="7773988" y="4665663"/>
                <a:ext cx="41275" cy="31750"/>
              </a:xfrm>
              <a:custGeom>
                <a:avLst/>
                <a:gdLst>
                  <a:gd name="T0" fmla="*/ 13 w 15"/>
                  <a:gd name="T1" fmla="*/ 11 h 12"/>
                  <a:gd name="T2" fmla="*/ 2 w 15"/>
                  <a:gd name="T3" fmla="*/ 5 h 12"/>
                  <a:gd name="T4" fmla="*/ 0 w 15"/>
                  <a:gd name="T5" fmla="*/ 2 h 12"/>
                  <a:gd name="T6" fmla="*/ 2 w 15"/>
                  <a:gd name="T7" fmla="*/ 1 h 12"/>
                  <a:gd name="T8" fmla="*/ 13 w 15"/>
                  <a:gd name="T9" fmla="*/ 7 h 12"/>
                  <a:gd name="T10" fmla="*/ 15 w 15"/>
                  <a:gd name="T11" fmla="*/ 10 h 12"/>
                  <a:gd name="T12" fmla="*/ 13 w 15"/>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3" y="11"/>
                    </a:moveTo>
                    <a:cubicBezTo>
                      <a:pt x="2" y="5"/>
                      <a:pt x="2" y="5"/>
                      <a:pt x="2" y="5"/>
                    </a:cubicBezTo>
                    <a:cubicBezTo>
                      <a:pt x="1" y="4"/>
                      <a:pt x="0" y="3"/>
                      <a:pt x="0" y="2"/>
                    </a:cubicBezTo>
                    <a:cubicBezTo>
                      <a:pt x="0" y="1"/>
                      <a:pt x="1" y="0"/>
                      <a:pt x="2" y="1"/>
                    </a:cubicBezTo>
                    <a:cubicBezTo>
                      <a:pt x="13" y="7"/>
                      <a:pt x="13" y="7"/>
                      <a:pt x="13" y="7"/>
                    </a:cubicBezTo>
                    <a:cubicBezTo>
                      <a:pt x="14" y="8"/>
                      <a:pt x="15" y="9"/>
                      <a:pt x="15" y="10"/>
                    </a:cubicBezTo>
                    <a:cubicBezTo>
                      <a:pt x="15" y="11"/>
                      <a:pt x="14" y="12"/>
                      <a:pt x="13"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35" name="Freeform 297">
                <a:extLst>
                  <a:ext uri="{FF2B5EF4-FFF2-40B4-BE49-F238E27FC236}">
                    <a16:creationId xmlns:a16="http://schemas.microsoft.com/office/drawing/2014/main" id="{3112E1CA-DBD3-01A6-3301-1E951B712643}"/>
                  </a:ext>
                </a:extLst>
              </p:cNvPr>
              <p:cNvSpPr>
                <a:spLocks/>
              </p:cNvSpPr>
              <p:nvPr/>
            </p:nvSpPr>
            <p:spPr bwMode="auto">
              <a:xfrm>
                <a:off x="7750175" y="4559300"/>
                <a:ext cx="42863" cy="33338"/>
              </a:xfrm>
              <a:custGeom>
                <a:avLst/>
                <a:gdLst>
                  <a:gd name="T0" fmla="*/ 2 w 16"/>
                  <a:gd name="T1" fmla="*/ 12 h 12"/>
                  <a:gd name="T2" fmla="*/ 0 w 16"/>
                  <a:gd name="T3" fmla="*/ 10 h 12"/>
                  <a:gd name="T4" fmla="*/ 0 w 16"/>
                  <a:gd name="T5" fmla="*/ 7 h 12"/>
                  <a:gd name="T6" fmla="*/ 13 w 16"/>
                  <a:gd name="T7" fmla="*/ 0 h 12"/>
                  <a:gd name="T8" fmla="*/ 16 w 16"/>
                  <a:gd name="T9" fmla="*/ 1 h 12"/>
                  <a:gd name="T10" fmla="*/ 16 w 16"/>
                  <a:gd name="T11" fmla="*/ 4 h 12"/>
                  <a:gd name="T12" fmla="*/ 3 w 16"/>
                  <a:gd name="T13" fmla="*/ 12 h 12"/>
                  <a:gd name="T14" fmla="*/ 2 w 1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2" y="12"/>
                    </a:moveTo>
                    <a:cubicBezTo>
                      <a:pt x="1" y="11"/>
                      <a:pt x="1" y="11"/>
                      <a:pt x="0" y="10"/>
                    </a:cubicBezTo>
                    <a:cubicBezTo>
                      <a:pt x="0" y="9"/>
                      <a:pt x="0" y="8"/>
                      <a:pt x="0" y="7"/>
                    </a:cubicBezTo>
                    <a:cubicBezTo>
                      <a:pt x="13" y="0"/>
                      <a:pt x="13" y="0"/>
                      <a:pt x="13" y="0"/>
                    </a:cubicBezTo>
                    <a:cubicBezTo>
                      <a:pt x="14" y="0"/>
                      <a:pt x="15" y="0"/>
                      <a:pt x="16" y="1"/>
                    </a:cubicBezTo>
                    <a:cubicBezTo>
                      <a:pt x="16" y="3"/>
                      <a:pt x="16" y="4"/>
                      <a:pt x="16" y="4"/>
                    </a:cubicBezTo>
                    <a:cubicBezTo>
                      <a:pt x="3" y="12"/>
                      <a:pt x="3" y="12"/>
                      <a:pt x="3" y="12"/>
                    </a:cubicBezTo>
                    <a:cubicBezTo>
                      <a:pt x="3" y="12"/>
                      <a:pt x="2" y="12"/>
                      <a:pt x="2" y="1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36" name="Freeform 298">
                <a:extLst>
                  <a:ext uri="{FF2B5EF4-FFF2-40B4-BE49-F238E27FC236}">
                    <a16:creationId xmlns:a16="http://schemas.microsoft.com/office/drawing/2014/main" id="{6F4C3079-8AB4-86DA-6A22-85CCC2E775CE}"/>
                  </a:ext>
                </a:extLst>
              </p:cNvPr>
              <p:cNvSpPr>
                <a:spLocks/>
              </p:cNvSpPr>
              <p:nvPr/>
            </p:nvSpPr>
            <p:spPr bwMode="auto">
              <a:xfrm>
                <a:off x="7686675" y="4476750"/>
                <a:ext cx="11113" cy="52388"/>
              </a:xfrm>
              <a:custGeom>
                <a:avLst/>
                <a:gdLst>
                  <a:gd name="T0" fmla="*/ 2 w 4"/>
                  <a:gd name="T1" fmla="*/ 18 h 19"/>
                  <a:gd name="T2" fmla="*/ 0 w 4"/>
                  <a:gd name="T3" fmla="*/ 15 h 19"/>
                  <a:gd name="T4" fmla="*/ 0 w 4"/>
                  <a:gd name="T5" fmla="*/ 2 h 19"/>
                  <a:gd name="T6" fmla="*/ 2 w 4"/>
                  <a:gd name="T7" fmla="*/ 1 h 19"/>
                  <a:gd name="T8" fmla="*/ 4 w 4"/>
                  <a:gd name="T9" fmla="*/ 4 h 19"/>
                  <a:gd name="T10" fmla="*/ 4 w 4"/>
                  <a:gd name="T11" fmla="*/ 17 h 19"/>
                  <a:gd name="T12" fmla="*/ 2 w 4"/>
                  <a:gd name="T13" fmla="*/ 18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8"/>
                    </a:moveTo>
                    <a:cubicBezTo>
                      <a:pt x="1" y="17"/>
                      <a:pt x="0" y="16"/>
                      <a:pt x="0" y="15"/>
                    </a:cubicBezTo>
                    <a:cubicBezTo>
                      <a:pt x="0" y="2"/>
                      <a:pt x="0" y="2"/>
                      <a:pt x="0" y="2"/>
                    </a:cubicBezTo>
                    <a:cubicBezTo>
                      <a:pt x="0" y="1"/>
                      <a:pt x="1" y="0"/>
                      <a:pt x="2" y="1"/>
                    </a:cubicBezTo>
                    <a:cubicBezTo>
                      <a:pt x="3" y="2"/>
                      <a:pt x="4" y="3"/>
                      <a:pt x="4" y="4"/>
                    </a:cubicBezTo>
                    <a:cubicBezTo>
                      <a:pt x="4" y="17"/>
                      <a:pt x="4" y="17"/>
                      <a:pt x="4" y="17"/>
                    </a:cubicBezTo>
                    <a:cubicBezTo>
                      <a:pt x="4" y="18"/>
                      <a:pt x="3" y="19"/>
                      <a:pt x="2" y="1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37" name="Freeform 299">
                <a:extLst>
                  <a:ext uri="{FF2B5EF4-FFF2-40B4-BE49-F238E27FC236}">
                    <a16:creationId xmlns:a16="http://schemas.microsoft.com/office/drawing/2014/main" id="{C759FAA4-40FD-E08B-E14B-A2B1F506144E}"/>
                  </a:ext>
                </a:extLst>
              </p:cNvPr>
              <p:cNvSpPr>
                <a:spLocks/>
              </p:cNvSpPr>
              <p:nvPr/>
            </p:nvSpPr>
            <p:spPr bwMode="auto">
              <a:xfrm>
                <a:off x="7589838" y="4446588"/>
                <a:ext cx="46038" cy="74613"/>
              </a:xfrm>
              <a:custGeom>
                <a:avLst/>
                <a:gdLst>
                  <a:gd name="T0" fmla="*/ 15 w 17"/>
                  <a:gd name="T1" fmla="*/ 27 h 27"/>
                  <a:gd name="T2" fmla="*/ 13 w 17"/>
                  <a:gd name="T3" fmla="*/ 25 h 27"/>
                  <a:gd name="T4" fmla="*/ 1 w 17"/>
                  <a:gd name="T5" fmla="*/ 3 h 27"/>
                  <a:gd name="T6" fmla="*/ 1 w 17"/>
                  <a:gd name="T7" fmla="*/ 0 h 27"/>
                  <a:gd name="T8" fmla="*/ 3 w 17"/>
                  <a:gd name="T9" fmla="*/ 2 h 27"/>
                  <a:gd name="T10" fmla="*/ 16 w 17"/>
                  <a:gd name="T11" fmla="*/ 24 h 27"/>
                  <a:gd name="T12" fmla="*/ 16 w 17"/>
                  <a:gd name="T13" fmla="*/ 27 h 27"/>
                  <a:gd name="T14" fmla="*/ 15 w 1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7">
                    <a:moveTo>
                      <a:pt x="15" y="27"/>
                    </a:moveTo>
                    <a:cubicBezTo>
                      <a:pt x="14" y="26"/>
                      <a:pt x="14" y="26"/>
                      <a:pt x="13" y="25"/>
                    </a:cubicBezTo>
                    <a:cubicBezTo>
                      <a:pt x="1" y="3"/>
                      <a:pt x="1" y="3"/>
                      <a:pt x="1" y="3"/>
                    </a:cubicBezTo>
                    <a:cubicBezTo>
                      <a:pt x="0" y="2"/>
                      <a:pt x="0" y="1"/>
                      <a:pt x="1" y="0"/>
                    </a:cubicBezTo>
                    <a:cubicBezTo>
                      <a:pt x="1" y="0"/>
                      <a:pt x="2" y="1"/>
                      <a:pt x="3" y="2"/>
                    </a:cubicBezTo>
                    <a:cubicBezTo>
                      <a:pt x="16" y="24"/>
                      <a:pt x="16" y="24"/>
                      <a:pt x="16" y="24"/>
                    </a:cubicBezTo>
                    <a:cubicBezTo>
                      <a:pt x="17" y="25"/>
                      <a:pt x="17" y="26"/>
                      <a:pt x="16" y="27"/>
                    </a:cubicBezTo>
                    <a:cubicBezTo>
                      <a:pt x="16" y="27"/>
                      <a:pt x="15" y="27"/>
                      <a:pt x="15" y="2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6" name="Group 25">
              <a:extLst>
                <a:ext uri="{FF2B5EF4-FFF2-40B4-BE49-F238E27FC236}">
                  <a16:creationId xmlns:a16="http://schemas.microsoft.com/office/drawing/2014/main" id="{591188E8-B0B3-EDB2-D3E2-7F00AB125EC8}"/>
                </a:ext>
              </a:extLst>
            </p:cNvPr>
            <p:cNvGrpSpPr/>
            <p:nvPr/>
          </p:nvGrpSpPr>
          <p:grpSpPr>
            <a:xfrm>
              <a:off x="2818383" y="5574484"/>
              <a:ext cx="494689" cy="695238"/>
              <a:chOff x="5111750" y="5824538"/>
              <a:chExt cx="411163" cy="577850"/>
            </a:xfrm>
          </p:grpSpPr>
          <p:sp>
            <p:nvSpPr>
              <p:cNvPr id="117" name="Freeform 300">
                <a:extLst>
                  <a:ext uri="{FF2B5EF4-FFF2-40B4-BE49-F238E27FC236}">
                    <a16:creationId xmlns:a16="http://schemas.microsoft.com/office/drawing/2014/main" id="{229F8DB2-75F7-0288-4F5F-940C38F93890}"/>
                  </a:ext>
                </a:extLst>
              </p:cNvPr>
              <p:cNvSpPr>
                <a:spLocks/>
              </p:cNvSpPr>
              <p:nvPr/>
            </p:nvSpPr>
            <p:spPr bwMode="auto">
              <a:xfrm>
                <a:off x="5178425" y="5824538"/>
                <a:ext cx="344488" cy="563563"/>
              </a:xfrm>
              <a:custGeom>
                <a:avLst/>
                <a:gdLst>
                  <a:gd name="T0" fmla="*/ 100 w 125"/>
                  <a:gd name="T1" fmla="*/ 197 h 204"/>
                  <a:gd name="T2" fmla="*/ 24 w 125"/>
                  <a:gd name="T3" fmla="*/ 152 h 204"/>
                  <a:gd name="T4" fmla="*/ 0 w 125"/>
                  <a:gd name="T5" fmla="*/ 106 h 204"/>
                  <a:gd name="T6" fmla="*/ 0 w 125"/>
                  <a:gd name="T7" fmla="*/ 26 h 204"/>
                  <a:gd name="T8" fmla="*/ 24 w 125"/>
                  <a:gd name="T9" fmla="*/ 8 h 204"/>
                  <a:gd name="T10" fmla="*/ 100 w 125"/>
                  <a:gd name="T11" fmla="*/ 52 h 204"/>
                  <a:gd name="T12" fmla="*/ 125 w 125"/>
                  <a:gd name="T13" fmla="*/ 99 h 204"/>
                  <a:gd name="T14" fmla="*/ 125 w 125"/>
                  <a:gd name="T15" fmla="*/ 178 h 204"/>
                  <a:gd name="T16" fmla="*/ 100 w 125"/>
                  <a:gd name="T17" fmla="*/ 19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0" y="197"/>
                    </a:moveTo>
                    <a:cubicBezTo>
                      <a:pt x="24" y="152"/>
                      <a:pt x="24" y="152"/>
                      <a:pt x="24" y="152"/>
                    </a:cubicBezTo>
                    <a:cubicBezTo>
                      <a:pt x="11" y="145"/>
                      <a:pt x="0" y="124"/>
                      <a:pt x="0" y="106"/>
                    </a:cubicBezTo>
                    <a:cubicBezTo>
                      <a:pt x="0" y="26"/>
                      <a:pt x="0" y="26"/>
                      <a:pt x="0" y="26"/>
                    </a:cubicBezTo>
                    <a:cubicBezTo>
                      <a:pt x="0" y="9"/>
                      <a:pt x="11" y="0"/>
                      <a:pt x="24" y="8"/>
                    </a:cubicBezTo>
                    <a:cubicBezTo>
                      <a:pt x="100" y="52"/>
                      <a:pt x="100" y="52"/>
                      <a:pt x="100" y="52"/>
                    </a:cubicBezTo>
                    <a:cubicBezTo>
                      <a:pt x="114" y="60"/>
                      <a:pt x="125" y="81"/>
                      <a:pt x="125" y="99"/>
                    </a:cubicBezTo>
                    <a:cubicBezTo>
                      <a:pt x="125" y="178"/>
                      <a:pt x="125" y="178"/>
                      <a:pt x="125" y="178"/>
                    </a:cubicBezTo>
                    <a:cubicBezTo>
                      <a:pt x="125" y="196"/>
                      <a:pt x="114" y="204"/>
                      <a:pt x="100" y="197"/>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8" name="Freeform 301">
                <a:extLst>
                  <a:ext uri="{FF2B5EF4-FFF2-40B4-BE49-F238E27FC236}">
                    <a16:creationId xmlns:a16="http://schemas.microsoft.com/office/drawing/2014/main" id="{5AEF2C14-D684-6C16-7F19-E70B0D5A9C92}"/>
                  </a:ext>
                </a:extLst>
              </p:cNvPr>
              <p:cNvSpPr>
                <a:spLocks/>
              </p:cNvSpPr>
              <p:nvPr/>
            </p:nvSpPr>
            <p:spPr bwMode="auto">
              <a:xfrm>
                <a:off x="5111750" y="5838825"/>
                <a:ext cx="344488" cy="563563"/>
              </a:xfrm>
              <a:custGeom>
                <a:avLst/>
                <a:gdLst>
                  <a:gd name="T0" fmla="*/ 100 w 125"/>
                  <a:gd name="T1" fmla="*/ 197 h 204"/>
                  <a:gd name="T2" fmla="*/ 24 w 125"/>
                  <a:gd name="T3" fmla="*/ 152 h 204"/>
                  <a:gd name="T4" fmla="*/ 0 w 125"/>
                  <a:gd name="T5" fmla="*/ 106 h 204"/>
                  <a:gd name="T6" fmla="*/ 0 w 125"/>
                  <a:gd name="T7" fmla="*/ 26 h 204"/>
                  <a:gd name="T8" fmla="*/ 24 w 125"/>
                  <a:gd name="T9" fmla="*/ 8 h 204"/>
                  <a:gd name="T10" fmla="*/ 100 w 125"/>
                  <a:gd name="T11" fmla="*/ 52 h 204"/>
                  <a:gd name="T12" fmla="*/ 125 w 125"/>
                  <a:gd name="T13" fmla="*/ 99 h 204"/>
                  <a:gd name="T14" fmla="*/ 125 w 125"/>
                  <a:gd name="T15" fmla="*/ 178 h 204"/>
                  <a:gd name="T16" fmla="*/ 100 w 125"/>
                  <a:gd name="T17" fmla="*/ 19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0" y="197"/>
                    </a:moveTo>
                    <a:cubicBezTo>
                      <a:pt x="24" y="152"/>
                      <a:pt x="24" y="152"/>
                      <a:pt x="24" y="152"/>
                    </a:cubicBezTo>
                    <a:cubicBezTo>
                      <a:pt x="10" y="145"/>
                      <a:pt x="0" y="124"/>
                      <a:pt x="0" y="106"/>
                    </a:cubicBezTo>
                    <a:cubicBezTo>
                      <a:pt x="0" y="26"/>
                      <a:pt x="0" y="26"/>
                      <a:pt x="0" y="26"/>
                    </a:cubicBezTo>
                    <a:cubicBezTo>
                      <a:pt x="0" y="8"/>
                      <a:pt x="10" y="0"/>
                      <a:pt x="24" y="8"/>
                    </a:cubicBezTo>
                    <a:cubicBezTo>
                      <a:pt x="100" y="52"/>
                      <a:pt x="100" y="52"/>
                      <a:pt x="100" y="52"/>
                    </a:cubicBezTo>
                    <a:cubicBezTo>
                      <a:pt x="114" y="60"/>
                      <a:pt x="125" y="81"/>
                      <a:pt x="125" y="99"/>
                    </a:cubicBezTo>
                    <a:cubicBezTo>
                      <a:pt x="125" y="178"/>
                      <a:pt x="125" y="178"/>
                      <a:pt x="125" y="178"/>
                    </a:cubicBezTo>
                    <a:cubicBezTo>
                      <a:pt x="125" y="196"/>
                      <a:pt x="114" y="204"/>
                      <a:pt x="100" y="197"/>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9" name="Freeform 302">
                <a:extLst>
                  <a:ext uri="{FF2B5EF4-FFF2-40B4-BE49-F238E27FC236}">
                    <a16:creationId xmlns:a16="http://schemas.microsoft.com/office/drawing/2014/main" id="{6B7D8C72-8D44-22E1-919A-9A4BB84DCAC6}"/>
                  </a:ext>
                </a:extLst>
              </p:cNvPr>
              <p:cNvSpPr>
                <a:spLocks noEditPoints="1"/>
              </p:cNvSpPr>
              <p:nvPr/>
            </p:nvSpPr>
            <p:spPr bwMode="auto">
              <a:xfrm>
                <a:off x="5178425" y="5927725"/>
                <a:ext cx="23813" cy="33338"/>
              </a:xfrm>
              <a:custGeom>
                <a:avLst/>
                <a:gdLst>
                  <a:gd name="T0" fmla="*/ 5 w 9"/>
                  <a:gd name="T1" fmla="*/ 11 h 12"/>
                  <a:gd name="T2" fmla="*/ 0 w 9"/>
                  <a:gd name="T3" fmla="*/ 3 h 12"/>
                  <a:gd name="T4" fmla="*/ 5 w 9"/>
                  <a:gd name="T5" fmla="*/ 1 h 12"/>
                  <a:gd name="T6" fmla="*/ 9 w 9"/>
                  <a:gd name="T7" fmla="*/ 8 h 12"/>
                  <a:gd name="T8" fmla="*/ 5 w 9"/>
                  <a:gd name="T9" fmla="*/ 11 h 12"/>
                  <a:gd name="T10" fmla="*/ 5 w 9"/>
                  <a:gd name="T11" fmla="*/ 4 h 12"/>
                  <a:gd name="T12" fmla="*/ 3 w 9"/>
                  <a:gd name="T13" fmla="*/ 5 h 12"/>
                  <a:gd name="T14" fmla="*/ 5 w 9"/>
                  <a:gd name="T15" fmla="*/ 8 h 12"/>
                  <a:gd name="T16" fmla="*/ 7 w 9"/>
                  <a:gd name="T17" fmla="*/ 7 h 12"/>
                  <a:gd name="T18" fmla="*/ 5 w 9"/>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2">
                    <a:moveTo>
                      <a:pt x="5" y="11"/>
                    </a:moveTo>
                    <a:cubicBezTo>
                      <a:pt x="2" y="9"/>
                      <a:pt x="0" y="6"/>
                      <a:pt x="0" y="3"/>
                    </a:cubicBezTo>
                    <a:cubicBezTo>
                      <a:pt x="0" y="1"/>
                      <a:pt x="2" y="0"/>
                      <a:pt x="5" y="1"/>
                    </a:cubicBezTo>
                    <a:cubicBezTo>
                      <a:pt x="7" y="2"/>
                      <a:pt x="9" y="6"/>
                      <a:pt x="9" y="8"/>
                    </a:cubicBezTo>
                    <a:cubicBezTo>
                      <a:pt x="9" y="11"/>
                      <a:pt x="7" y="12"/>
                      <a:pt x="5" y="11"/>
                    </a:cubicBezTo>
                    <a:close/>
                    <a:moveTo>
                      <a:pt x="5" y="4"/>
                    </a:moveTo>
                    <a:cubicBezTo>
                      <a:pt x="4" y="3"/>
                      <a:pt x="3" y="4"/>
                      <a:pt x="3" y="5"/>
                    </a:cubicBezTo>
                    <a:cubicBezTo>
                      <a:pt x="3" y="6"/>
                      <a:pt x="4" y="7"/>
                      <a:pt x="5" y="8"/>
                    </a:cubicBezTo>
                    <a:cubicBezTo>
                      <a:pt x="6" y="9"/>
                      <a:pt x="7" y="8"/>
                      <a:pt x="7" y="7"/>
                    </a:cubicBezTo>
                    <a:cubicBezTo>
                      <a:pt x="7" y="6"/>
                      <a:pt x="6" y="4"/>
                      <a:pt x="5" y="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20" name="Freeform 303">
                <a:extLst>
                  <a:ext uri="{FF2B5EF4-FFF2-40B4-BE49-F238E27FC236}">
                    <a16:creationId xmlns:a16="http://schemas.microsoft.com/office/drawing/2014/main" id="{1375166A-D12B-B947-F1C2-B1F05CD6D977}"/>
                  </a:ext>
                </a:extLst>
              </p:cNvPr>
              <p:cNvSpPr>
                <a:spLocks noEditPoints="1"/>
              </p:cNvSpPr>
              <p:nvPr/>
            </p:nvSpPr>
            <p:spPr bwMode="auto">
              <a:xfrm>
                <a:off x="5351463" y="6032500"/>
                <a:ext cx="33338" cy="46038"/>
              </a:xfrm>
              <a:custGeom>
                <a:avLst/>
                <a:gdLst>
                  <a:gd name="T0" fmla="*/ 6 w 12"/>
                  <a:gd name="T1" fmla="*/ 15 h 17"/>
                  <a:gd name="T2" fmla="*/ 0 w 12"/>
                  <a:gd name="T3" fmla="*/ 5 h 17"/>
                  <a:gd name="T4" fmla="*/ 6 w 12"/>
                  <a:gd name="T5" fmla="*/ 1 h 17"/>
                  <a:gd name="T6" fmla="*/ 12 w 12"/>
                  <a:gd name="T7" fmla="*/ 12 h 17"/>
                  <a:gd name="T8" fmla="*/ 6 w 12"/>
                  <a:gd name="T9" fmla="*/ 15 h 17"/>
                  <a:gd name="T10" fmla="*/ 6 w 12"/>
                  <a:gd name="T11" fmla="*/ 4 h 17"/>
                  <a:gd name="T12" fmla="*/ 2 w 12"/>
                  <a:gd name="T13" fmla="*/ 6 h 17"/>
                  <a:gd name="T14" fmla="*/ 6 w 12"/>
                  <a:gd name="T15" fmla="*/ 13 h 17"/>
                  <a:gd name="T16" fmla="*/ 10 w 12"/>
                  <a:gd name="T17" fmla="*/ 11 h 17"/>
                  <a:gd name="T18" fmla="*/ 6 w 12"/>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7">
                    <a:moveTo>
                      <a:pt x="6" y="15"/>
                    </a:moveTo>
                    <a:cubicBezTo>
                      <a:pt x="3" y="14"/>
                      <a:pt x="0" y="9"/>
                      <a:pt x="0" y="5"/>
                    </a:cubicBezTo>
                    <a:cubicBezTo>
                      <a:pt x="0" y="1"/>
                      <a:pt x="3" y="0"/>
                      <a:pt x="6" y="1"/>
                    </a:cubicBezTo>
                    <a:cubicBezTo>
                      <a:pt x="9" y="3"/>
                      <a:pt x="12" y="8"/>
                      <a:pt x="12" y="12"/>
                    </a:cubicBezTo>
                    <a:cubicBezTo>
                      <a:pt x="12" y="16"/>
                      <a:pt x="9" y="17"/>
                      <a:pt x="6" y="15"/>
                    </a:cubicBezTo>
                    <a:close/>
                    <a:moveTo>
                      <a:pt x="6" y="4"/>
                    </a:moveTo>
                    <a:cubicBezTo>
                      <a:pt x="4" y="3"/>
                      <a:pt x="2" y="4"/>
                      <a:pt x="2" y="6"/>
                    </a:cubicBezTo>
                    <a:cubicBezTo>
                      <a:pt x="2" y="9"/>
                      <a:pt x="4" y="11"/>
                      <a:pt x="6" y="13"/>
                    </a:cubicBezTo>
                    <a:cubicBezTo>
                      <a:pt x="8" y="14"/>
                      <a:pt x="10" y="13"/>
                      <a:pt x="10" y="11"/>
                    </a:cubicBezTo>
                    <a:cubicBezTo>
                      <a:pt x="10" y="8"/>
                      <a:pt x="8" y="5"/>
                      <a:pt x="6" y="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21" name="Freeform 304">
                <a:extLst>
                  <a:ext uri="{FF2B5EF4-FFF2-40B4-BE49-F238E27FC236}">
                    <a16:creationId xmlns:a16="http://schemas.microsoft.com/office/drawing/2014/main" id="{83552805-79A6-337C-77F4-54E68EF35E34}"/>
                  </a:ext>
                </a:extLst>
              </p:cNvPr>
              <p:cNvSpPr>
                <a:spLocks/>
              </p:cNvSpPr>
              <p:nvPr/>
            </p:nvSpPr>
            <p:spPr bwMode="auto">
              <a:xfrm>
                <a:off x="5276850" y="5969000"/>
                <a:ext cx="22225" cy="15875"/>
              </a:xfrm>
              <a:custGeom>
                <a:avLst/>
                <a:gdLst>
                  <a:gd name="T0" fmla="*/ 2 w 8"/>
                  <a:gd name="T1" fmla="*/ 6 h 6"/>
                  <a:gd name="T2" fmla="*/ 1 w 8"/>
                  <a:gd name="T3" fmla="*/ 5 h 6"/>
                  <a:gd name="T4" fmla="*/ 1 w 8"/>
                  <a:gd name="T5" fmla="*/ 3 h 6"/>
                  <a:gd name="T6" fmla="*/ 5 w 8"/>
                  <a:gd name="T7" fmla="*/ 0 h 6"/>
                  <a:gd name="T8" fmla="*/ 7 w 8"/>
                  <a:gd name="T9" fmla="*/ 1 h 6"/>
                  <a:gd name="T10" fmla="*/ 7 w 8"/>
                  <a:gd name="T11" fmla="*/ 3 h 6"/>
                  <a:gd name="T12" fmla="*/ 3 w 8"/>
                  <a:gd name="T13" fmla="*/ 6 h 6"/>
                  <a:gd name="T14" fmla="*/ 2 w 8"/>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2" y="6"/>
                    </a:moveTo>
                    <a:cubicBezTo>
                      <a:pt x="1" y="6"/>
                      <a:pt x="1" y="5"/>
                      <a:pt x="1" y="5"/>
                    </a:cubicBezTo>
                    <a:cubicBezTo>
                      <a:pt x="0" y="4"/>
                      <a:pt x="0" y="3"/>
                      <a:pt x="1" y="3"/>
                    </a:cubicBezTo>
                    <a:cubicBezTo>
                      <a:pt x="5" y="0"/>
                      <a:pt x="5" y="0"/>
                      <a:pt x="5" y="0"/>
                    </a:cubicBezTo>
                    <a:cubicBezTo>
                      <a:pt x="6" y="0"/>
                      <a:pt x="7" y="0"/>
                      <a:pt x="7" y="1"/>
                    </a:cubicBezTo>
                    <a:cubicBezTo>
                      <a:pt x="8" y="2"/>
                      <a:pt x="8" y="3"/>
                      <a:pt x="7" y="3"/>
                    </a:cubicBezTo>
                    <a:cubicBezTo>
                      <a:pt x="3" y="6"/>
                      <a:pt x="3" y="6"/>
                      <a:pt x="3" y="6"/>
                    </a:cubicBezTo>
                    <a:cubicBezTo>
                      <a:pt x="2" y="6"/>
                      <a:pt x="2" y="6"/>
                      <a:pt x="2"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22" name="Freeform 305">
                <a:extLst>
                  <a:ext uri="{FF2B5EF4-FFF2-40B4-BE49-F238E27FC236}">
                    <a16:creationId xmlns:a16="http://schemas.microsoft.com/office/drawing/2014/main" id="{A21AABC4-6BF6-57F4-3C71-17C5F6BD9663}"/>
                  </a:ext>
                </a:extLst>
              </p:cNvPr>
              <p:cNvSpPr>
                <a:spLocks/>
              </p:cNvSpPr>
              <p:nvPr/>
            </p:nvSpPr>
            <p:spPr bwMode="auto">
              <a:xfrm>
                <a:off x="5276850" y="5961063"/>
                <a:ext cx="22225" cy="31750"/>
              </a:xfrm>
              <a:custGeom>
                <a:avLst/>
                <a:gdLst>
                  <a:gd name="T0" fmla="*/ 6 w 8"/>
                  <a:gd name="T1" fmla="*/ 11 h 12"/>
                  <a:gd name="T2" fmla="*/ 5 w 8"/>
                  <a:gd name="T3" fmla="*/ 11 h 12"/>
                  <a:gd name="T4" fmla="*/ 1 w 8"/>
                  <a:gd name="T5" fmla="*/ 3 h 12"/>
                  <a:gd name="T6" fmla="*/ 1 w 8"/>
                  <a:gd name="T7" fmla="*/ 1 h 12"/>
                  <a:gd name="T8" fmla="*/ 3 w 8"/>
                  <a:gd name="T9" fmla="*/ 2 h 12"/>
                  <a:gd name="T10" fmla="*/ 7 w 8"/>
                  <a:gd name="T11" fmla="*/ 10 h 12"/>
                  <a:gd name="T12" fmla="*/ 7 w 8"/>
                  <a:gd name="T13" fmla="*/ 12 h 12"/>
                  <a:gd name="T14" fmla="*/ 6 w 8"/>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2">
                    <a:moveTo>
                      <a:pt x="6" y="11"/>
                    </a:moveTo>
                    <a:cubicBezTo>
                      <a:pt x="6" y="11"/>
                      <a:pt x="6" y="11"/>
                      <a:pt x="5" y="11"/>
                    </a:cubicBezTo>
                    <a:cubicBezTo>
                      <a:pt x="1" y="3"/>
                      <a:pt x="1" y="3"/>
                      <a:pt x="1" y="3"/>
                    </a:cubicBezTo>
                    <a:cubicBezTo>
                      <a:pt x="0" y="2"/>
                      <a:pt x="0" y="1"/>
                      <a:pt x="1" y="1"/>
                    </a:cubicBezTo>
                    <a:cubicBezTo>
                      <a:pt x="1" y="0"/>
                      <a:pt x="2" y="1"/>
                      <a:pt x="3" y="2"/>
                    </a:cubicBezTo>
                    <a:cubicBezTo>
                      <a:pt x="7" y="10"/>
                      <a:pt x="7" y="10"/>
                      <a:pt x="7" y="10"/>
                    </a:cubicBezTo>
                    <a:cubicBezTo>
                      <a:pt x="8" y="10"/>
                      <a:pt x="8" y="11"/>
                      <a:pt x="7" y="12"/>
                    </a:cubicBezTo>
                    <a:cubicBezTo>
                      <a:pt x="7" y="12"/>
                      <a:pt x="7" y="12"/>
                      <a:pt x="6"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23" name="Freeform 306">
                <a:extLst>
                  <a:ext uri="{FF2B5EF4-FFF2-40B4-BE49-F238E27FC236}">
                    <a16:creationId xmlns:a16="http://schemas.microsoft.com/office/drawing/2014/main" id="{09D0C90A-FE6E-C9F6-B741-69BA6E634F33}"/>
                  </a:ext>
                </a:extLst>
              </p:cNvPr>
              <p:cNvSpPr>
                <a:spLocks noEditPoints="1"/>
              </p:cNvSpPr>
              <p:nvPr/>
            </p:nvSpPr>
            <p:spPr bwMode="auto">
              <a:xfrm>
                <a:off x="5156200" y="5976938"/>
                <a:ext cx="254000" cy="334963"/>
              </a:xfrm>
              <a:custGeom>
                <a:avLst/>
                <a:gdLst>
                  <a:gd name="T0" fmla="*/ 81 w 92"/>
                  <a:gd name="T1" fmla="*/ 118 h 121"/>
                  <a:gd name="T2" fmla="*/ 44 w 92"/>
                  <a:gd name="T3" fmla="*/ 96 h 121"/>
                  <a:gd name="T4" fmla="*/ 43 w 92"/>
                  <a:gd name="T5" fmla="*/ 94 h 121"/>
                  <a:gd name="T6" fmla="*/ 44 w 92"/>
                  <a:gd name="T7" fmla="*/ 94 h 121"/>
                  <a:gd name="T8" fmla="*/ 81 w 92"/>
                  <a:gd name="T9" fmla="*/ 115 h 121"/>
                  <a:gd name="T10" fmla="*/ 90 w 92"/>
                  <a:gd name="T11" fmla="*/ 111 h 121"/>
                  <a:gd name="T12" fmla="*/ 90 w 92"/>
                  <a:gd name="T13" fmla="*/ 110 h 121"/>
                  <a:gd name="T14" fmla="*/ 91 w 92"/>
                  <a:gd name="T15" fmla="*/ 109 h 121"/>
                  <a:gd name="T16" fmla="*/ 92 w 92"/>
                  <a:gd name="T17" fmla="*/ 112 h 121"/>
                  <a:gd name="T18" fmla="*/ 92 w 92"/>
                  <a:gd name="T19" fmla="*/ 112 h 121"/>
                  <a:gd name="T20" fmla="*/ 81 w 92"/>
                  <a:gd name="T21" fmla="*/ 118 h 121"/>
                  <a:gd name="T22" fmla="*/ 40 w 92"/>
                  <a:gd name="T23" fmla="*/ 94 h 121"/>
                  <a:gd name="T24" fmla="*/ 11 w 92"/>
                  <a:gd name="T25" fmla="*/ 77 h 121"/>
                  <a:gd name="T26" fmla="*/ 0 w 92"/>
                  <a:gd name="T27" fmla="*/ 59 h 121"/>
                  <a:gd name="T28" fmla="*/ 0 w 92"/>
                  <a:gd name="T29" fmla="*/ 9 h 121"/>
                  <a:gd name="T30" fmla="*/ 1 w 92"/>
                  <a:gd name="T31" fmla="*/ 8 h 121"/>
                  <a:gd name="T32" fmla="*/ 3 w 92"/>
                  <a:gd name="T33" fmla="*/ 10 h 121"/>
                  <a:gd name="T34" fmla="*/ 3 w 92"/>
                  <a:gd name="T35" fmla="*/ 60 h 121"/>
                  <a:gd name="T36" fmla="*/ 11 w 92"/>
                  <a:gd name="T37" fmla="*/ 74 h 121"/>
                  <a:gd name="T38" fmla="*/ 40 w 92"/>
                  <a:gd name="T39" fmla="*/ 91 h 121"/>
                  <a:gd name="T40" fmla="*/ 41 w 92"/>
                  <a:gd name="T41" fmla="*/ 94 h 121"/>
                  <a:gd name="T42" fmla="*/ 40 w 92"/>
                  <a:gd name="T43" fmla="*/ 94 h 121"/>
                  <a:gd name="T44" fmla="*/ 91 w 92"/>
                  <a:gd name="T45" fmla="*/ 108 h 121"/>
                  <a:gd name="T46" fmla="*/ 90 w 92"/>
                  <a:gd name="T47" fmla="*/ 106 h 121"/>
                  <a:gd name="T48" fmla="*/ 91 w 92"/>
                  <a:gd name="T49" fmla="*/ 105 h 121"/>
                  <a:gd name="T50" fmla="*/ 92 w 92"/>
                  <a:gd name="T51" fmla="*/ 107 h 121"/>
                  <a:gd name="T52" fmla="*/ 91 w 92"/>
                  <a:gd name="T53" fmla="*/ 108 h 121"/>
                  <a:gd name="T54" fmla="*/ 91 w 92"/>
                  <a:gd name="T55" fmla="*/ 104 h 121"/>
                  <a:gd name="T56" fmla="*/ 90 w 92"/>
                  <a:gd name="T57" fmla="*/ 101 h 121"/>
                  <a:gd name="T58" fmla="*/ 90 w 92"/>
                  <a:gd name="T59" fmla="*/ 60 h 121"/>
                  <a:gd name="T60" fmla="*/ 81 w 92"/>
                  <a:gd name="T61" fmla="*/ 46 h 121"/>
                  <a:gd name="T62" fmla="*/ 45 w 92"/>
                  <a:gd name="T63" fmla="*/ 25 h 121"/>
                  <a:gd name="T64" fmla="*/ 43 w 92"/>
                  <a:gd name="T65" fmla="*/ 22 h 121"/>
                  <a:gd name="T66" fmla="*/ 45 w 92"/>
                  <a:gd name="T67" fmla="*/ 22 h 121"/>
                  <a:gd name="T68" fmla="*/ 81 w 92"/>
                  <a:gd name="T69" fmla="*/ 43 h 121"/>
                  <a:gd name="T70" fmla="*/ 92 w 92"/>
                  <a:gd name="T71" fmla="*/ 61 h 121"/>
                  <a:gd name="T72" fmla="*/ 92 w 92"/>
                  <a:gd name="T73" fmla="*/ 103 h 121"/>
                  <a:gd name="T74" fmla="*/ 91 w 92"/>
                  <a:gd name="T75" fmla="*/ 104 h 121"/>
                  <a:gd name="T76" fmla="*/ 2 w 92"/>
                  <a:gd name="T77" fmla="*/ 7 h 121"/>
                  <a:gd name="T78" fmla="*/ 2 w 92"/>
                  <a:gd name="T79" fmla="*/ 7 h 121"/>
                  <a:gd name="T80" fmla="*/ 1 w 92"/>
                  <a:gd name="T81" fmla="*/ 4 h 121"/>
                  <a:gd name="T82" fmla="*/ 3 w 92"/>
                  <a:gd name="T83" fmla="*/ 4 h 121"/>
                  <a:gd name="T84" fmla="*/ 3 w 92"/>
                  <a:gd name="T85" fmla="*/ 7 h 121"/>
                  <a:gd name="T86" fmla="*/ 2 w 92"/>
                  <a:gd name="T87" fmla="*/ 7 h 121"/>
                  <a:gd name="T88" fmla="*/ 4 w 92"/>
                  <a:gd name="T89" fmla="*/ 5 h 121"/>
                  <a:gd name="T90" fmla="*/ 3 w 92"/>
                  <a:gd name="T91" fmla="*/ 4 h 121"/>
                  <a:gd name="T92" fmla="*/ 3 w 92"/>
                  <a:gd name="T93" fmla="*/ 2 h 121"/>
                  <a:gd name="T94" fmla="*/ 3 w 92"/>
                  <a:gd name="T95" fmla="*/ 2 h 121"/>
                  <a:gd name="T96" fmla="*/ 11 w 92"/>
                  <a:gd name="T97" fmla="*/ 2 h 121"/>
                  <a:gd name="T98" fmla="*/ 41 w 92"/>
                  <a:gd name="T99" fmla="*/ 20 h 121"/>
                  <a:gd name="T100" fmla="*/ 42 w 92"/>
                  <a:gd name="T101" fmla="*/ 22 h 121"/>
                  <a:gd name="T102" fmla="*/ 41 w 92"/>
                  <a:gd name="T103" fmla="*/ 22 h 121"/>
                  <a:gd name="T104" fmla="*/ 11 w 92"/>
                  <a:gd name="T105" fmla="*/ 5 h 121"/>
                  <a:gd name="T106" fmla="*/ 5 w 92"/>
                  <a:gd name="T107" fmla="*/ 5 h 121"/>
                  <a:gd name="T108" fmla="*/ 4 w 92"/>
                  <a:gd name="T109" fmla="*/ 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3" y="95"/>
                      <a:pt x="43" y="94"/>
                    </a:cubicBezTo>
                    <a:cubicBezTo>
                      <a:pt x="43" y="93"/>
                      <a:pt x="43" y="93"/>
                      <a:pt x="44" y="94"/>
                    </a:cubicBezTo>
                    <a:cubicBezTo>
                      <a:pt x="81" y="115"/>
                      <a:pt x="81" y="115"/>
                      <a:pt x="81" y="115"/>
                    </a:cubicBezTo>
                    <a:cubicBezTo>
                      <a:pt x="86" y="118"/>
                      <a:pt x="90" y="116"/>
                      <a:pt x="90" y="111"/>
                    </a:cubicBezTo>
                    <a:cubicBezTo>
                      <a:pt x="90" y="110"/>
                      <a:pt x="90" y="110"/>
                      <a:pt x="90" y="110"/>
                    </a:cubicBezTo>
                    <a:cubicBezTo>
                      <a:pt x="90" y="109"/>
                      <a:pt x="90" y="109"/>
                      <a:pt x="91" y="109"/>
                    </a:cubicBezTo>
                    <a:cubicBezTo>
                      <a:pt x="91" y="110"/>
                      <a:pt x="92" y="111"/>
                      <a:pt x="92" y="112"/>
                    </a:cubicBezTo>
                    <a:cubicBezTo>
                      <a:pt x="92" y="112"/>
                      <a:pt x="92" y="112"/>
                      <a:pt x="92" y="112"/>
                    </a:cubicBezTo>
                    <a:cubicBezTo>
                      <a:pt x="92" y="119"/>
                      <a:pt x="87" y="121"/>
                      <a:pt x="81" y="118"/>
                    </a:cubicBezTo>
                    <a:close/>
                    <a:moveTo>
                      <a:pt x="40" y="94"/>
                    </a:moveTo>
                    <a:cubicBezTo>
                      <a:pt x="11" y="77"/>
                      <a:pt x="11" y="77"/>
                      <a:pt x="11" y="77"/>
                    </a:cubicBezTo>
                    <a:cubicBezTo>
                      <a:pt x="5" y="74"/>
                      <a:pt x="0" y="66"/>
                      <a:pt x="0" y="59"/>
                    </a:cubicBezTo>
                    <a:cubicBezTo>
                      <a:pt x="0" y="9"/>
                      <a:pt x="0" y="9"/>
                      <a:pt x="0" y="9"/>
                    </a:cubicBezTo>
                    <a:cubicBezTo>
                      <a:pt x="0" y="8"/>
                      <a:pt x="1" y="8"/>
                      <a:pt x="1" y="8"/>
                    </a:cubicBezTo>
                    <a:cubicBezTo>
                      <a:pt x="2" y="8"/>
                      <a:pt x="3" y="9"/>
                      <a:pt x="3" y="10"/>
                    </a:cubicBezTo>
                    <a:cubicBezTo>
                      <a:pt x="3" y="60"/>
                      <a:pt x="3" y="60"/>
                      <a:pt x="3" y="60"/>
                    </a:cubicBezTo>
                    <a:cubicBezTo>
                      <a:pt x="3" y="66"/>
                      <a:pt x="6" y="72"/>
                      <a:pt x="11" y="74"/>
                    </a:cubicBezTo>
                    <a:cubicBezTo>
                      <a:pt x="40" y="91"/>
                      <a:pt x="40" y="91"/>
                      <a:pt x="40" y="91"/>
                    </a:cubicBezTo>
                    <a:cubicBezTo>
                      <a:pt x="41" y="92"/>
                      <a:pt x="41" y="93"/>
                      <a:pt x="41" y="94"/>
                    </a:cubicBezTo>
                    <a:cubicBezTo>
                      <a:pt x="41" y="94"/>
                      <a:pt x="41" y="95"/>
                      <a:pt x="40" y="94"/>
                    </a:cubicBezTo>
                    <a:close/>
                    <a:moveTo>
                      <a:pt x="91" y="108"/>
                    </a:moveTo>
                    <a:cubicBezTo>
                      <a:pt x="90" y="108"/>
                      <a:pt x="90" y="107"/>
                      <a:pt x="90" y="106"/>
                    </a:cubicBezTo>
                    <a:cubicBezTo>
                      <a:pt x="90" y="105"/>
                      <a:pt x="90" y="105"/>
                      <a:pt x="91" y="105"/>
                    </a:cubicBezTo>
                    <a:cubicBezTo>
                      <a:pt x="91" y="105"/>
                      <a:pt x="92" y="106"/>
                      <a:pt x="92" y="107"/>
                    </a:cubicBezTo>
                    <a:cubicBezTo>
                      <a:pt x="92" y="108"/>
                      <a:pt x="91" y="108"/>
                      <a:pt x="91" y="108"/>
                    </a:cubicBezTo>
                    <a:close/>
                    <a:moveTo>
                      <a:pt x="91" y="104"/>
                    </a:moveTo>
                    <a:cubicBezTo>
                      <a:pt x="90" y="103"/>
                      <a:pt x="90" y="102"/>
                      <a:pt x="90" y="101"/>
                    </a:cubicBezTo>
                    <a:cubicBezTo>
                      <a:pt x="90" y="60"/>
                      <a:pt x="90" y="60"/>
                      <a:pt x="90" y="60"/>
                    </a:cubicBezTo>
                    <a:cubicBezTo>
                      <a:pt x="90" y="55"/>
                      <a:pt x="86" y="48"/>
                      <a:pt x="81" y="46"/>
                    </a:cubicBezTo>
                    <a:cubicBezTo>
                      <a:pt x="45" y="25"/>
                      <a:pt x="45" y="25"/>
                      <a:pt x="45" y="25"/>
                    </a:cubicBezTo>
                    <a:cubicBezTo>
                      <a:pt x="44" y="24"/>
                      <a:pt x="43" y="23"/>
                      <a:pt x="43" y="22"/>
                    </a:cubicBezTo>
                    <a:cubicBezTo>
                      <a:pt x="43" y="22"/>
                      <a:pt x="44" y="21"/>
                      <a:pt x="45" y="22"/>
                    </a:cubicBezTo>
                    <a:cubicBezTo>
                      <a:pt x="81" y="43"/>
                      <a:pt x="81" y="43"/>
                      <a:pt x="81" y="43"/>
                    </a:cubicBezTo>
                    <a:cubicBezTo>
                      <a:pt x="87" y="46"/>
                      <a:pt x="92" y="55"/>
                      <a:pt x="92" y="61"/>
                    </a:cubicBezTo>
                    <a:cubicBezTo>
                      <a:pt x="92" y="103"/>
                      <a:pt x="92" y="103"/>
                      <a:pt x="92" y="103"/>
                    </a:cubicBezTo>
                    <a:cubicBezTo>
                      <a:pt x="92" y="104"/>
                      <a:pt x="91" y="104"/>
                      <a:pt x="91" y="104"/>
                    </a:cubicBezTo>
                    <a:close/>
                    <a:moveTo>
                      <a:pt x="2" y="7"/>
                    </a:moveTo>
                    <a:cubicBezTo>
                      <a:pt x="2" y="7"/>
                      <a:pt x="2" y="7"/>
                      <a:pt x="2" y="7"/>
                    </a:cubicBezTo>
                    <a:cubicBezTo>
                      <a:pt x="1" y="6"/>
                      <a:pt x="1" y="5"/>
                      <a:pt x="1" y="4"/>
                    </a:cubicBezTo>
                    <a:cubicBezTo>
                      <a:pt x="1" y="4"/>
                      <a:pt x="2" y="4"/>
                      <a:pt x="3" y="4"/>
                    </a:cubicBezTo>
                    <a:cubicBezTo>
                      <a:pt x="3" y="5"/>
                      <a:pt x="3" y="6"/>
                      <a:pt x="3" y="7"/>
                    </a:cubicBezTo>
                    <a:cubicBezTo>
                      <a:pt x="3" y="7"/>
                      <a:pt x="3" y="7"/>
                      <a:pt x="2" y="7"/>
                    </a:cubicBezTo>
                    <a:close/>
                    <a:moveTo>
                      <a:pt x="4" y="5"/>
                    </a:moveTo>
                    <a:cubicBezTo>
                      <a:pt x="4" y="4"/>
                      <a:pt x="3" y="4"/>
                      <a:pt x="3" y="4"/>
                    </a:cubicBezTo>
                    <a:cubicBezTo>
                      <a:pt x="3" y="3"/>
                      <a:pt x="3" y="3"/>
                      <a:pt x="3" y="2"/>
                    </a:cubicBezTo>
                    <a:cubicBezTo>
                      <a:pt x="3" y="2"/>
                      <a:pt x="3" y="2"/>
                      <a:pt x="3" y="2"/>
                    </a:cubicBezTo>
                    <a:cubicBezTo>
                      <a:pt x="5" y="0"/>
                      <a:pt x="8" y="1"/>
                      <a:pt x="11" y="2"/>
                    </a:cubicBezTo>
                    <a:cubicBezTo>
                      <a:pt x="41" y="20"/>
                      <a:pt x="41" y="20"/>
                      <a:pt x="41" y="20"/>
                    </a:cubicBezTo>
                    <a:cubicBezTo>
                      <a:pt x="41" y="20"/>
                      <a:pt x="42" y="21"/>
                      <a:pt x="42" y="22"/>
                    </a:cubicBezTo>
                    <a:cubicBezTo>
                      <a:pt x="42" y="22"/>
                      <a:pt x="41" y="23"/>
                      <a:pt x="41" y="22"/>
                    </a:cubicBezTo>
                    <a:cubicBezTo>
                      <a:pt x="11" y="5"/>
                      <a:pt x="11" y="5"/>
                      <a:pt x="11" y="5"/>
                    </a:cubicBezTo>
                    <a:cubicBezTo>
                      <a:pt x="9" y="4"/>
                      <a:pt x="7" y="4"/>
                      <a:pt x="5" y="5"/>
                    </a:cubicBezTo>
                    <a:cubicBezTo>
                      <a:pt x="5" y="5"/>
                      <a:pt x="4" y="5"/>
                      <a:pt x="4" y="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24" name="Freeform 307">
                <a:extLst>
                  <a:ext uri="{FF2B5EF4-FFF2-40B4-BE49-F238E27FC236}">
                    <a16:creationId xmlns:a16="http://schemas.microsoft.com/office/drawing/2014/main" id="{C0BBCBA1-EF8F-4B2A-8C9C-087C06470212}"/>
                  </a:ext>
                </a:extLst>
              </p:cNvPr>
              <p:cNvSpPr>
                <a:spLocks noEditPoints="1"/>
              </p:cNvSpPr>
              <p:nvPr/>
            </p:nvSpPr>
            <p:spPr bwMode="auto">
              <a:xfrm>
                <a:off x="5164138" y="5980113"/>
                <a:ext cx="236538" cy="187325"/>
              </a:xfrm>
              <a:custGeom>
                <a:avLst/>
                <a:gdLst>
                  <a:gd name="T0" fmla="*/ 43 w 86"/>
                  <a:gd name="T1" fmla="*/ 66 h 68"/>
                  <a:gd name="T2" fmla="*/ 34 w 86"/>
                  <a:gd name="T3" fmla="*/ 57 h 68"/>
                  <a:gd name="T4" fmla="*/ 34 w 86"/>
                  <a:gd name="T5" fmla="*/ 57 h 68"/>
                  <a:gd name="T6" fmla="*/ 31 w 86"/>
                  <a:gd name="T7" fmla="*/ 52 h 68"/>
                  <a:gd name="T8" fmla="*/ 31 w 86"/>
                  <a:gd name="T9" fmla="*/ 52 h 68"/>
                  <a:gd name="T10" fmla="*/ 31 w 86"/>
                  <a:gd name="T11" fmla="*/ 51 h 68"/>
                  <a:gd name="T12" fmla="*/ 31 w 86"/>
                  <a:gd name="T13" fmla="*/ 50 h 68"/>
                  <a:gd name="T14" fmla="*/ 33 w 86"/>
                  <a:gd name="T15" fmla="*/ 51 h 68"/>
                  <a:gd name="T16" fmla="*/ 36 w 86"/>
                  <a:gd name="T17" fmla="*/ 56 h 68"/>
                  <a:gd name="T18" fmla="*/ 43 w 86"/>
                  <a:gd name="T19" fmla="*/ 63 h 68"/>
                  <a:gd name="T20" fmla="*/ 50 w 86"/>
                  <a:gd name="T21" fmla="*/ 64 h 68"/>
                  <a:gd name="T22" fmla="*/ 84 w 86"/>
                  <a:gd name="T23" fmla="*/ 49 h 68"/>
                  <a:gd name="T24" fmla="*/ 86 w 86"/>
                  <a:gd name="T25" fmla="*/ 50 h 68"/>
                  <a:gd name="T26" fmla="*/ 86 w 86"/>
                  <a:gd name="T27" fmla="*/ 52 h 68"/>
                  <a:gd name="T28" fmla="*/ 51 w 86"/>
                  <a:gd name="T29" fmla="*/ 67 h 68"/>
                  <a:gd name="T30" fmla="*/ 43 w 86"/>
                  <a:gd name="T31" fmla="*/ 66 h 68"/>
                  <a:gd name="T32" fmla="*/ 29 w 86"/>
                  <a:gd name="T33" fmla="*/ 49 h 68"/>
                  <a:gd name="T34" fmla="*/ 28 w 86"/>
                  <a:gd name="T35" fmla="*/ 48 h 68"/>
                  <a:gd name="T36" fmla="*/ 1 w 86"/>
                  <a:gd name="T37" fmla="*/ 3 h 68"/>
                  <a:gd name="T38" fmla="*/ 0 w 86"/>
                  <a:gd name="T39" fmla="*/ 0 h 68"/>
                  <a:gd name="T40" fmla="*/ 2 w 86"/>
                  <a:gd name="T41" fmla="*/ 1 h 68"/>
                  <a:gd name="T42" fmla="*/ 30 w 86"/>
                  <a:gd name="T43" fmla="*/ 47 h 68"/>
                  <a:gd name="T44" fmla="*/ 30 w 86"/>
                  <a:gd name="T45" fmla="*/ 49 h 68"/>
                  <a:gd name="T46" fmla="*/ 29 w 86"/>
                  <a:gd name="T47" fmla="*/ 4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3" y="66"/>
                    </a:moveTo>
                    <a:cubicBezTo>
                      <a:pt x="40" y="64"/>
                      <a:pt x="37" y="61"/>
                      <a:pt x="34" y="57"/>
                    </a:cubicBezTo>
                    <a:cubicBezTo>
                      <a:pt x="34" y="57"/>
                      <a:pt x="34" y="57"/>
                      <a:pt x="34" y="57"/>
                    </a:cubicBezTo>
                    <a:cubicBezTo>
                      <a:pt x="31" y="52"/>
                      <a:pt x="31" y="52"/>
                      <a:pt x="31" y="52"/>
                    </a:cubicBezTo>
                    <a:cubicBezTo>
                      <a:pt x="31" y="52"/>
                      <a:pt x="31" y="52"/>
                      <a:pt x="31" y="52"/>
                    </a:cubicBezTo>
                    <a:cubicBezTo>
                      <a:pt x="31" y="52"/>
                      <a:pt x="31" y="51"/>
                      <a:pt x="31" y="51"/>
                    </a:cubicBezTo>
                    <a:cubicBezTo>
                      <a:pt x="31" y="51"/>
                      <a:pt x="31" y="50"/>
                      <a:pt x="31" y="50"/>
                    </a:cubicBezTo>
                    <a:cubicBezTo>
                      <a:pt x="31" y="50"/>
                      <a:pt x="32" y="50"/>
                      <a:pt x="33" y="51"/>
                    </a:cubicBezTo>
                    <a:cubicBezTo>
                      <a:pt x="36" y="56"/>
                      <a:pt x="36" y="56"/>
                      <a:pt x="36" y="56"/>
                    </a:cubicBezTo>
                    <a:cubicBezTo>
                      <a:pt x="38" y="59"/>
                      <a:pt x="40" y="61"/>
                      <a:pt x="43" y="63"/>
                    </a:cubicBezTo>
                    <a:cubicBezTo>
                      <a:pt x="45" y="64"/>
                      <a:pt x="48" y="65"/>
                      <a:pt x="50" y="64"/>
                    </a:cubicBezTo>
                    <a:cubicBezTo>
                      <a:pt x="84" y="49"/>
                      <a:pt x="84" y="49"/>
                      <a:pt x="84" y="49"/>
                    </a:cubicBezTo>
                    <a:cubicBezTo>
                      <a:pt x="85" y="48"/>
                      <a:pt x="85" y="49"/>
                      <a:pt x="86" y="50"/>
                    </a:cubicBezTo>
                    <a:cubicBezTo>
                      <a:pt x="86" y="51"/>
                      <a:pt x="86" y="51"/>
                      <a:pt x="86" y="52"/>
                    </a:cubicBezTo>
                    <a:cubicBezTo>
                      <a:pt x="51" y="67"/>
                      <a:pt x="51" y="67"/>
                      <a:pt x="51" y="67"/>
                    </a:cubicBezTo>
                    <a:cubicBezTo>
                      <a:pt x="49" y="68"/>
                      <a:pt x="46" y="68"/>
                      <a:pt x="43" y="66"/>
                    </a:cubicBezTo>
                    <a:close/>
                    <a:moveTo>
                      <a:pt x="29" y="49"/>
                    </a:moveTo>
                    <a:cubicBezTo>
                      <a:pt x="29" y="48"/>
                      <a:pt x="29" y="48"/>
                      <a:pt x="28" y="48"/>
                    </a:cubicBezTo>
                    <a:cubicBezTo>
                      <a:pt x="1" y="3"/>
                      <a:pt x="1" y="3"/>
                      <a:pt x="1" y="3"/>
                    </a:cubicBezTo>
                    <a:cubicBezTo>
                      <a:pt x="0" y="2"/>
                      <a:pt x="0" y="1"/>
                      <a:pt x="0" y="0"/>
                    </a:cubicBezTo>
                    <a:cubicBezTo>
                      <a:pt x="1" y="0"/>
                      <a:pt x="2" y="1"/>
                      <a:pt x="2" y="1"/>
                    </a:cubicBezTo>
                    <a:cubicBezTo>
                      <a:pt x="30" y="47"/>
                      <a:pt x="30" y="47"/>
                      <a:pt x="30" y="47"/>
                    </a:cubicBezTo>
                    <a:cubicBezTo>
                      <a:pt x="30" y="47"/>
                      <a:pt x="31" y="48"/>
                      <a:pt x="30" y="49"/>
                    </a:cubicBezTo>
                    <a:cubicBezTo>
                      <a:pt x="30" y="49"/>
                      <a:pt x="29" y="49"/>
                      <a:pt x="29" y="4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7" name="Group 26">
              <a:extLst>
                <a:ext uri="{FF2B5EF4-FFF2-40B4-BE49-F238E27FC236}">
                  <a16:creationId xmlns:a16="http://schemas.microsoft.com/office/drawing/2014/main" id="{1ECBF9DC-C684-84C0-1FCD-F15533AEAF04}"/>
                </a:ext>
              </a:extLst>
            </p:cNvPr>
            <p:cNvGrpSpPr/>
            <p:nvPr/>
          </p:nvGrpSpPr>
          <p:grpSpPr>
            <a:xfrm>
              <a:off x="5882013" y="7665927"/>
              <a:ext cx="494689" cy="693328"/>
              <a:chOff x="7658100" y="7562850"/>
              <a:chExt cx="411163" cy="576263"/>
            </a:xfrm>
          </p:grpSpPr>
          <p:sp>
            <p:nvSpPr>
              <p:cNvPr id="94" name="Freeform 308">
                <a:extLst>
                  <a:ext uri="{FF2B5EF4-FFF2-40B4-BE49-F238E27FC236}">
                    <a16:creationId xmlns:a16="http://schemas.microsoft.com/office/drawing/2014/main" id="{5696D650-8683-FF52-042F-3C468B57EF22}"/>
                  </a:ext>
                </a:extLst>
              </p:cNvPr>
              <p:cNvSpPr>
                <a:spLocks/>
              </p:cNvSpPr>
              <p:nvPr/>
            </p:nvSpPr>
            <p:spPr bwMode="auto">
              <a:xfrm>
                <a:off x="7724775" y="7562850"/>
                <a:ext cx="344488" cy="563563"/>
              </a:xfrm>
              <a:custGeom>
                <a:avLst/>
                <a:gdLst>
                  <a:gd name="T0" fmla="*/ 101 w 125"/>
                  <a:gd name="T1" fmla="*/ 196 h 204"/>
                  <a:gd name="T2" fmla="*/ 24 w 125"/>
                  <a:gd name="T3" fmla="*/ 152 h 204"/>
                  <a:gd name="T4" fmla="*/ 0 w 125"/>
                  <a:gd name="T5" fmla="*/ 105 h 204"/>
                  <a:gd name="T6" fmla="*/ 0 w 125"/>
                  <a:gd name="T7" fmla="*/ 26 h 204"/>
                  <a:gd name="T8" fmla="*/ 24 w 125"/>
                  <a:gd name="T9" fmla="*/ 7 h 204"/>
                  <a:gd name="T10" fmla="*/ 101 w 125"/>
                  <a:gd name="T11" fmla="*/ 51 h 204"/>
                  <a:gd name="T12" fmla="*/ 125 w 125"/>
                  <a:gd name="T13" fmla="*/ 98 h 204"/>
                  <a:gd name="T14" fmla="*/ 125 w 125"/>
                  <a:gd name="T15" fmla="*/ 177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4" y="152"/>
                      <a:pt x="24" y="152"/>
                      <a:pt x="24" y="152"/>
                    </a:cubicBezTo>
                    <a:cubicBezTo>
                      <a:pt x="11" y="144"/>
                      <a:pt x="0" y="123"/>
                      <a:pt x="0" y="105"/>
                    </a:cubicBezTo>
                    <a:cubicBezTo>
                      <a:pt x="0" y="26"/>
                      <a:pt x="0" y="26"/>
                      <a:pt x="0" y="26"/>
                    </a:cubicBezTo>
                    <a:cubicBezTo>
                      <a:pt x="0" y="8"/>
                      <a:pt x="11" y="0"/>
                      <a:pt x="24" y="7"/>
                    </a:cubicBezTo>
                    <a:cubicBezTo>
                      <a:pt x="101" y="51"/>
                      <a:pt x="101" y="51"/>
                      <a:pt x="101" y="51"/>
                    </a:cubicBezTo>
                    <a:cubicBezTo>
                      <a:pt x="114" y="59"/>
                      <a:pt x="125" y="80"/>
                      <a:pt x="125" y="98"/>
                    </a:cubicBezTo>
                    <a:cubicBezTo>
                      <a:pt x="125" y="177"/>
                      <a:pt x="125" y="177"/>
                      <a:pt x="125" y="177"/>
                    </a:cubicBezTo>
                    <a:cubicBezTo>
                      <a:pt x="125" y="195"/>
                      <a:pt x="114" y="204"/>
                      <a:pt x="101" y="19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5" name="Freeform 309">
                <a:extLst>
                  <a:ext uri="{FF2B5EF4-FFF2-40B4-BE49-F238E27FC236}">
                    <a16:creationId xmlns:a16="http://schemas.microsoft.com/office/drawing/2014/main" id="{AF4112DA-ED6D-0F6C-6B34-7D6688AB449B}"/>
                  </a:ext>
                </a:extLst>
              </p:cNvPr>
              <p:cNvSpPr>
                <a:spLocks/>
              </p:cNvSpPr>
              <p:nvPr/>
            </p:nvSpPr>
            <p:spPr bwMode="auto">
              <a:xfrm>
                <a:off x="7658100" y="7573963"/>
                <a:ext cx="346075" cy="565150"/>
              </a:xfrm>
              <a:custGeom>
                <a:avLst/>
                <a:gdLst>
                  <a:gd name="T0" fmla="*/ 101 w 125"/>
                  <a:gd name="T1" fmla="*/ 197 h 205"/>
                  <a:gd name="T2" fmla="*/ 24 w 125"/>
                  <a:gd name="T3" fmla="*/ 153 h 205"/>
                  <a:gd name="T4" fmla="*/ 0 w 125"/>
                  <a:gd name="T5" fmla="*/ 106 h 205"/>
                  <a:gd name="T6" fmla="*/ 0 w 125"/>
                  <a:gd name="T7" fmla="*/ 27 h 205"/>
                  <a:gd name="T8" fmla="*/ 24 w 125"/>
                  <a:gd name="T9" fmla="*/ 8 h 205"/>
                  <a:gd name="T10" fmla="*/ 101 w 125"/>
                  <a:gd name="T11" fmla="*/ 52 h 205"/>
                  <a:gd name="T12" fmla="*/ 125 w 125"/>
                  <a:gd name="T13" fmla="*/ 99 h 205"/>
                  <a:gd name="T14" fmla="*/ 125 w 125"/>
                  <a:gd name="T15" fmla="*/ 178 h 205"/>
                  <a:gd name="T16" fmla="*/ 101 w 125"/>
                  <a:gd name="T17" fmla="*/ 19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5">
                    <a:moveTo>
                      <a:pt x="101" y="197"/>
                    </a:moveTo>
                    <a:cubicBezTo>
                      <a:pt x="24" y="153"/>
                      <a:pt x="24" y="153"/>
                      <a:pt x="24" y="153"/>
                    </a:cubicBezTo>
                    <a:cubicBezTo>
                      <a:pt x="11" y="145"/>
                      <a:pt x="0" y="124"/>
                      <a:pt x="0" y="106"/>
                    </a:cubicBezTo>
                    <a:cubicBezTo>
                      <a:pt x="0" y="27"/>
                      <a:pt x="0" y="27"/>
                      <a:pt x="0" y="27"/>
                    </a:cubicBezTo>
                    <a:cubicBezTo>
                      <a:pt x="0" y="9"/>
                      <a:pt x="11" y="0"/>
                      <a:pt x="24" y="8"/>
                    </a:cubicBezTo>
                    <a:cubicBezTo>
                      <a:pt x="101" y="52"/>
                      <a:pt x="101" y="52"/>
                      <a:pt x="101" y="52"/>
                    </a:cubicBezTo>
                    <a:cubicBezTo>
                      <a:pt x="114" y="60"/>
                      <a:pt x="125" y="81"/>
                      <a:pt x="125" y="99"/>
                    </a:cubicBezTo>
                    <a:cubicBezTo>
                      <a:pt x="125" y="178"/>
                      <a:pt x="125" y="178"/>
                      <a:pt x="125" y="178"/>
                    </a:cubicBezTo>
                    <a:cubicBezTo>
                      <a:pt x="125" y="196"/>
                      <a:pt x="114" y="205"/>
                      <a:pt x="101" y="197"/>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6" name="Freeform 310">
                <a:extLst>
                  <a:ext uri="{FF2B5EF4-FFF2-40B4-BE49-F238E27FC236}">
                    <a16:creationId xmlns:a16="http://schemas.microsoft.com/office/drawing/2014/main" id="{B4852D5D-E0FB-B7E2-78D7-4CC10C67FDFD}"/>
                  </a:ext>
                </a:extLst>
              </p:cNvPr>
              <p:cNvSpPr>
                <a:spLocks noEditPoints="1"/>
              </p:cNvSpPr>
              <p:nvPr/>
            </p:nvSpPr>
            <p:spPr bwMode="auto">
              <a:xfrm>
                <a:off x="7727950" y="7712075"/>
                <a:ext cx="195263" cy="292100"/>
              </a:xfrm>
              <a:custGeom>
                <a:avLst/>
                <a:gdLst>
                  <a:gd name="T0" fmla="*/ 41 w 71"/>
                  <a:gd name="T1" fmla="*/ 99 h 106"/>
                  <a:gd name="T2" fmla="*/ 10 w 71"/>
                  <a:gd name="T3" fmla="*/ 65 h 106"/>
                  <a:gd name="T4" fmla="*/ 10 w 71"/>
                  <a:gd name="T5" fmla="*/ 65 h 106"/>
                  <a:gd name="T6" fmla="*/ 9 w 71"/>
                  <a:gd name="T7" fmla="*/ 63 h 106"/>
                  <a:gd name="T8" fmla="*/ 10 w 71"/>
                  <a:gd name="T9" fmla="*/ 62 h 106"/>
                  <a:gd name="T10" fmla="*/ 13 w 71"/>
                  <a:gd name="T11" fmla="*/ 64 h 106"/>
                  <a:gd name="T12" fmla="*/ 41 w 71"/>
                  <a:gd name="T13" fmla="*/ 95 h 106"/>
                  <a:gd name="T14" fmla="*/ 68 w 71"/>
                  <a:gd name="T15" fmla="*/ 97 h 106"/>
                  <a:gd name="T16" fmla="*/ 70 w 71"/>
                  <a:gd name="T17" fmla="*/ 99 h 106"/>
                  <a:gd name="T18" fmla="*/ 70 w 71"/>
                  <a:gd name="T19" fmla="*/ 102 h 106"/>
                  <a:gd name="T20" fmla="*/ 41 w 71"/>
                  <a:gd name="T21" fmla="*/ 99 h 106"/>
                  <a:gd name="T22" fmla="*/ 8 w 71"/>
                  <a:gd name="T23" fmla="*/ 60 h 106"/>
                  <a:gd name="T24" fmla="*/ 6 w 71"/>
                  <a:gd name="T25" fmla="*/ 58 h 106"/>
                  <a:gd name="T26" fmla="*/ 0 w 71"/>
                  <a:gd name="T27" fmla="*/ 27 h 106"/>
                  <a:gd name="T28" fmla="*/ 12 w 71"/>
                  <a:gd name="T29" fmla="*/ 0 h 106"/>
                  <a:gd name="T30" fmla="*/ 12 w 71"/>
                  <a:gd name="T31" fmla="*/ 0 h 106"/>
                  <a:gd name="T32" fmla="*/ 14 w 71"/>
                  <a:gd name="T33" fmla="*/ 2 h 106"/>
                  <a:gd name="T34" fmla="*/ 15 w 71"/>
                  <a:gd name="T35" fmla="*/ 4 h 106"/>
                  <a:gd name="T36" fmla="*/ 14 w 71"/>
                  <a:gd name="T37" fmla="*/ 5 h 106"/>
                  <a:gd name="T38" fmla="*/ 3 w 71"/>
                  <a:gd name="T39" fmla="*/ 29 h 106"/>
                  <a:gd name="T40" fmla="*/ 9 w 71"/>
                  <a:gd name="T41" fmla="*/ 57 h 106"/>
                  <a:gd name="T42" fmla="*/ 9 w 71"/>
                  <a:gd name="T43" fmla="*/ 60 h 106"/>
                  <a:gd name="T44" fmla="*/ 8 w 71"/>
                  <a:gd name="T45" fmla="*/ 6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106">
                    <a:moveTo>
                      <a:pt x="41" y="99"/>
                    </a:moveTo>
                    <a:cubicBezTo>
                      <a:pt x="29" y="92"/>
                      <a:pt x="18" y="80"/>
                      <a:pt x="10" y="65"/>
                    </a:cubicBezTo>
                    <a:cubicBezTo>
                      <a:pt x="10" y="65"/>
                      <a:pt x="10" y="65"/>
                      <a:pt x="10" y="65"/>
                    </a:cubicBezTo>
                    <a:cubicBezTo>
                      <a:pt x="10" y="64"/>
                      <a:pt x="9" y="64"/>
                      <a:pt x="9" y="63"/>
                    </a:cubicBezTo>
                    <a:cubicBezTo>
                      <a:pt x="10" y="63"/>
                      <a:pt x="10" y="62"/>
                      <a:pt x="10" y="62"/>
                    </a:cubicBezTo>
                    <a:cubicBezTo>
                      <a:pt x="11" y="62"/>
                      <a:pt x="12" y="63"/>
                      <a:pt x="13" y="64"/>
                    </a:cubicBezTo>
                    <a:cubicBezTo>
                      <a:pt x="20" y="77"/>
                      <a:pt x="30" y="89"/>
                      <a:pt x="41" y="95"/>
                    </a:cubicBezTo>
                    <a:cubicBezTo>
                      <a:pt x="51" y="101"/>
                      <a:pt x="61" y="102"/>
                      <a:pt x="68" y="97"/>
                    </a:cubicBezTo>
                    <a:cubicBezTo>
                      <a:pt x="68" y="97"/>
                      <a:pt x="70" y="98"/>
                      <a:pt x="70" y="99"/>
                    </a:cubicBezTo>
                    <a:cubicBezTo>
                      <a:pt x="71" y="100"/>
                      <a:pt x="71" y="101"/>
                      <a:pt x="70" y="102"/>
                    </a:cubicBezTo>
                    <a:cubicBezTo>
                      <a:pt x="62" y="106"/>
                      <a:pt x="52" y="105"/>
                      <a:pt x="41" y="99"/>
                    </a:cubicBezTo>
                    <a:close/>
                    <a:moveTo>
                      <a:pt x="8" y="60"/>
                    </a:moveTo>
                    <a:cubicBezTo>
                      <a:pt x="7" y="59"/>
                      <a:pt x="7" y="59"/>
                      <a:pt x="6" y="58"/>
                    </a:cubicBezTo>
                    <a:cubicBezTo>
                      <a:pt x="2" y="47"/>
                      <a:pt x="0" y="37"/>
                      <a:pt x="0" y="27"/>
                    </a:cubicBezTo>
                    <a:cubicBezTo>
                      <a:pt x="0" y="15"/>
                      <a:pt x="4" y="5"/>
                      <a:pt x="12" y="0"/>
                    </a:cubicBezTo>
                    <a:cubicBezTo>
                      <a:pt x="12" y="0"/>
                      <a:pt x="12" y="0"/>
                      <a:pt x="12" y="0"/>
                    </a:cubicBezTo>
                    <a:cubicBezTo>
                      <a:pt x="12" y="0"/>
                      <a:pt x="14" y="1"/>
                      <a:pt x="14" y="2"/>
                    </a:cubicBezTo>
                    <a:cubicBezTo>
                      <a:pt x="15" y="3"/>
                      <a:pt x="15" y="3"/>
                      <a:pt x="15" y="4"/>
                    </a:cubicBezTo>
                    <a:cubicBezTo>
                      <a:pt x="15" y="4"/>
                      <a:pt x="15" y="5"/>
                      <a:pt x="14" y="5"/>
                    </a:cubicBezTo>
                    <a:cubicBezTo>
                      <a:pt x="7" y="9"/>
                      <a:pt x="3" y="18"/>
                      <a:pt x="3" y="29"/>
                    </a:cubicBezTo>
                    <a:cubicBezTo>
                      <a:pt x="3" y="38"/>
                      <a:pt x="5" y="48"/>
                      <a:pt x="9" y="57"/>
                    </a:cubicBezTo>
                    <a:cubicBezTo>
                      <a:pt x="10" y="58"/>
                      <a:pt x="10" y="60"/>
                      <a:pt x="9" y="60"/>
                    </a:cubicBezTo>
                    <a:cubicBezTo>
                      <a:pt x="9" y="60"/>
                      <a:pt x="8" y="60"/>
                      <a:pt x="8" y="6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7" name="Freeform 311">
                <a:extLst>
                  <a:ext uri="{FF2B5EF4-FFF2-40B4-BE49-F238E27FC236}">
                    <a16:creationId xmlns:a16="http://schemas.microsoft.com/office/drawing/2014/main" id="{E43E2D56-F7EE-0E1F-CA0A-B421BC83CE68}"/>
                  </a:ext>
                </a:extLst>
              </p:cNvPr>
              <p:cNvSpPr>
                <a:spLocks noEditPoints="1"/>
              </p:cNvSpPr>
              <p:nvPr/>
            </p:nvSpPr>
            <p:spPr bwMode="auto">
              <a:xfrm>
                <a:off x="7758113" y="7712075"/>
                <a:ext cx="165100" cy="280988"/>
              </a:xfrm>
              <a:custGeom>
                <a:avLst/>
                <a:gdLst>
                  <a:gd name="T0" fmla="*/ 58 w 60"/>
                  <a:gd name="T1" fmla="*/ 102 h 102"/>
                  <a:gd name="T2" fmla="*/ 57 w 60"/>
                  <a:gd name="T3" fmla="*/ 100 h 102"/>
                  <a:gd name="T4" fmla="*/ 43 w 60"/>
                  <a:gd name="T5" fmla="*/ 77 h 102"/>
                  <a:gd name="T6" fmla="*/ 43 w 60"/>
                  <a:gd name="T7" fmla="*/ 74 h 102"/>
                  <a:gd name="T8" fmla="*/ 45 w 60"/>
                  <a:gd name="T9" fmla="*/ 75 h 102"/>
                  <a:gd name="T10" fmla="*/ 59 w 60"/>
                  <a:gd name="T11" fmla="*/ 99 h 102"/>
                  <a:gd name="T12" fmla="*/ 60 w 60"/>
                  <a:gd name="T13" fmla="*/ 101 h 102"/>
                  <a:gd name="T14" fmla="*/ 59 w 60"/>
                  <a:gd name="T15" fmla="*/ 102 h 102"/>
                  <a:gd name="T16" fmla="*/ 58 w 60"/>
                  <a:gd name="T17" fmla="*/ 102 h 102"/>
                  <a:gd name="T18" fmla="*/ 40 w 60"/>
                  <a:gd name="T19" fmla="*/ 71 h 102"/>
                  <a:gd name="T20" fmla="*/ 39 w 60"/>
                  <a:gd name="T21" fmla="*/ 70 h 102"/>
                  <a:gd name="T22" fmla="*/ 1 w 60"/>
                  <a:gd name="T23" fmla="*/ 3 h 102"/>
                  <a:gd name="T24" fmla="*/ 0 w 60"/>
                  <a:gd name="T25" fmla="*/ 2 h 102"/>
                  <a:gd name="T26" fmla="*/ 1 w 60"/>
                  <a:gd name="T27" fmla="*/ 0 h 102"/>
                  <a:gd name="T28" fmla="*/ 3 w 60"/>
                  <a:gd name="T29" fmla="*/ 2 h 102"/>
                  <a:gd name="T30" fmla="*/ 42 w 60"/>
                  <a:gd name="T31" fmla="*/ 68 h 102"/>
                  <a:gd name="T32" fmla="*/ 42 w 60"/>
                  <a:gd name="T33" fmla="*/ 71 h 102"/>
                  <a:gd name="T34" fmla="*/ 40 w 60"/>
                  <a:gd name="T35"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2">
                    <a:moveTo>
                      <a:pt x="58" y="102"/>
                    </a:moveTo>
                    <a:cubicBezTo>
                      <a:pt x="57" y="101"/>
                      <a:pt x="57" y="101"/>
                      <a:pt x="57" y="100"/>
                    </a:cubicBezTo>
                    <a:cubicBezTo>
                      <a:pt x="43" y="77"/>
                      <a:pt x="43" y="77"/>
                      <a:pt x="43" y="77"/>
                    </a:cubicBezTo>
                    <a:cubicBezTo>
                      <a:pt x="42" y="75"/>
                      <a:pt x="42" y="74"/>
                      <a:pt x="43" y="74"/>
                    </a:cubicBezTo>
                    <a:cubicBezTo>
                      <a:pt x="44" y="73"/>
                      <a:pt x="45" y="74"/>
                      <a:pt x="45" y="75"/>
                    </a:cubicBezTo>
                    <a:cubicBezTo>
                      <a:pt x="59" y="99"/>
                      <a:pt x="59" y="99"/>
                      <a:pt x="59" y="99"/>
                    </a:cubicBezTo>
                    <a:cubicBezTo>
                      <a:pt x="60" y="100"/>
                      <a:pt x="60" y="100"/>
                      <a:pt x="60" y="101"/>
                    </a:cubicBezTo>
                    <a:cubicBezTo>
                      <a:pt x="60" y="101"/>
                      <a:pt x="60" y="102"/>
                      <a:pt x="59" y="102"/>
                    </a:cubicBezTo>
                    <a:cubicBezTo>
                      <a:pt x="59" y="102"/>
                      <a:pt x="58" y="102"/>
                      <a:pt x="58" y="102"/>
                    </a:cubicBezTo>
                    <a:close/>
                    <a:moveTo>
                      <a:pt x="40" y="71"/>
                    </a:moveTo>
                    <a:cubicBezTo>
                      <a:pt x="40" y="71"/>
                      <a:pt x="39" y="71"/>
                      <a:pt x="39" y="70"/>
                    </a:cubicBezTo>
                    <a:cubicBezTo>
                      <a:pt x="1" y="3"/>
                      <a:pt x="1" y="3"/>
                      <a:pt x="1" y="3"/>
                    </a:cubicBezTo>
                    <a:cubicBezTo>
                      <a:pt x="0" y="3"/>
                      <a:pt x="0" y="2"/>
                      <a:pt x="0" y="2"/>
                    </a:cubicBezTo>
                    <a:cubicBezTo>
                      <a:pt x="0" y="1"/>
                      <a:pt x="0" y="1"/>
                      <a:pt x="1" y="0"/>
                    </a:cubicBezTo>
                    <a:cubicBezTo>
                      <a:pt x="1" y="0"/>
                      <a:pt x="3" y="1"/>
                      <a:pt x="3" y="2"/>
                    </a:cubicBezTo>
                    <a:cubicBezTo>
                      <a:pt x="42" y="68"/>
                      <a:pt x="42" y="68"/>
                      <a:pt x="42" y="68"/>
                    </a:cubicBezTo>
                    <a:cubicBezTo>
                      <a:pt x="42" y="70"/>
                      <a:pt x="42" y="71"/>
                      <a:pt x="42" y="71"/>
                    </a:cubicBezTo>
                    <a:cubicBezTo>
                      <a:pt x="41" y="72"/>
                      <a:pt x="41" y="72"/>
                      <a:pt x="40" y="7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8" name="Freeform 312">
                <a:extLst>
                  <a:ext uri="{FF2B5EF4-FFF2-40B4-BE49-F238E27FC236}">
                    <a16:creationId xmlns:a16="http://schemas.microsoft.com/office/drawing/2014/main" id="{4AF25EF0-8DDE-25AB-A416-B914FB736970}"/>
                  </a:ext>
                </a:extLst>
              </p:cNvPr>
              <p:cNvSpPr>
                <a:spLocks/>
              </p:cNvSpPr>
              <p:nvPr/>
            </p:nvSpPr>
            <p:spPr bwMode="auto">
              <a:xfrm>
                <a:off x="7834313" y="7839075"/>
                <a:ext cx="22225" cy="22225"/>
              </a:xfrm>
              <a:custGeom>
                <a:avLst/>
                <a:gdLst>
                  <a:gd name="T0" fmla="*/ 2 w 8"/>
                  <a:gd name="T1" fmla="*/ 7 h 8"/>
                  <a:gd name="T2" fmla="*/ 1 w 8"/>
                  <a:gd name="T3" fmla="*/ 6 h 8"/>
                  <a:gd name="T4" fmla="*/ 1 w 8"/>
                  <a:gd name="T5" fmla="*/ 3 h 8"/>
                  <a:gd name="T6" fmla="*/ 5 w 8"/>
                  <a:gd name="T7" fmla="*/ 0 h 8"/>
                  <a:gd name="T8" fmla="*/ 7 w 8"/>
                  <a:gd name="T9" fmla="*/ 2 h 8"/>
                  <a:gd name="T10" fmla="*/ 7 w 8"/>
                  <a:gd name="T11" fmla="*/ 5 h 8"/>
                  <a:gd name="T12" fmla="*/ 3 w 8"/>
                  <a:gd name="T13" fmla="*/ 7 h 8"/>
                  <a:gd name="T14" fmla="*/ 2 w 8"/>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2" y="7"/>
                    </a:moveTo>
                    <a:cubicBezTo>
                      <a:pt x="1" y="7"/>
                      <a:pt x="1" y="6"/>
                      <a:pt x="1" y="6"/>
                    </a:cubicBezTo>
                    <a:cubicBezTo>
                      <a:pt x="0" y="5"/>
                      <a:pt x="0" y="3"/>
                      <a:pt x="1" y="3"/>
                    </a:cubicBezTo>
                    <a:cubicBezTo>
                      <a:pt x="5" y="0"/>
                      <a:pt x="5" y="0"/>
                      <a:pt x="5" y="0"/>
                    </a:cubicBezTo>
                    <a:cubicBezTo>
                      <a:pt x="6" y="0"/>
                      <a:pt x="7" y="1"/>
                      <a:pt x="7" y="2"/>
                    </a:cubicBezTo>
                    <a:cubicBezTo>
                      <a:pt x="8" y="3"/>
                      <a:pt x="8" y="4"/>
                      <a:pt x="7" y="5"/>
                    </a:cubicBezTo>
                    <a:cubicBezTo>
                      <a:pt x="3" y="7"/>
                      <a:pt x="3" y="7"/>
                      <a:pt x="3" y="7"/>
                    </a:cubicBezTo>
                    <a:cubicBezTo>
                      <a:pt x="3" y="8"/>
                      <a:pt x="2" y="8"/>
                      <a:pt x="2" y="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9" name="Freeform 313">
                <a:extLst>
                  <a:ext uri="{FF2B5EF4-FFF2-40B4-BE49-F238E27FC236}">
                    <a16:creationId xmlns:a16="http://schemas.microsoft.com/office/drawing/2014/main" id="{87BDD444-B67F-9A38-2089-368ADC81B17B}"/>
                  </a:ext>
                </a:extLst>
              </p:cNvPr>
              <p:cNvSpPr>
                <a:spLocks/>
              </p:cNvSpPr>
              <p:nvPr/>
            </p:nvSpPr>
            <p:spPr bwMode="auto">
              <a:xfrm>
                <a:off x="7840663" y="7797800"/>
                <a:ext cx="49213" cy="79375"/>
              </a:xfrm>
              <a:custGeom>
                <a:avLst/>
                <a:gdLst>
                  <a:gd name="T0" fmla="*/ 16 w 18"/>
                  <a:gd name="T1" fmla="*/ 29 h 29"/>
                  <a:gd name="T2" fmla="*/ 14 w 18"/>
                  <a:gd name="T3" fmla="*/ 26 h 29"/>
                  <a:gd name="T4" fmla="*/ 2 w 18"/>
                  <a:gd name="T5" fmla="*/ 5 h 29"/>
                  <a:gd name="T6" fmla="*/ 2 w 18"/>
                  <a:gd name="T7" fmla="*/ 5 h 29"/>
                  <a:gd name="T8" fmla="*/ 0 w 18"/>
                  <a:gd name="T9" fmla="*/ 2 h 29"/>
                  <a:gd name="T10" fmla="*/ 2 w 18"/>
                  <a:gd name="T11" fmla="*/ 1 h 29"/>
                  <a:gd name="T12" fmla="*/ 2 w 18"/>
                  <a:gd name="T13" fmla="*/ 1 h 29"/>
                  <a:gd name="T14" fmla="*/ 18 w 18"/>
                  <a:gd name="T15" fmla="*/ 28 h 29"/>
                  <a:gd name="T16" fmla="*/ 17 w 18"/>
                  <a:gd name="T17" fmla="*/ 29 h 29"/>
                  <a:gd name="T18" fmla="*/ 16 w 18"/>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9">
                    <a:moveTo>
                      <a:pt x="16" y="29"/>
                    </a:moveTo>
                    <a:cubicBezTo>
                      <a:pt x="15" y="28"/>
                      <a:pt x="14" y="27"/>
                      <a:pt x="14" y="26"/>
                    </a:cubicBezTo>
                    <a:cubicBezTo>
                      <a:pt x="14" y="18"/>
                      <a:pt x="9" y="9"/>
                      <a:pt x="2" y="5"/>
                    </a:cubicBezTo>
                    <a:cubicBezTo>
                      <a:pt x="2" y="5"/>
                      <a:pt x="2" y="5"/>
                      <a:pt x="2" y="5"/>
                    </a:cubicBezTo>
                    <a:cubicBezTo>
                      <a:pt x="1" y="4"/>
                      <a:pt x="0" y="3"/>
                      <a:pt x="0" y="2"/>
                    </a:cubicBezTo>
                    <a:cubicBezTo>
                      <a:pt x="0" y="1"/>
                      <a:pt x="1" y="0"/>
                      <a:pt x="2" y="1"/>
                    </a:cubicBezTo>
                    <a:cubicBezTo>
                      <a:pt x="2" y="1"/>
                      <a:pt x="2" y="1"/>
                      <a:pt x="2" y="1"/>
                    </a:cubicBezTo>
                    <a:cubicBezTo>
                      <a:pt x="11" y="6"/>
                      <a:pt x="18" y="18"/>
                      <a:pt x="18" y="28"/>
                    </a:cubicBezTo>
                    <a:cubicBezTo>
                      <a:pt x="18" y="29"/>
                      <a:pt x="18" y="29"/>
                      <a:pt x="17" y="29"/>
                    </a:cubicBezTo>
                    <a:cubicBezTo>
                      <a:pt x="17" y="29"/>
                      <a:pt x="17" y="29"/>
                      <a:pt x="16" y="2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0" name="Freeform 314">
                <a:extLst>
                  <a:ext uri="{FF2B5EF4-FFF2-40B4-BE49-F238E27FC236}">
                    <a16:creationId xmlns:a16="http://schemas.microsoft.com/office/drawing/2014/main" id="{C65F39C0-3309-B833-1A74-792FF17E9D26}"/>
                  </a:ext>
                </a:extLst>
              </p:cNvPr>
              <p:cNvSpPr>
                <a:spLocks/>
              </p:cNvSpPr>
              <p:nvPr/>
            </p:nvSpPr>
            <p:spPr bwMode="auto">
              <a:xfrm>
                <a:off x="7840663" y="7780338"/>
                <a:ext cx="66675" cy="107950"/>
              </a:xfrm>
              <a:custGeom>
                <a:avLst/>
                <a:gdLst>
                  <a:gd name="T0" fmla="*/ 22 w 24"/>
                  <a:gd name="T1" fmla="*/ 38 h 39"/>
                  <a:gd name="T2" fmla="*/ 22 w 24"/>
                  <a:gd name="T3" fmla="*/ 38 h 39"/>
                  <a:gd name="T4" fmla="*/ 20 w 24"/>
                  <a:gd name="T5" fmla="*/ 35 h 39"/>
                  <a:gd name="T6" fmla="*/ 2 w 24"/>
                  <a:gd name="T7" fmla="*/ 4 h 39"/>
                  <a:gd name="T8" fmla="*/ 2 w 24"/>
                  <a:gd name="T9" fmla="*/ 4 h 39"/>
                  <a:gd name="T10" fmla="*/ 0 w 24"/>
                  <a:gd name="T11" fmla="*/ 1 h 39"/>
                  <a:gd name="T12" fmla="*/ 2 w 24"/>
                  <a:gd name="T13" fmla="*/ 0 h 39"/>
                  <a:gd name="T14" fmla="*/ 2 w 24"/>
                  <a:gd name="T15" fmla="*/ 0 h 39"/>
                  <a:gd name="T16" fmla="*/ 24 w 24"/>
                  <a:gd name="T17" fmla="*/ 37 h 39"/>
                  <a:gd name="T18" fmla="*/ 22 w 24"/>
                  <a:gd name="T1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9">
                    <a:moveTo>
                      <a:pt x="22" y="38"/>
                    </a:moveTo>
                    <a:cubicBezTo>
                      <a:pt x="22" y="38"/>
                      <a:pt x="22" y="38"/>
                      <a:pt x="22" y="38"/>
                    </a:cubicBezTo>
                    <a:cubicBezTo>
                      <a:pt x="21" y="38"/>
                      <a:pt x="20" y="36"/>
                      <a:pt x="20" y="35"/>
                    </a:cubicBezTo>
                    <a:cubicBezTo>
                      <a:pt x="20" y="24"/>
                      <a:pt x="12" y="10"/>
                      <a:pt x="2" y="4"/>
                    </a:cubicBezTo>
                    <a:cubicBezTo>
                      <a:pt x="2" y="4"/>
                      <a:pt x="2" y="4"/>
                      <a:pt x="2" y="4"/>
                    </a:cubicBezTo>
                    <a:cubicBezTo>
                      <a:pt x="1" y="4"/>
                      <a:pt x="0" y="2"/>
                      <a:pt x="0" y="1"/>
                    </a:cubicBezTo>
                    <a:cubicBezTo>
                      <a:pt x="0" y="0"/>
                      <a:pt x="1" y="0"/>
                      <a:pt x="2" y="0"/>
                    </a:cubicBezTo>
                    <a:cubicBezTo>
                      <a:pt x="2" y="0"/>
                      <a:pt x="2" y="0"/>
                      <a:pt x="2" y="0"/>
                    </a:cubicBezTo>
                    <a:cubicBezTo>
                      <a:pt x="14" y="7"/>
                      <a:pt x="24" y="24"/>
                      <a:pt x="24" y="37"/>
                    </a:cubicBezTo>
                    <a:cubicBezTo>
                      <a:pt x="24" y="38"/>
                      <a:pt x="23" y="39"/>
                      <a:pt x="22" y="3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1" name="Freeform 315">
                <a:extLst>
                  <a:ext uri="{FF2B5EF4-FFF2-40B4-BE49-F238E27FC236}">
                    <a16:creationId xmlns:a16="http://schemas.microsoft.com/office/drawing/2014/main" id="{41D80F02-13B4-4636-77B3-86BC126D106F}"/>
                  </a:ext>
                </a:extLst>
              </p:cNvPr>
              <p:cNvSpPr>
                <a:spLocks/>
              </p:cNvSpPr>
              <p:nvPr/>
            </p:nvSpPr>
            <p:spPr bwMode="auto">
              <a:xfrm>
                <a:off x="7840663" y="7761288"/>
                <a:ext cx="79375" cy="134938"/>
              </a:xfrm>
              <a:custGeom>
                <a:avLst/>
                <a:gdLst>
                  <a:gd name="T0" fmla="*/ 27 w 29"/>
                  <a:gd name="T1" fmla="*/ 49 h 49"/>
                  <a:gd name="T2" fmla="*/ 26 w 29"/>
                  <a:gd name="T3" fmla="*/ 45 h 49"/>
                  <a:gd name="T4" fmla="*/ 2 w 29"/>
                  <a:gd name="T5" fmla="*/ 5 h 49"/>
                  <a:gd name="T6" fmla="*/ 2 w 29"/>
                  <a:gd name="T7" fmla="*/ 5 h 49"/>
                  <a:gd name="T8" fmla="*/ 0 w 29"/>
                  <a:gd name="T9" fmla="*/ 2 h 49"/>
                  <a:gd name="T10" fmla="*/ 2 w 29"/>
                  <a:gd name="T11" fmla="*/ 1 h 49"/>
                  <a:gd name="T12" fmla="*/ 2 w 29"/>
                  <a:gd name="T13" fmla="*/ 1 h 49"/>
                  <a:gd name="T14" fmla="*/ 29 w 29"/>
                  <a:gd name="T15" fmla="*/ 48 h 49"/>
                  <a:gd name="T16" fmla="*/ 27 w 29"/>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49">
                    <a:moveTo>
                      <a:pt x="27" y="49"/>
                    </a:moveTo>
                    <a:cubicBezTo>
                      <a:pt x="26" y="48"/>
                      <a:pt x="26" y="47"/>
                      <a:pt x="26" y="45"/>
                    </a:cubicBezTo>
                    <a:cubicBezTo>
                      <a:pt x="26" y="31"/>
                      <a:pt x="15" y="12"/>
                      <a:pt x="2" y="5"/>
                    </a:cubicBezTo>
                    <a:cubicBezTo>
                      <a:pt x="2" y="5"/>
                      <a:pt x="2" y="5"/>
                      <a:pt x="2" y="5"/>
                    </a:cubicBezTo>
                    <a:cubicBezTo>
                      <a:pt x="1" y="4"/>
                      <a:pt x="0" y="3"/>
                      <a:pt x="0" y="2"/>
                    </a:cubicBezTo>
                    <a:cubicBezTo>
                      <a:pt x="0" y="1"/>
                      <a:pt x="1" y="0"/>
                      <a:pt x="2" y="1"/>
                    </a:cubicBezTo>
                    <a:cubicBezTo>
                      <a:pt x="2" y="1"/>
                      <a:pt x="2" y="1"/>
                      <a:pt x="2" y="1"/>
                    </a:cubicBezTo>
                    <a:cubicBezTo>
                      <a:pt x="17" y="9"/>
                      <a:pt x="29" y="30"/>
                      <a:pt x="29" y="48"/>
                    </a:cubicBezTo>
                    <a:cubicBezTo>
                      <a:pt x="29" y="49"/>
                      <a:pt x="28" y="49"/>
                      <a:pt x="27" y="4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2" name="Freeform 316">
                <a:extLst>
                  <a:ext uri="{FF2B5EF4-FFF2-40B4-BE49-F238E27FC236}">
                    <a16:creationId xmlns:a16="http://schemas.microsoft.com/office/drawing/2014/main" id="{74DE2926-93D5-CFEE-8D96-EC1930F0F70B}"/>
                  </a:ext>
                </a:extLst>
              </p:cNvPr>
              <p:cNvSpPr>
                <a:spLocks/>
              </p:cNvSpPr>
              <p:nvPr/>
            </p:nvSpPr>
            <p:spPr bwMode="auto">
              <a:xfrm>
                <a:off x="7840663" y="7797800"/>
                <a:ext cx="49213" cy="79375"/>
              </a:xfrm>
              <a:custGeom>
                <a:avLst/>
                <a:gdLst>
                  <a:gd name="T0" fmla="*/ 16 w 18"/>
                  <a:gd name="T1" fmla="*/ 29 h 29"/>
                  <a:gd name="T2" fmla="*/ 14 w 18"/>
                  <a:gd name="T3" fmla="*/ 26 h 29"/>
                  <a:gd name="T4" fmla="*/ 2 w 18"/>
                  <a:gd name="T5" fmla="*/ 5 h 29"/>
                  <a:gd name="T6" fmla="*/ 2 w 18"/>
                  <a:gd name="T7" fmla="*/ 5 h 29"/>
                  <a:gd name="T8" fmla="*/ 0 w 18"/>
                  <a:gd name="T9" fmla="*/ 2 h 29"/>
                  <a:gd name="T10" fmla="*/ 2 w 18"/>
                  <a:gd name="T11" fmla="*/ 1 h 29"/>
                  <a:gd name="T12" fmla="*/ 2 w 18"/>
                  <a:gd name="T13" fmla="*/ 1 h 29"/>
                  <a:gd name="T14" fmla="*/ 18 w 18"/>
                  <a:gd name="T15" fmla="*/ 28 h 29"/>
                  <a:gd name="T16" fmla="*/ 17 w 18"/>
                  <a:gd name="T17" fmla="*/ 29 h 29"/>
                  <a:gd name="T18" fmla="*/ 16 w 18"/>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9">
                    <a:moveTo>
                      <a:pt x="16" y="29"/>
                    </a:moveTo>
                    <a:cubicBezTo>
                      <a:pt x="15" y="28"/>
                      <a:pt x="14" y="27"/>
                      <a:pt x="14" y="26"/>
                    </a:cubicBezTo>
                    <a:cubicBezTo>
                      <a:pt x="14" y="18"/>
                      <a:pt x="9" y="9"/>
                      <a:pt x="2" y="5"/>
                    </a:cubicBezTo>
                    <a:cubicBezTo>
                      <a:pt x="2" y="5"/>
                      <a:pt x="2" y="5"/>
                      <a:pt x="2" y="5"/>
                    </a:cubicBezTo>
                    <a:cubicBezTo>
                      <a:pt x="1" y="4"/>
                      <a:pt x="0" y="3"/>
                      <a:pt x="0" y="2"/>
                    </a:cubicBezTo>
                    <a:cubicBezTo>
                      <a:pt x="0" y="1"/>
                      <a:pt x="1" y="0"/>
                      <a:pt x="2" y="1"/>
                    </a:cubicBezTo>
                    <a:cubicBezTo>
                      <a:pt x="2" y="1"/>
                      <a:pt x="2" y="1"/>
                      <a:pt x="2" y="1"/>
                    </a:cubicBezTo>
                    <a:cubicBezTo>
                      <a:pt x="11" y="6"/>
                      <a:pt x="18" y="18"/>
                      <a:pt x="18" y="28"/>
                    </a:cubicBezTo>
                    <a:cubicBezTo>
                      <a:pt x="18" y="29"/>
                      <a:pt x="18" y="29"/>
                      <a:pt x="17" y="29"/>
                    </a:cubicBezTo>
                    <a:cubicBezTo>
                      <a:pt x="17" y="29"/>
                      <a:pt x="17" y="29"/>
                      <a:pt x="16" y="2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3" name="Freeform 317">
                <a:extLst>
                  <a:ext uri="{FF2B5EF4-FFF2-40B4-BE49-F238E27FC236}">
                    <a16:creationId xmlns:a16="http://schemas.microsoft.com/office/drawing/2014/main" id="{D317DDF9-6883-2B28-7DE4-DF7CCF59B3F2}"/>
                  </a:ext>
                </a:extLst>
              </p:cNvPr>
              <p:cNvSpPr>
                <a:spLocks noEditPoints="1"/>
              </p:cNvSpPr>
              <p:nvPr/>
            </p:nvSpPr>
            <p:spPr bwMode="auto">
              <a:xfrm>
                <a:off x="7845425" y="7824788"/>
                <a:ext cx="22225" cy="36513"/>
              </a:xfrm>
              <a:custGeom>
                <a:avLst/>
                <a:gdLst>
                  <a:gd name="T0" fmla="*/ 4 w 8"/>
                  <a:gd name="T1" fmla="*/ 12 h 13"/>
                  <a:gd name="T2" fmla="*/ 0 w 8"/>
                  <a:gd name="T3" fmla="*/ 4 h 13"/>
                  <a:gd name="T4" fmla="*/ 4 w 8"/>
                  <a:gd name="T5" fmla="*/ 2 h 13"/>
                  <a:gd name="T6" fmla="*/ 8 w 8"/>
                  <a:gd name="T7" fmla="*/ 9 h 13"/>
                  <a:gd name="T8" fmla="*/ 4 w 8"/>
                  <a:gd name="T9" fmla="*/ 12 h 13"/>
                  <a:gd name="T10" fmla="*/ 4 w 8"/>
                  <a:gd name="T11" fmla="*/ 6 h 13"/>
                  <a:gd name="T12" fmla="*/ 3 w 8"/>
                  <a:gd name="T13" fmla="*/ 6 h 13"/>
                  <a:gd name="T14" fmla="*/ 4 w 8"/>
                  <a:gd name="T15" fmla="*/ 7 h 13"/>
                  <a:gd name="T16" fmla="*/ 5 w 8"/>
                  <a:gd name="T17" fmla="*/ 7 h 13"/>
                  <a:gd name="T18" fmla="*/ 4 w 8"/>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12"/>
                    </a:moveTo>
                    <a:cubicBezTo>
                      <a:pt x="2" y="10"/>
                      <a:pt x="0" y="7"/>
                      <a:pt x="0" y="4"/>
                    </a:cubicBezTo>
                    <a:cubicBezTo>
                      <a:pt x="0" y="2"/>
                      <a:pt x="2" y="0"/>
                      <a:pt x="4" y="2"/>
                    </a:cubicBezTo>
                    <a:cubicBezTo>
                      <a:pt x="6" y="3"/>
                      <a:pt x="8" y="6"/>
                      <a:pt x="8" y="9"/>
                    </a:cubicBezTo>
                    <a:cubicBezTo>
                      <a:pt x="8" y="12"/>
                      <a:pt x="6" y="13"/>
                      <a:pt x="4" y="12"/>
                    </a:cubicBezTo>
                    <a:close/>
                    <a:moveTo>
                      <a:pt x="4" y="6"/>
                    </a:moveTo>
                    <a:cubicBezTo>
                      <a:pt x="4" y="6"/>
                      <a:pt x="3" y="6"/>
                      <a:pt x="3" y="6"/>
                    </a:cubicBezTo>
                    <a:cubicBezTo>
                      <a:pt x="3" y="7"/>
                      <a:pt x="4" y="7"/>
                      <a:pt x="4" y="7"/>
                    </a:cubicBezTo>
                    <a:cubicBezTo>
                      <a:pt x="4" y="8"/>
                      <a:pt x="5" y="8"/>
                      <a:pt x="5" y="7"/>
                    </a:cubicBezTo>
                    <a:cubicBezTo>
                      <a:pt x="5" y="7"/>
                      <a:pt x="4" y="6"/>
                      <a:pt x="4"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4" name="Freeform 318">
                <a:extLst>
                  <a:ext uri="{FF2B5EF4-FFF2-40B4-BE49-F238E27FC236}">
                    <a16:creationId xmlns:a16="http://schemas.microsoft.com/office/drawing/2014/main" id="{67EDDF01-105F-0B75-BDAA-3C6E567F0051}"/>
                  </a:ext>
                </a:extLst>
              </p:cNvPr>
              <p:cNvSpPr>
                <a:spLocks/>
              </p:cNvSpPr>
              <p:nvPr/>
            </p:nvSpPr>
            <p:spPr bwMode="auto">
              <a:xfrm>
                <a:off x="7747000" y="7888288"/>
                <a:ext cx="19050" cy="41275"/>
              </a:xfrm>
              <a:custGeom>
                <a:avLst/>
                <a:gdLst>
                  <a:gd name="T0" fmla="*/ 2 w 7"/>
                  <a:gd name="T1" fmla="*/ 15 h 15"/>
                  <a:gd name="T2" fmla="*/ 1 w 7"/>
                  <a:gd name="T3" fmla="*/ 14 h 15"/>
                  <a:gd name="T4" fmla="*/ 0 w 7"/>
                  <a:gd name="T5" fmla="*/ 12 h 15"/>
                  <a:gd name="T6" fmla="*/ 0 w 7"/>
                  <a:gd name="T7" fmla="*/ 11 h 15"/>
                  <a:gd name="T8" fmla="*/ 4 w 7"/>
                  <a:gd name="T9" fmla="*/ 1 h 15"/>
                  <a:gd name="T10" fmla="*/ 6 w 7"/>
                  <a:gd name="T11" fmla="*/ 1 h 15"/>
                  <a:gd name="T12" fmla="*/ 7 w 7"/>
                  <a:gd name="T13" fmla="*/ 5 h 15"/>
                  <a:gd name="T14" fmla="*/ 4 w 7"/>
                  <a:gd name="T15" fmla="*/ 14 h 15"/>
                  <a:gd name="T16" fmla="*/ 2 w 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5">
                    <a:moveTo>
                      <a:pt x="2" y="15"/>
                    </a:moveTo>
                    <a:cubicBezTo>
                      <a:pt x="2" y="14"/>
                      <a:pt x="2" y="14"/>
                      <a:pt x="1" y="14"/>
                    </a:cubicBezTo>
                    <a:cubicBezTo>
                      <a:pt x="1" y="14"/>
                      <a:pt x="0" y="13"/>
                      <a:pt x="0" y="12"/>
                    </a:cubicBezTo>
                    <a:cubicBezTo>
                      <a:pt x="0" y="12"/>
                      <a:pt x="0" y="11"/>
                      <a:pt x="0" y="11"/>
                    </a:cubicBezTo>
                    <a:cubicBezTo>
                      <a:pt x="4" y="1"/>
                      <a:pt x="4" y="1"/>
                      <a:pt x="4" y="1"/>
                    </a:cubicBezTo>
                    <a:cubicBezTo>
                      <a:pt x="4" y="0"/>
                      <a:pt x="5" y="0"/>
                      <a:pt x="6" y="1"/>
                    </a:cubicBezTo>
                    <a:cubicBezTo>
                      <a:pt x="7" y="2"/>
                      <a:pt x="7" y="4"/>
                      <a:pt x="7" y="5"/>
                    </a:cubicBezTo>
                    <a:cubicBezTo>
                      <a:pt x="4" y="14"/>
                      <a:pt x="4" y="14"/>
                      <a:pt x="4" y="14"/>
                    </a:cubicBezTo>
                    <a:cubicBezTo>
                      <a:pt x="3" y="15"/>
                      <a:pt x="3" y="15"/>
                      <a:pt x="2" y="1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5" name="Freeform 319">
                <a:extLst>
                  <a:ext uri="{FF2B5EF4-FFF2-40B4-BE49-F238E27FC236}">
                    <a16:creationId xmlns:a16="http://schemas.microsoft.com/office/drawing/2014/main" id="{5DAD6D22-8D41-97A3-D10C-20B53E8C225C}"/>
                  </a:ext>
                </a:extLst>
              </p:cNvPr>
              <p:cNvSpPr>
                <a:spLocks/>
              </p:cNvSpPr>
              <p:nvPr/>
            </p:nvSpPr>
            <p:spPr bwMode="auto">
              <a:xfrm>
                <a:off x="7702550" y="7904163"/>
                <a:ext cx="100013" cy="77788"/>
              </a:xfrm>
              <a:custGeom>
                <a:avLst/>
                <a:gdLst>
                  <a:gd name="T0" fmla="*/ 1 w 36"/>
                  <a:gd name="T1" fmla="*/ 8 h 28"/>
                  <a:gd name="T2" fmla="*/ 0 w 36"/>
                  <a:gd name="T3" fmla="*/ 7 h 28"/>
                  <a:gd name="T4" fmla="*/ 0 w 36"/>
                  <a:gd name="T5" fmla="*/ 6 h 28"/>
                  <a:gd name="T6" fmla="*/ 0 w 36"/>
                  <a:gd name="T7" fmla="*/ 4 h 28"/>
                  <a:gd name="T8" fmla="*/ 18 w 36"/>
                  <a:gd name="T9" fmla="*/ 4 h 28"/>
                  <a:gd name="T10" fmla="*/ 36 w 36"/>
                  <a:gd name="T11" fmla="*/ 25 h 28"/>
                  <a:gd name="T12" fmla="*/ 35 w 36"/>
                  <a:gd name="T13" fmla="*/ 28 h 28"/>
                  <a:gd name="T14" fmla="*/ 33 w 36"/>
                  <a:gd name="T15" fmla="*/ 26 h 28"/>
                  <a:gd name="T16" fmla="*/ 18 w 36"/>
                  <a:gd name="T17" fmla="*/ 8 h 28"/>
                  <a:gd name="T18" fmla="*/ 3 w 36"/>
                  <a:gd name="T19" fmla="*/ 8 h 28"/>
                  <a:gd name="T20" fmla="*/ 1 w 36"/>
                  <a:gd name="T2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28">
                    <a:moveTo>
                      <a:pt x="1" y="8"/>
                    </a:moveTo>
                    <a:cubicBezTo>
                      <a:pt x="1" y="8"/>
                      <a:pt x="1" y="8"/>
                      <a:pt x="0" y="7"/>
                    </a:cubicBezTo>
                    <a:cubicBezTo>
                      <a:pt x="0" y="7"/>
                      <a:pt x="0" y="6"/>
                      <a:pt x="0" y="6"/>
                    </a:cubicBezTo>
                    <a:cubicBezTo>
                      <a:pt x="0" y="5"/>
                      <a:pt x="0" y="4"/>
                      <a:pt x="0" y="4"/>
                    </a:cubicBezTo>
                    <a:cubicBezTo>
                      <a:pt x="4" y="0"/>
                      <a:pt x="11" y="0"/>
                      <a:pt x="18" y="4"/>
                    </a:cubicBezTo>
                    <a:cubicBezTo>
                      <a:pt x="25" y="8"/>
                      <a:pt x="31" y="16"/>
                      <a:pt x="36" y="25"/>
                    </a:cubicBezTo>
                    <a:cubicBezTo>
                      <a:pt x="36" y="26"/>
                      <a:pt x="36" y="27"/>
                      <a:pt x="35" y="28"/>
                    </a:cubicBezTo>
                    <a:cubicBezTo>
                      <a:pt x="35" y="28"/>
                      <a:pt x="33" y="27"/>
                      <a:pt x="33" y="26"/>
                    </a:cubicBezTo>
                    <a:cubicBezTo>
                      <a:pt x="29" y="18"/>
                      <a:pt x="24" y="12"/>
                      <a:pt x="18" y="8"/>
                    </a:cubicBezTo>
                    <a:cubicBezTo>
                      <a:pt x="12" y="5"/>
                      <a:pt x="6" y="5"/>
                      <a:pt x="3" y="8"/>
                    </a:cubicBezTo>
                    <a:cubicBezTo>
                      <a:pt x="3" y="9"/>
                      <a:pt x="2" y="9"/>
                      <a:pt x="1" y="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6" name="Freeform 320">
                <a:extLst>
                  <a:ext uri="{FF2B5EF4-FFF2-40B4-BE49-F238E27FC236}">
                    <a16:creationId xmlns:a16="http://schemas.microsoft.com/office/drawing/2014/main" id="{CF5CF86A-4C8F-9DB7-7755-3995D0E96C35}"/>
                  </a:ext>
                </a:extLst>
              </p:cNvPr>
              <p:cNvSpPr>
                <a:spLocks/>
              </p:cNvSpPr>
              <p:nvPr/>
            </p:nvSpPr>
            <p:spPr bwMode="auto">
              <a:xfrm>
                <a:off x="7702550" y="7915275"/>
                <a:ext cx="100013" cy="66675"/>
              </a:xfrm>
              <a:custGeom>
                <a:avLst/>
                <a:gdLst>
                  <a:gd name="T0" fmla="*/ 34 w 36"/>
                  <a:gd name="T1" fmla="*/ 23 h 24"/>
                  <a:gd name="T2" fmla="*/ 1 w 36"/>
                  <a:gd name="T3" fmla="*/ 4 h 24"/>
                  <a:gd name="T4" fmla="*/ 0 w 36"/>
                  <a:gd name="T5" fmla="*/ 1 h 24"/>
                  <a:gd name="T6" fmla="*/ 1 w 36"/>
                  <a:gd name="T7" fmla="*/ 0 h 24"/>
                  <a:gd name="T8" fmla="*/ 34 w 36"/>
                  <a:gd name="T9" fmla="*/ 19 h 24"/>
                  <a:gd name="T10" fmla="*/ 36 w 36"/>
                  <a:gd name="T11" fmla="*/ 22 h 24"/>
                  <a:gd name="T12" fmla="*/ 34 w 36"/>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36" h="24">
                    <a:moveTo>
                      <a:pt x="34" y="23"/>
                    </a:moveTo>
                    <a:cubicBezTo>
                      <a:pt x="1" y="4"/>
                      <a:pt x="1" y="4"/>
                      <a:pt x="1" y="4"/>
                    </a:cubicBezTo>
                    <a:cubicBezTo>
                      <a:pt x="0" y="4"/>
                      <a:pt x="0" y="2"/>
                      <a:pt x="0" y="1"/>
                    </a:cubicBezTo>
                    <a:cubicBezTo>
                      <a:pt x="0" y="0"/>
                      <a:pt x="0" y="0"/>
                      <a:pt x="1" y="0"/>
                    </a:cubicBezTo>
                    <a:cubicBezTo>
                      <a:pt x="34" y="19"/>
                      <a:pt x="34" y="19"/>
                      <a:pt x="34" y="19"/>
                    </a:cubicBezTo>
                    <a:cubicBezTo>
                      <a:pt x="35" y="20"/>
                      <a:pt x="36" y="21"/>
                      <a:pt x="36" y="22"/>
                    </a:cubicBezTo>
                    <a:cubicBezTo>
                      <a:pt x="36" y="23"/>
                      <a:pt x="35" y="24"/>
                      <a:pt x="34" y="2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7" name="Freeform 321">
                <a:extLst>
                  <a:ext uri="{FF2B5EF4-FFF2-40B4-BE49-F238E27FC236}">
                    <a16:creationId xmlns:a16="http://schemas.microsoft.com/office/drawing/2014/main" id="{18A01D33-F47A-B42A-833E-9C9D0B1579A0}"/>
                  </a:ext>
                </a:extLst>
              </p:cNvPr>
              <p:cNvSpPr>
                <a:spLocks/>
              </p:cNvSpPr>
              <p:nvPr/>
            </p:nvSpPr>
            <p:spPr bwMode="auto">
              <a:xfrm>
                <a:off x="7912100" y="7742238"/>
                <a:ext cx="7938" cy="12700"/>
              </a:xfrm>
              <a:custGeom>
                <a:avLst/>
                <a:gdLst>
                  <a:gd name="T0" fmla="*/ 0 w 5"/>
                  <a:gd name="T1" fmla="*/ 0 h 8"/>
                  <a:gd name="T2" fmla="*/ 5 w 5"/>
                  <a:gd name="T3" fmla="*/ 8 h 8"/>
                  <a:gd name="T4" fmla="*/ 0 w 5"/>
                  <a:gd name="T5" fmla="*/ 0 h 8"/>
                </a:gdLst>
                <a:ahLst/>
                <a:cxnLst>
                  <a:cxn ang="0">
                    <a:pos x="T0" y="T1"/>
                  </a:cxn>
                  <a:cxn ang="0">
                    <a:pos x="T2" y="T3"/>
                  </a:cxn>
                  <a:cxn ang="0">
                    <a:pos x="T4" y="T5"/>
                  </a:cxn>
                </a:cxnLst>
                <a:rect l="0" t="0" r="r" b="b"/>
                <a:pathLst>
                  <a:path w="5" h="8">
                    <a:moveTo>
                      <a:pt x="0" y="0"/>
                    </a:moveTo>
                    <a:lnTo>
                      <a:pt x="5" y="8"/>
                    </a:lnTo>
                    <a:lnTo>
                      <a:pt x="0" y="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8" name="Line 322">
                <a:extLst>
                  <a:ext uri="{FF2B5EF4-FFF2-40B4-BE49-F238E27FC236}">
                    <a16:creationId xmlns:a16="http://schemas.microsoft.com/office/drawing/2014/main" id="{74E61BA8-3587-1F30-C060-C706285EDA02}"/>
                  </a:ext>
                </a:extLst>
              </p:cNvPr>
              <p:cNvSpPr>
                <a:spLocks noChangeShapeType="1"/>
              </p:cNvSpPr>
              <p:nvPr/>
            </p:nvSpPr>
            <p:spPr bwMode="auto">
              <a:xfrm>
                <a:off x="7912100" y="7742238"/>
                <a:ext cx="7938" cy="12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09" name="Freeform 323">
                <a:extLst>
                  <a:ext uri="{FF2B5EF4-FFF2-40B4-BE49-F238E27FC236}">
                    <a16:creationId xmlns:a16="http://schemas.microsoft.com/office/drawing/2014/main" id="{A4DC38BD-AF44-0E09-92D9-6468C69918DA}"/>
                  </a:ext>
                </a:extLst>
              </p:cNvPr>
              <p:cNvSpPr>
                <a:spLocks/>
              </p:cNvSpPr>
              <p:nvPr/>
            </p:nvSpPr>
            <p:spPr bwMode="auto">
              <a:xfrm>
                <a:off x="7912100" y="7747000"/>
                <a:ext cx="7938" cy="3175"/>
              </a:xfrm>
              <a:custGeom>
                <a:avLst/>
                <a:gdLst>
                  <a:gd name="T0" fmla="*/ 0 w 5"/>
                  <a:gd name="T1" fmla="*/ 2 h 2"/>
                  <a:gd name="T2" fmla="*/ 5 w 5"/>
                  <a:gd name="T3" fmla="*/ 0 h 2"/>
                  <a:gd name="T4" fmla="*/ 0 w 5"/>
                  <a:gd name="T5" fmla="*/ 2 h 2"/>
                </a:gdLst>
                <a:ahLst/>
                <a:cxnLst>
                  <a:cxn ang="0">
                    <a:pos x="T0" y="T1"/>
                  </a:cxn>
                  <a:cxn ang="0">
                    <a:pos x="T2" y="T3"/>
                  </a:cxn>
                  <a:cxn ang="0">
                    <a:pos x="T4" y="T5"/>
                  </a:cxn>
                </a:cxnLst>
                <a:rect l="0" t="0" r="r" b="b"/>
                <a:pathLst>
                  <a:path w="5" h="2">
                    <a:moveTo>
                      <a:pt x="0" y="2"/>
                    </a:moveTo>
                    <a:lnTo>
                      <a:pt x="5" y="0"/>
                    </a:lnTo>
                    <a:lnTo>
                      <a:pt x="0" y="2"/>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0" name="Line 324">
                <a:extLst>
                  <a:ext uri="{FF2B5EF4-FFF2-40B4-BE49-F238E27FC236}">
                    <a16:creationId xmlns:a16="http://schemas.microsoft.com/office/drawing/2014/main" id="{588D0A4C-C075-59EF-D3ED-5E56E0198606}"/>
                  </a:ext>
                </a:extLst>
              </p:cNvPr>
              <p:cNvSpPr>
                <a:spLocks noChangeShapeType="1"/>
              </p:cNvSpPr>
              <p:nvPr/>
            </p:nvSpPr>
            <p:spPr bwMode="auto">
              <a:xfrm flipV="1">
                <a:off x="7912100" y="7747000"/>
                <a:ext cx="7938" cy="31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1" name="Freeform 325">
                <a:extLst>
                  <a:ext uri="{FF2B5EF4-FFF2-40B4-BE49-F238E27FC236}">
                    <a16:creationId xmlns:a16="http://schemas.microsoft.com/office/drawing/2014/main" id="{BF80EDA6-EFED-A27D-B193-6D08EA6C83DA}"/>
                  </a:ext>
                </a:extLst>
              </p:cNvPr>
              <p:cNvSpPr>
                <a:spLocks/>
              </p:cNvSpPr>
              <p:nvPr/>
            </p:nvSpPr>
            <p:spPr bwMode="auto">
              <a:xfrm>
                <a:off x="7926388" y="7835900"/>
                <a:ext cx="23813" cy="25400"/>
              </a:xfrm>
              <a:custGeom>
                <a:avLst/>
                <a:gdLst>
                  <a:gd name="T0" fmla="*/ 8 w 9"/>
                  <a:gd name="T1" fmla="*/ 8 h 9"/>
                  <a:gd name="T2" fmla="*/ 2 w 9"/>
                  <a:gd name="T3" fmla="*/ 5 h 9"/>
                  <a:gd name="T4" fmla="*/ 0 w 9"/>
                  <a:gd name="T5" fmla="*/ 2 h 9"/>
                  <a:gd name="T6" fmla="*/ 2 w 9"/>
                  <a:gd name="T7" fmla="*/ 1 h 9"/>
                  <a:gd name="T8" fmla="*/ 8 w 9"/>
                  <a:gd name="T9" fmla="*/ 4 h 9"/>
                  <a:gd name="T10" fmla="*/ 9 w 9"/>
                  <a:gd name="T11" fmla="*/ 7 h 9"/>
                  <a:gd name="T12" fmla="*/ 8 w 9"/>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8" y="8"/>
                    </a:moveTo>
                    <a:cubicBezTo>
                      <a:pt x="2" y="5"/>
                      <a:pt x="2" y="5"/>
                      <a:pt x="2" y="5"/>
                    </a:cubicBezTo>
                    <a:cubicBezTo>
                      <a:pt x="1" y="4"/>
                      <a:pt x="0" y="3"/>
                      <a:pt x="0" y="2"/>
                    </a:cubicBezTo>
                    <a:cubicBezTo>
                      <a:pt x="0" y="1"/>
                      <a:pt x="1" y="0"/>
                      <a:pt x="2" y="1"/>
                    </a:cubicBezTo>
                    <a:cubicBezTo>
                      <a:pt x="8" y="4"/>
                      <a:pt x="8" y="4"/>
                      <a:pt x="8" y="4"/>
                    </a:cubicBezTo>
                    <a:cubicBezTo>
                      <a:pt x="9" y="5"/>
                      <a:pt x="9" y="6"/>
                      <a:pt x="9" y="7"/>
                    </a:cubicBezTo>
                    <a:cubicBezTo>
                      <a:pt x="9" y="8"/>
                      <a:pt x="9" y="9"/>
                      <a:pt x="8" y="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2" name="Freeform 326">
                <a:extLst>
                  <a:ext uri="{FF2B5EF4-FFF2-40B4-BE49-F238E27FC236}">
                    <a16:creationId xmlns:a16="http://schemas.microsoft.com/office/drawing/2014/main" id="{770F1818-A874-451B-51F7-E8C746976EEC}"/>
                  </a:ext>
                </a:extLst>
              </p:cNvPr>
              <p:cNvSpPr>
                <a:spLocks/>
              </p:cNvSpPr>
              <p:nvPr/>
            </p:nvSpPr>
            <p:spPr bwMode="auto">
              <a:xfrm>
                <a:off x="7934325" y="7832725"/>
                <a:ext cx="11113" cy="33338"/>
              </a:xfrm>
              <a:custGeom>
                <a:avLst/>
                <a:gdLst>
                  <a:gd name="T0" fmla="*/ 2 w 4"/>
                  <a:gd name="T1" fmla="*/ 11 h 12"/>
                  <a:gd name="T2" fmla="*/ 0 w 4"/>
                  <a:gd name="T3" fmla="*/ 8 h 12"/>
                  <a:gd name="T4" fmla="*/ 0 w 4"/>
                  <a:gd name="T5" fmla="*/ 1 h 12"/>
                  <a:gd name="T6" fmla="*/ 2 w 4"/>
                  <a:gd name="T7" fmla="*/ 0 h 12"/>
                  <a:gd name="T8" fmla="*/ 4 w 4"/>
                  <a:gd name="T9" fmla="*/ 3 h 12"/>
                  <a:gd name="T10" fmla="*/ 4 w 4"/>
                  <a:gd name="T11" fmla="*/ 10 h 12"/>
                  <a:gd name="T12" fmla="*/ 2 w 4"/>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11"/>
                    </a:moveTo>
                    <a:cubicBezTo>
                      <a:pt x="1" y="10"/>
                      <a:pt x="0" y="9"/>
                      <a:pt x="0" y="8"/>
                    </a:cubicBezTo>
                    <a:cubicBezTo>
                      <a:pt x="0" y="1"/>
                      <a:pt x="0" y="1"/>
                      <a:pt x="0" y="1"/>
                    </a:cubicBezTo>
                    <a:cubicBezTo>
                      <a:pt x="0" y="0"/>
                      <a:pt x="1" y="0"/>
                      <a:pt x="2" y="0"/>
                    </a:cubicBezTo>
                    <a:cubicBezTo>
                      <a:pt x="3" y="1"/>
                      <a:pt x="4" y="2"/>
                      <a:pt x="4" y="3"/>
                    </a:cubicBezTo>
                    <a:cubicBezTo>
                      <a:pt x="4" y="10"/>
                      <a:pt x="4" y="10"/>
                      <a:pt x="4" y="10"/>
                    </a:cubicBezTo>
                    <a:cubicBezTo>
                      <a:pt x="4" y="11"/>
                      <a:pt x="3" y="12"/>
                      <a:pt x="2"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3" name="Freeform 327">
                <a:extLst>
                  <a:ext uri="{FF2B5EF4-FFF2-40B4-BE49-F238E27FC236}">
                    <a16:creationId xmlns:a16="http://schemas.microsoft.com/office/drawing/2014/main" id="{A4293C29-54E6-92F6-BEDB-59B9D561776D}"/>
                  </a:ext>
                </a:extLst>
              </p:cNvPr>
              <p:cNvSpPr>
                <a:spLocks noEditPoints="1"/>
              </p:cNvSpPr>
              <p:nvPr/>
            </p:nvSpPr>
            <p:spPr bwMode="auto">
              <a:xfrm>
                <a:off x="7785100" y="7705725"/>
                <a:ext cx="25400" cy="36513"/>
              </a:xfrm>
              <a:custGeom>
                <a:avLst/>
                <a:gdLst>
                  <a:gd name="T0" fmla="*/ 4 w 9"/>
                  <a:gd name="T1" fmla="*/ 12 h 13"/>
                  <a:gd name="T2" fmla="*/ 0 w 9"/>
                  <a:gd name="T3" fmla="*/ 4 h 13"/>
                  <a:gd name="T4" fmla="*/ 4 w 9"/>
                  <a:gd name="T5" fmla="*/ 1 h 13"/>
                  <a:gd name="T6" fmla="*/ 9 w 9"/>
                  <a:gd name="T7" fmla="*/ 9 h 13"/>
                  <a:gd name="T8" fmla="*/ 4 w 9"/>
                  <a:gd name="T9" fmla="*/ 12 h 13"/>
                  <a:gd name="T10" fmla="*/ 4 w 9"/>
                  <a:gd name="T11" fmla="*/ 5 h 13"/>
                  <a:gd name="T12" fmla="*/ 3 w 9"/>
                  <a:gd name="T13" fmla="*/ 6 h 13"/>
                  <a:gd name="T14" fmla="*/ 4 w 9"/>
                  <a:gd name="T15" fmla="*/ 7 h 13"/>
                  <a:gd name="T16" fmla="*/ 5 w 9"/>
                  <a:gd name="T17" fmla="*/ 7 h 13"/>
                  <a:gd name="T18" fmla="*/ 4 w 9"/>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2"/>
                    </a:moveTo>
                    <a:cubicBezTo>
                      <a:pt x="2" y="10"/>
                      <a:pt x="0" y="7"/>
                      <a:pt x="0" y="4"/>
                    </a:cubicBezTo>
                    <a:cubicBezTo>
                      <a:pt x="0" y="1"/>
                      <a:pt x="2" y="0"/>
                      <a:pt x="4" y="1"/>
                    </a:cubicBezTo>
                    <a:cubicBezTo>
                      <a:pt x="7" y="3"/>
                      <a:pt x="9" y="6"/>
                      <a:pt x="9" y="9"/>
                    </a:cubicBezTo>
                    <a:cubicBezTo>
                      <a:pt x="9" y="12"/>
                      <a:pt x="7" y="13"/>
                      <a:pt x="4" y="12"/>
                    </a:cubicBezTo>
                    <a:close/>
                    <a:moveTo>
                      <a:pt x="4" y="5"/>
                    </a:moveTo>
                    <a:cubicBezTo>
                      <a:pt x="4" y="5"/>
                      <a:pt x="3" y="5"/>
                      <a:pt x="3" y="6"/>
                    </a:cubicBezTo>
                    <a:cubicBezTo>
                      <a:pt x="3" y="6"/>
                      <a:pt x="4" y="7"/>
                      <a:pt x="4" y="7"/>
                    </a:cubicBezTo>
                    <a:cubicBezTo>
                      <a:pt x="5" y="8"/>
                      <a:pt x="5" y="8"/>
                      <a:pt x="5" y="7"/>
                    </a:cubicBezTo>
                    <a:cubicBezTo>
                      <a:pt x="5" y="6"/>
                      <a:pt x="5" y="6"/>
                      <a:pt x="4" y="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4" name="Freeform 328">
                <a:extLst>
                  <a:ext uri="{FF2B5EF4-FFF2-40B4-BE49-F238E27FC236}">
                    <a16:creationId xmlns:a16="http://schemas.microsoft.com/office/drawing/2014/main" id="{758CF965-4A40-88A3-1B3A-CC3113981B2B}"/>
                  </a:ext>
                </a:extLst>
              </p:cNvPr>
              <p:cNvSpPr>
                <a:spLocks noEditPoints="1"/>
              </p:cNvSpPr>
              <p:nvPr/>
            </p:nvSpPr>
            <p:spPr bwMode="auto">
              <a:xfrm>
                <a:off x="7926388" y="7924800"/>
                <a:ext cx="33338" cy="46038"/>
              </a:xfrm>
              <a:custGeom>
                <a:avLst/>
                <a:gdLst>
                  <a:gd name="T0" fmla="*/ 6 w 12"/>
                  <a:gd name="T1" fmla="*/ 16 h 17"/>
                  <a:gd name="T2" fmla="*/ 0 w 12"/>
                  <a:gd name="T3" fmla="*/ 6 h 17"/>
                  <a:gd name="T4" fmla="*/ 1 w 12"/>
                  <a:gd name="T5" fmla="*/ 1 h 17"/>
                  <a:gd name="T6" fmla="*/ 5 w 12"/>
                  <a:gd name="T7" fmla="*/ 1 h 17"/>
                  <a:gd name="T8" fmla="*/ 12 w 12"/>
                  <a:gd name="T9" fmla="*/ 11 h 17"/>
                  <a:gd name="T10" fmla="*/ 11 w 12"/>
                  <a:gd name="T11" fmla="*/ 15 h 17"/>
                  <a:gd name="T12" fmla="*/ 7 w 12"/>
                  <a:gd name="T13" fmla="*/ 16 h 17"/>
                  <a:gd name="T14" fmla="*/ 6 w 12"/>
                  <a:gd name="T15" fmla="*/ 16 h 17"/>
                  <a:gd name="T16" fmla="*/ 6 w 12"/>
                  <a:gd name="T17" fmla="*/ 6 h 17"/>
                  <a:gd name="T18" fmla="*/ 5 w 12"/>
                  <a:gd name="T19" fmla="*/ 5 h 17"/>
                  <a:gd name="T20" fmla="*/ 4 w 12"/>
                  <a:gd name="T21" fmla="*/ 6 h 17"/>
                  <a:gd name="T22" fmla="*/ 3 w 12"/>
                  <a:gd name="T23" fmla="*/ 8 h 17"/>
                  <a:gd name="T24" fmla="*/ 6 w 12"/>
                  <a:gd name="T25" fmla="*/ 12 h 17"/>
                  <a:gd name="T26" fmla="*/ 8 w 12"/>
                  <a:gd name="T27" fmla="*/ 11 h 17"/>
                  <a:gd name="T28" fmla="*/ 8 w 12"/>
                  <a:gd name="T29" fmla="*/ 9 h 17"/>
                  <a:gd name="T30" fmla="*/ 6 w 12"/>
                  <a:gd name="T3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7">
                    <a:moveTo>
                      <a:pt x="6" y="16"/>
                    </a:moveTo>
                    <a:cubicBezTo>
                      <a:pt x="3" y="14"/>
                      <a:pt x="0" y="10"/>
                      <a:pt x="0" y="6"/>
                    </a:cubicBezTo>
                    <a:cubicBezTo>
                      <a:pt x="0" y="4"/>
                      <a:pt x="0" y="2"/>
                      <a:pt x="1" y="1"/>
                    </a:cubicBezTo>
                    <a:cubicBezTo>
                      <a:pt x="2" y="0"/>
                      <a:pt x="3" y="0"/>
                      <a:pt x="5" y="1"/>
                    </a:cubicBezTo>
                    <a:cubicBezTo>
                      <a:pt x="8" y="2"/>
                      <a:pt x="11" y="7"/>
                      <a:pt x="12" y="11"/>
                    </a:cubicBezTo>
                    <a:cubicBezTo>
                      <a:pt x="12" y="13"/>
                      <a:pt x="12" y="14"/>
                      <a:pt x="11" y="15"/>
                    </a:cubicBezTo>
                    <a:cubicBezTo>
                      <a:pt x="10" y="16"/>
                      <a:pt x="9" y="17"/>
                      <a:pt x="7" y="16"/>
                    </a:cubicBezTo>
                    <a:cubicBezTo>
                      <a:pt x="7" y="16"/>
                      <a:pt x="6" y="16"/>
                      <a:pt x="6" y="16"/>
                    </a:cubicBezTo>
                    <a:close/>
                    <a:moveTo>
                      <a:pt x="6" y="6"/>
                    </a:moveTo>
                    <a:cubicBezTo>
                      <a:pt x="6" y="5"/>
                      <a:pt x="6" y="5"/>
                      <a:pt x="5" y="5"/>
                    </a:cubicBezTo>
                    <a:cubicBezTo>
                      <a:pt x="5" y="5"/>
                      <a:pt x="4" y="5"/>
                      <a:pt x="4" y="6"/>
                    </a:cubicBezTo>
                    <a:cubicBezTo>
                      <a:pt x="3" y="6"/>
                      <a:pt x="3" y="7"/>
                      <a:pt x="3" y="8"/>
                    </a:cubicBezTo>
                    <a:cubicBezTo>
                      <a:pt x="4" y="9"/>
                      <a:pt x="5" y="11"/>
                      <a:pt x="6" y="12"/>
                    </a:cubicBezTo>
                    <a:cubicBezTo>
                      <a:pt x="7" y="12"/>
                      <a:pt x="8" y="12"/>
                      <a:pt x="8" y="11"/>
                    </a:cubicBezTo>
                    <a:cubicBezTo>
                      <a:pt x="8" y="11"/>
                      <a:pt x="8" y="10"/>
                      <a:pt x="8" y="9"/>
                    </a:cubicBezTo>
                    <a:cubicBezTo>
                      <a:pt x="8" y="8"/>
                      <a:pt x="7" y="6"/>
                      <a:pt x="6"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5" name="Freeform 329">
                <a:extLst>
                  <a:ext uri="{FF2B5EF4-FFF2-40B4-BE49-F238E27FC236}">
                    <a16:creationId xmlns:a16="http://schemas.microsoft.com/office/drawing/2014/main" id="{C9F5FEC8-242F-C758-77F6-1A5BBE1DB6AE}"/>
                  </a:ext>
                </a:extLst>
              </p:cNvPr>
              <p:cNvSpPr>
                <a:spLocks noEditPoints="1"/>
              </p:cNvSpPr>
              <p:nvPr/>
            </p:nvSpPr>
            <p:spPr bwMode="auto">
              <a:xfrm>
                <a:off x="7893050" y="7761288"/>
                <a:ext cx="25400" cy="36513"/>
              </a:xfrm>
              <a:custGeom>
                <a:avLst/>
                <a:gdLst>
                  <a:gd name="T0" fmla="*/ 4 w 9"/>
                  <a:gd name="T1" fmla="*/ 12 h 13"/>
                  <a:gd name="T2" fmla="*/ 0 w 9"/>
                  <a:gd name="T3" fmla="*/ 4 h 13"/>
                  <a:gd name="T4" fmla="*/ 4 w 9"/>
                  <a:gd name="T5" fmla="*/ 1 h 13"/>
                  <a:gd name="T6" fmla="*/ 9 w 9"/>
                  <a:gd name="T7" fmla="*/ 9 h 13"/>
                  <a:gd name="T8" fmla="*/ 4 w 9"/>
                  <a:gd name="T9" fmla="*/ 12 h 13"/>
                  <a:gd name="T10" fmla="*/ 4 w 9"/>
                  <a:gd name="T11" fmla="*/ 5 h 13"/>
                  <a:gd name="T12" fmla="*/ 3 w 9"/>
                  <a:gd name="T13" fmla="*/ 6 h 13"/>
                  <a:gd name="T14" fmla="*/ 4 w 9"/>
                  <a:gd name="T15" fmla="*/ 7 h 13"/>
                  <a:gd name="T16" fmla="*/ 5 w 9"/>
                  <a:gd name="T17" fmla="*/ 7 h 13"/>
                  <a:gd name="T18" fmla="*/ 4 w 9"/>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2"/>
                    </a:moveTo>
                    <a:cubicBezTo>
                      <a:pt x="2" y="10"/>
                      <a:pt x="0" y="7"/>
                      <a:pt x="0" y="4"/>
                    </a:cubicBezTo>
                    <a:cubicBezTo>
                      <a:pt x="0" y="1"/>
                      <a:pt x="2" y="0"/>
                      <a:pt x="4" y="1"/>
                    </a:cubicBezTo>
                    <a:cubicBezTo>
                      <a:pt x="7" y="3"/>
                      <a:pt x="9" y="6"/>
                      <a:pt x="9" y="9"/>
                    </a:cubicBezTo>
                    <a:cubicBezTo>
                      <a:pt x="9" y="12"/>
                      <a:pt x="7" y="13"/>
                      <a:pt x="4" y="12"/>
                    </a:cubicBezTo>
                    <a:close/>
                    <a:moveTo>
                      <a:pt x="4" y="5"/>
                    </a:moveTo>
                    <a:cubicBezTo>
                      <a:pt x="4" y="5"/>
                      <a:pt x="3" y="5"/>
                      <a:pt x="3" y="6"/>
                    </a:cubicBezTo>
                    <a:cubicBezTo>
                      <a:pt x="3" y="6"/>
                      <a:pt x="4" y="7"/>
                      <a:pt x="4" y="7"/>
                    </a:cubicBezTo>
                    <a:cubicBezTo>
                      <a:pt x="5" y="8"/>
                      <a:pt x="5" y="7"/>
                      <a:pt x="5" y="7"/>
                    </a:cubicBezTo>
                    <a:cubicBezTo>
                      <a:pt x="5" y="6"/>
                      <a:pt x="5" y="6"/>
                      <a:pt x="4" y="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116" name="Freeform 330">
                <a:extLst>
                  <a:ext uri="{FF2B5EF4-FFF2-40B4-BE49-F238E27FC236}">
                    <a16:creationId xmlns:a16="http://schemas.microsoft.com/office/drawing/2014/main" id="{07F80E96-B7B4-5C57-884A-C166C259C484}"/>
                  </a:ext>
                </a:extLst>
              </p:cNvPr>
              <p:cNvSpPr>
                <a:spLocks/>
              </p:cNvSpPr>
              <p:nvPr/>
            </p:nvSpPr>
            <p:spPr bwMode="auto">
              <a:xfrm>
                <a:off x="7780338" y="7877175"/>
                <a:ext cx="65088" cy="71438"/>
              </a:xfrm>
              <a:custGeom>
                <a:avLst/>
                <a:gdLst>
                  <a:gd name="T0" fmla="*/ 22 w 24"/>
                  <a:gd name="T1" fmla="*/ 26 h 26"/>
                  <a:gd name="T2" fmla="*/ 22 w 24"/>
                  <a:gd name="T3" fmla="*/ 26 h 26"/>
                  <a:gd name="T4" fmla="*/ 1 w 24"/>
                  <a:gd name="T5" fmla="*/ 3 h 26"/>
                  <a:gd name="T6" fmla="*/ 1 w 24"/>
                  <a:gd name="T7" fmla="*/ 3 h 26"/>
                  <a:gd name="T8" fmla="*/ 1 w 24"/>
                  <a:gd name="T9" fmla="*/ 3 h 26"/>
                  <a:gd name="T10" fmla="*/ 1 w 24"/>
                  <a:gd name="T11" fmla="*/ 0 h 26"/>
                  <a:gd name="T12" fmla="*/ 4 w 24"/>
                  <a:gd name="T13" fmla="*/ 2 h 26"/>
                  <a:gd name="T14" fmla="*/ 4 w 24"/>
                  <a:gd name="T15" fmla="*/ 2 h 26"/>
                  <a:gd name="T16" fmla="*/ 5 w 24"/>
                  <a:gd name="T17" fmla="*/ 4 h 26"/>
                  <a:gd name="T18" fmla="*/ 8 w 24"/>
                  <a:gd name="T19" fmla="*/ 9 h 26"/>
                  <a:gd name="T20" fmla="*/ 22 w 24"/>
                  <a:gd name="T21" fmla="*/ 21 h 26"/>
                  <a:gd name="T22" fmla="*/ 24 w 24"/>
                  <a:gd name="T23" fmla="*/ 25 h 26"/>
                  <a:gd name="T24" fmla="*/ 22 w 24"/>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6">
                    <a:moveTo>
                      <a:pt x="22" y="26"/>
                    </a:moveTo>
                    <a:cubicBezTo>
                      <a:pt x="22" y="26"/>
                      <a:pt x="22" y="26"/>
                      <a:pt x="22" y="26"/>
                    </a:cubicBezTo>
                    <a:cubicBezTo>
                      <a:pt x="9" y="18"/>
                      <a:pt x="2" y="6"/>
                      <a:pt x="1" y="3"/>
                    </a:cubicBezTo>
                    <a:cubicBezTo>
                      <a:pt x="1" y="3"/>
                      <a:pt x="1" y="3"/>
                      <a:pt x="1" y="3"/>
                    </a:cubicBezTo>
                    <a:cubicBezTo>
                      <a:pt x="1" y="3"/>
                      <a:pt x="1" y="3"/>
                      <a:pt x="1" y="3"/>
                    </a:cubicBezTo>
                    <a:cubicBezTo>
                      <a:pt x="0" y="2"/>
                      <a:pt x="0" y="1"/>
                      <a:pt x="1" y="0"/>
                    </a:cubicBezTo>
                    <a:cubicBezTo>
                      <a:pt x="2" y="0"/>
                      <a:pt x="3" y="1"/>
                      <a:pt x="4" y="2"/>
                    </a:cubicBezTo>
                    <a:cubicBezTo>
                      <a:pt x="4" y="2"/>
                      <a:pt x="4" y="2"/>
                      <a:pt x="4" y="2"/>
                    </a:cubicBezTo>
                    <a:cubicBezTo>
                      <a:pt x="4" y="2"/>
                      <a:pt x="4" y="3"/>
                      <a:pt x="5" y="4"/>
                    </a:cubicBezTo>
                    <a:cubicBezTo>
                      <a:pt x="5" y="5"/>
                      <a:pt x="6" y="7"/>
                      <a:pt x="8" y="9"/>
                    </a:cubicBezTo>
                    <a:cubicBezTo>
                      <a:pt x="12" y="14"/>
                      <a:pt x="17" y="19"/>
                      <a:pt x="22" y="21"/>
                    </a:cubicBezTo>
                    <a:cubicBezTo>
                      <a:pt x="23" y="22"/>
                      <a:pt x="24" y="23"/>
                      <a:pt x="24" y="25"/>
                    </a:cubicBezTo>
                    <a:cubicBezTo>
                      <a:pt x="24" y="26"/>
                      <a:pt x="23" y="26"/>
                      <a:pt x="22" y="2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8" name="Group 27">
              <a:extLst>
                <a:ext uri="{FF2B5EF4-FFF2-40B4-BE49-F238E27FC236}">
                  <a16:creationId xmlns:a16="http://schemas.microsoft.com/office/drawing/2014/main" id="{C558BE38-E9F2-E656-23E1-AF34645594EA}"/>
                </a:ext>
              </a:extLst>
            </p:cNvPr>
            <p:cNvGrpSpPr/>
            <p:nvPr/>
          </p:nvGrpSpPr>
          <p:grpSpPr>
            <a:xfrm>
              <a:off x="8578924" y="8003996"/>
              <a:ext cx="876688" cy="1233856"/>
              <a:chOff x="9899650" y="7843838"/>
              <a:chExt cx="728663" cy="1025525"/>
            </a:xfrm>
          </p:grpSpPr>
          <p:sp>
            <p:nvSpPr>
              <p:cNvPr id="82" name="Freeform 331">
                <a:extLst>
                  <a:ext uri="{FF2B5EF4-FFF2-40B4-BE49-F238E27FC236}">
                    <a16:creationId xmlns:a16="http://schemas.microsoft.com/office/drawing/2014/main" id="{ECE2797B-C2BA-39CF-D2E6-478D4BFD31DA}"/>
                  </a:ext>
                </a:extLst>
              </p:cNvPr>
              <p:cNvSpPr>
                <a:spLocks/>
              </p:cNvSpPr>
              <p:nvPr/>
            </p:nvSpPr>
            <p:spPr bwMode="auto">
              <a:xfrm>
                <a:off x="10015538" y="7843838"/>
                <a:ext cx="612775" cy="1000125"/>
              </a:xfrm>
              <a:custGeom>
                <a:avLst/>
                <a:gdLst>
                  <a:gd name="T0" fmla="*/ 179 w 222"/>
                  <a:gd name="T1" fmla="*/ 349 h 362"/>
                  <a:gd name="T2" fmla="*/ 43 w 222"/>
                  <a:gd name="T3" fmla="*/ 270 h 362"/>
                  <a:gd name="T4" fmla="*/ 0 w 222"/>
                  <a:gd name="T5" fmla="*/ 188 h 362"/>
                  <a:gd name="T6" fmla="*/ 0 w 222"/>
                  <a:gd name="T7" fmla="*/ 47 h 362"/>
                  <a:gd name="T8" fmla="*/ 43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3" y="270"/>
                      <a:pt x="43" y="270"/>
                      <a:pt x="43" y="270"/>
                    </a:cubicBezTo>
                    <a:cubicBezTo>
                      <a:pt x="20" y="257"/>
                      <a:pt x="0" y="220"/>
                      <a:pt x="0" y="188"/>
                    </a:cubicBezTo>
                    <a:cubicBezTo>
                      <a:pt x="0" y="47"/>
                      <a:pt x="0" y="47"/>
                      <a:pt x="0" y="47"/>
                    </a:cubicBezTo>
                    <a:cubicBezTo>
                      <a:pt x="0" y="15"/>
                      <a:pt x="20" y="0"/>
                      <a:pt x="43"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3" name="Freeform 332">
                <a:extLst>
                  <a:ext uri="{FF2B5EF4-FFF2-40B4-BE49-F238E27FC236}">
                    <a16:creationId xmlns:a16="http://schemas.microsoft.com/office/drawing/2014/main" id="{82E3499E-5F02-F5A2-EAA5-8F3C2B66AA6C}"/>
                  </a:ext>
                </a:extLst>
              </p:cNvPr>
              <p:cNvSpPr>
                <a:spLocks/>
              </p:cNvSpPr>
              <p:nvPr/>
            </p:nvSpPr>
            <p:spPr bwMode="auto">
              <a:xfrm>
                <a:off x="9899650" y="7869238"/>
                <a:ext cx="612775" cy="1000125"/>
              </a:xfrm>
              <a:custGeom>
                <a:avLst/>
                <a:gdLst>
                  <a:gd name="T0" fmla="*/ 178 w 222"/>
                  <a:gd name="T1" fmla="*/ 348 h 362"/>
                  <a:gd name="T2" fmla="*/ 43 w 222"/>
                  <a:gd name="T3" fmla="*/ 270 h 362"/>
                  <a:gd name="T4" fmla="*/ 0 w 222"/>
                  <a:gd name="T5" fmla="*/ 188 h 362"/>
                  <a:gd name="T6" fmla="*/ 0 w 222"/>
                  <a:gd name="T7" fmla="*/ 46 h 362"/>
                  <a:gd name="T8" fmla="*/ 43 w 222"/>
                  <a:gd name="T9" fmla="*/ 14 h 362"/>
                  <a:gd name="T10" fmla="*/ 178 w 222"/>
                  <a:gd name="T11" fmla="*/ 92 h 362"/>
                  <a:gd name="T12" fmla="*/ 222 w 222"/>
                  <a:gd name="T13" fmla="*/ 175 h 362"/>
                  <a:gd name="T14" fmla="*/ 222 w 222"/>
                  <a:gd name="T15" fmla="*/ 316 h 362"/>
                  <a:gd name="T16" fmla="*/ 178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8" y="348"/>
                    </a:moveTo>
                    <a:cubicBezTo>
                      <a:pt x="43" y="270"/>
                      <a:pt x="43" y="270"/>
                      <a:pt x="43" y="270"/>
                    </a:cubicBezTo>
                    <a:cubicBezTo>
                      <a:pt x="19" y="256"/>
                      <a:pt x="0" y="219"/>
                      <a:pt x="0" y="188"/>
                    </a:cubicBezTo>
                    <a:cubicBezTo>
                      <a:pt x="0" y="46"/>
                      <a:pt x="0" y="46"/>
                      <a:pt x="0" y="46"/>
                    </a:cubicBezTo>
                    <a:cubicBezTo>
                      <a:pt x="0" y="15"/>
                      <a:pt x="19" y="0"/>
                      <a:pt x="43" y="14"/>
                    </a:cubicBezTo>
                    <a:cubicBezTo>
                      <a:pt x="178" y="92"/>
                      <a:pt x="178" y="92"/>
                      <a:pt x="178" y="92"/>
                    </a:cubicBezTo>
                    <a:cubicBezTo>
                      <a:pt x="202" y="106"/>
                      <a:pt x="222" y="143"/>
                      <a:pt x="222" y="175"/>
                    </a:cubicBezTo>
                    <a:cubicBezTo>
                      <a:pt x="222" y="316"/>
                      <a:pt x="222" y="316"/>
                      <a:pt x="222" y="316"/>
                    </a:cubicBezTo>
                    <a:cubicBezTo>
                      <a:pt x="222" y="348"/>
                      <a:pt x="202" y="362"/>
                      <a:pt x="178" y="348"/>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4" name="Freeform 333">
                <a:extLst>
                  <a:ext uri="{FF2B5EF4-FFF2-40B4-BE49-F238E27FC236}">
                    <a16:creationId xmlns:a16="http://schemas.microsoft.com/office/drawing/2014/main" id="{18FE4F6B-50C8-318E-471E-9C447CC7DC5F}"/>
                  </a:ext>
                </a:extLst>
              </p:cNvPr>
              <p:cNvSpPr>
                <a:spLocks noEditPoints="1"/>
              </p:cNvSpPr>
              <p:nvPr/>
            </p:nvSpPr>
            <p:spPr bwMode="auto">
              <a:xfrm>
                <a:off x="10009188" y="8126413"/>
                <a:ext cx="387350" cy="504825"/>
              </a:xfrm>
              <a:custGeom>
                <a:avLst/>
                <a:gdLst>
                  <a:gd name="T0" fmla="*/ 37 w 140"/>
                  <a:gd name="T1" fmla="*/ 174 h 183"/>
                  <a:gd name="T2" fmla="*/ 37 w 140"/>
                  <a:gd name="T3" fmla="*/ 174 h 183"/>
                  <a:gd name="T4" fmla="*/ 25 w 140"/>
                  <a:gd name="T5" fmla="*/ 127 h 183"/>
                  <a:gd name="T6" fmla="*/ 0 w 140"/>
                  <a:gd name="T7" fmla="*/ 51 h 183"/>
                  <a:gd name="T8" fmla="*/ 5 w 140"/>
                  <a:gd name="T9" fmla="*/ 25 h 183"/>
                  <a:gd name="T10" fmla="*/ 24 w 140"/>
                  <a:gd name="T11" fmla="*/ 5 h 183"/>
                  <a:gd name="T12" fmla="*/ 52 w 140"/>
                  <a:gd name="T13" fmla="*/ 3 h 183"/>
                  <a:gd name="T14" fmla="*/ 55 w 140"/>
                  <a:gd name="T15" fmla="*/ 7 h 183"/>
                  <a:gd name="T16" fmla="*/ 55 w 140"/>
                  <a:gd name="T17" fmla="*/ 10 h 183"/>
                  <a:gd name="T18" fmla="*/ 53 w 140"/>
                  <a:gd name="T19" fmla="*/ 10 h 183"/>
                  <a:gd name="T20" fmla="*/ 10 w 140"/>
                  <a:gd name="T21" fmla="*/ 31 h 183"/>
                  <a:gd name="T22" fmla="*/ 6 w 140"/>
                  <a:gd name="T23" fmla="*/ 54 h 183"/>
                  <a:gd name="T24" fmla="*/ 29 w 140"/>
                  <a:gd name="T25" fmla="*/ 125 h 183"/>
                  <a:gd name="T26" fmla="*/ 30 w 140"/>
                  <a:gd name="T27" fmla="*/ 126 h 183"/>
                  <a:gd name="T28" fmla="*/ 41 w 140"/>
                  <a:gd name="T29" fmla="*/ 166 h 183"/>
                  <a:gd name="T30" fmla="*/ 57 w 140"/>
                  <a:gd name="T31" fmla="*/ 165 h 183"/>
                  <a:gd name="T32" fmla="*/ 57 w 140"/>
                  <a:gd name="T33" fmla="*/ 165 h 183"/>
                  <a:gd name="T34" fmla="*/ 61 w 140"/>
                  <a:gd name="T35" fmla="*/ 169 h 183"/>
                  <a:gd name="T36" fmla="*/ 59 w 140"/>
                  <a:gd name="T37" fmla="*/ 172 h 183"/>
                  <a:gd name="T38" fmla="*/ 37 w 140"/>
                  <a:gd name="T39" fmla="*/ 174 h 183"/>
                  <a:gd name="T40" fmla="*/ 66 w 140"/>
                  <a:gd name="T41" fmla="*/ 171 h 183"/>
                  <a:gd name="T42" fmla="*/ 63 w 140"/>
                  <a:gd name="T43" fmla="*/ 168 h 183"/>
                  <a:gd name="T44" fmla="*/ 63 w 140"/>
                  <a:gd name="T45" fmla="*/ 166 h 183"/>
                  <a:gd name="T46" fmla="*/ 64 w 140"/>
                  <a:gd name="T47" fmla="*/ 164 h 183"/>
                  <a:gd name="T48" fmla="*/ 68 w 140"/>
                  <a:gd name="T49" fmla="*/ 164 h 183"/>
                  <a:gd name="T50" fmla="*/ 69 w 140"/>
                  <a:gd name="T51" fmla="*/ 165 h 183"/>
                  <a:gd name="T52" fmla="*/ 70 w 140"/>
                  <a:gd name="T53" fmla="*/ 165 h 183"/>
                  <a:gd name="T54" fmla="*/ 130 w 140"/>
                  <a:gd name="T55" fmla="*/ 152 h 183"/>
                  <a:gd name="T56" fmla="*/ 134 w 140"/>
                  <a:gd name="T57" fmla="*/ 128 h 183"/>
                  <a:gd name="T58" fmla="*/ 134 w 140"/>
                  <a:gd name="T59" fmla="*/ 116 h 183"/>
                  <a:gd name="T60" fmla="*/ 134 w 140"/>
                  <a:gd name="T61" fmla="*/ 114 h 183"/>
                  <a:gd name="T62" fmla="*/ 136 w 140"/>
                  <a:gd name="T63" fmla="*/ 114 h 183"/>
                  <a:gd name="T64" fmla="*/ 139 w 140"/>
                  <a:gd name="T65" fmla="*/ 118 h 183"/>
                  <a:gd name="T66" fmla="*/ 140 w 140"/>
                  <a:gd name="T67" fmla="*/ 132 h 183"/>
                  <a:gd name="T68" fmla="*/ 136 w 140"/>
                  <a:gd name="T69" fmla="*/ 157 h 183"/>
                  <a:gd name="T70" fmla="*/ 110 w 140"/>
                  <a:gd name="T71" fmla="*/ 181 h 183"/>
                  <a:gd name="T72" fmla="*/ 70 w 140"/>
                  <a:gd name="T73" fmla="*/ 172 h 183"/>
                  <a:gd name="T74" fmla="*/ 70 w 140"/>
                  <a:gd name="T75" fmla="*/ 172 h 183"/>
                  <a:gd name="T76" fmla="*/ 67 w 140"/>
                  <a:gd name="T77" fmla="*/ 172 h 183"/>
                  <a:gd name="T78" fmla="*/ 66 w 140"/>
                  <a:gd name="T79" fmla="*/ 171 h 183"/>
                  <a:gd name="T80" fmla="*/ 134 w 140"/>
                  <a:gd name="T81" fmla="*/ 110 h 183"/>
                  <a:gd name="T82" fmla="*/ 132 w 140"/>
                  <a:gd name="T83" fmla="*/ 106 h 183"/>
                  <a:gd name="T84" fmla="*/ 93 w 140"/>
                  <a:gd name="T85" fmla="*/ 35 h 183"/>
                  <a:gd name="T86" fmla="*/ 70 w 140"/>
                  <a:gd name="T87" fmla="*/ 17 h 183"/>
                  <a:gd name="T88" fmla="*/ 70 w 140"/>
                  <a:gd name="T89" fmla="*/ 17 h 183"/>
                  <a:gd name="T90" fmla="*/ 67 w 140"/>
                  <a:gd name="T91" fmla="*/ 12 h 183"/>
                  <a:gd name="T92" fmla="*/ 68 w 140"/>
                  <a:gd name="T93" fmla="*/ 10 h 183"/>
                  <a:gd name="T94" fmla="*/ 70 w 140"/>
                  <a:gd name="T95" fmla="*/ 10 h 183"/>
                  <a:gd name="T96" fmla="*/ 70 w 140"/>
                  <a:gd name="T97" fmla="*/ 11 h 183"/>
                  <a:gd name="T98" fmla="*/ 95 w 140"/>
                  <a:gd name="T99" fmla="*/ 30 h 183"/>
                  <a:gd name="T100" fmla="*/ 122 w 140"/>
                  <a:gd name="T101" fmla="*/ 67 h 183"/>
                  <a:gd name="T102" fmla="*/ 137 w 140"/>
                  <a:gd name="T103" fmla="*/ 107 h 183"/>
                  <a:gd name="T104" fmla="*/ 135 w 140"/>
                  <a:gd name="T105" fmla="*/ 110 h 183"/>
                  <a:gd name="T106" fmla="*/ 134 w 140"/>
                  <a:gd name="T107" fmla="*/ 110 h 183"/>
                  <a:gd name="T108" fmla="*/ 61 w 140"/>
                  <a:gd name="T109" fmla="*/ 13 h 183"/>
                  <a:gd name="T110" fmla="*/ 58 w 140"/>
                  <a:gd name="T111" fmla="*/ 8 h 183"/>
                  <a:gd name="T112" fmla="*/ 59 w 140"/>
                  <a:gd name="T113" fmla="*/ 6 h 183"/>
                  <a:gd name="T114" fmla="*/ 61 w 140"/>
                  <a:gd name="T115" fmla="*/ 6 h 183"/>
                  <a:gd name="T116" fmla="*/ 64 w 140"/>
                  <a:gd name="T117" fmla="*/ 11 h 183"/>
                  <a:gd name="T118" fmla="*/ 61 w 140"/>
                  <a:gd name="T119" fmla="*/ 13 h 183"/>
                  <a:gd name="T120" fmla="*/ 61 w 140"/>
                  <a:gd name="T121"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 h="183">
                    <a:moveTo>
                      <a:pt x="37" y="174"/>
                    </a:moveTo>
                    <a:cubicBezTo>
                      <a:pt x="37" y="174"/>
                      <a:pt x="37" y="174"/>
                      <a:pt x="37" y="174"/>
                    </a:cubicBezTo>
                    <a:cubicBezTo>
                      <a:pt x="25" y="127"/>
                      <a:pt x="25" y="127"/>
                      <a:pt x="25" y="127"/>
                    </a:cubicBezTo>
                    <a:cubicBezTo>
                      <a:pt x="9" y="102"/>
                      <a:pt x="0" y="75"/>
                      <a:pt x="0" y="51"/>
                    </a:cubicBezTo>
                    <a:cubicBezTo>
                      <a:pt x="0" y="41"/>
                      <a:pt x="2" y="33"/>
                      <a:pt x="5" y="25"/>
                    </a:cubicBezTo>
                    <a:cubicBezTo>
                      <a:pt x="9" y="16"/>
                      <a:pt x="15" y="8"/>
                      <a:pt x="24" y="5"/>
                    </a:cubicBezTo>
                    <a:cubicBezTo>
                      <a:pt x="32" y="1"/>
                      <a:pt x="41" y="0"/>
                      <a:pt x="52" y="3"/>
                    </a:cubicBezTo>
                    <a:cubicBezTo>
                      <a:pt x="53" y="3"/>
                      <a:pt x="55" y="5"/>
                      <a:pt x="55" y="7"/>
                    </a:cubicBezTo>
                    <a:cubicBezTo>
                      <a:pt x="55" y="8"/>
                      <a:pt x="55" y="9"/>
                      <a:pt x="55" y="10"/>
                    </a:cubicBezTo>
                    <a:cubicBezTo>
                      <a:pt x="55" y="10"/>
                      <a:pt x="54" y="10"/>
                      <a:pt x="53" y="10"/>
                    </a:cubicBezTo>
                    <a:cubicBezTo>
                      <a:pt x="34" y="5"/>
                      <a:pt x="17" y="13"/>
                      <a:pt x="10" y="31"/>
                    </a:cubicBezTo>
                    <a:cubicBezTo>
                      <a:pt x="8" y="38"/>
                      <a:pt x="6" y="46"/>
                      <a:pt x="6" y="54"/>
                    </a:cubicBezTo>
                    <a:cubicBezTo>
                      <a:pt x="6" y="76"/>
                      <a:pt x="15" y="102"/>
                      <a:pt x="29" y="125"/>
                    </a:cubicBezTo>
                    <a:cubicBezTo>
                      <a:pt x="30" y="126"/>
                      <a:pt x="30" y="126"/>
                      <a:pt x="30" y="126"/>
                    </a:cubicBezTo>
                    <a:cubicBezTo>
                      <a:pt x="41" y="166"/>
                      <a:pt x="41" y="166"/>
                      <a:pt x="41" y="166"/>
                    </a:cubicBezTo>
                    <a:cubicBezTo>
                      <a:pt x="57" y="165"/>
                      <a:pt x="57" y="165"/>
                      <a:pt x="57" y="165"/>
                    </a:cubicBezTo>
                    <a:cubicBezTo>
                      <a:pt x="57" y="165"/>
                      <a:pt x="57" y="165"/>
                      <a:pt x="57" y="165"/>
                    </a:cubicBezTo>
                    <a:cubicBezTo>
                      <a:pt x="58" y="165"/>
                      <a:pt x="60" y="167"/>
                      <a:pt x="61" y="169"/>
                    </a:cubicBezTo>
                    <a:cubicBezTo>
                      <a:pt x="61" y="171"/>
                      <a:pt x="61" y="172"/>
                      <a:pt x="59" y="172"/>
                    </a:cubicBezTo>
                    <a:lnTo>
                      <a:pt x="37" y="174"/>
                    </a:lnTo>
                    <a:close/>
                    <a:moveTo>
                      <a:pt x="66" y="171"/>
                    </a:moveTo>
                    <a:cubicBezTo>
                      <a:pt x="65" y="171"/>
                      <a:pt x="64" y="170"/>
                      <a:pt x="63" y="168"/>
                    </a:cubicBezTo>
                    <a:cubicBezTo>
                      <a:pt x="63" y="167"/>
                      <a:pt x="63" y="166"/>
                      <a:pt x="63" y="166"/>
                    </a:cubicBezTo>
                    <a:cubicBezTo>
                      <a:pt x="63" y="165"/>
                      <a:pt x="63" y="164"/>
                      <a:pt x="64" y="164"/>
                    </a:cubicBezTo>
                    <a:cubicBezTo>
                      <a:pt x="68" y="164"/>
                      <a:pt x="68" y="164"/>
                      <a:pt x="68" y="164"/>
                    </a:cubicBezTo>
                    <a:cubicBezTo>
                      <a:pt x="69" y="165"/>
                      <a:pt x="69" y="165"/>
                      <a:pt x="69" y="165"/>
                    </a:cubicBezTo>
                    <a:cubicBezTo>
                      <a:pt x="69" y="165"/>
                      <a:pt x="70" y="165"/>
                      <a:pt x="70" y="165"/>
                    </a:cubicBezTo>
                    <a:cubicBezTo>
                      <a:pt x="97" y="181"/>
                      <a:pt x="121" y="175"/>
                      <a:pt x="130" y="152"/>
                    </a:cubicBezTo>
                    <a:cubicBezTo>
                      <a:pt x="133" y="145"/>
                      <a:pt x="134" y="137"/>
                      <a:pt x="134" y="128"/>
                    </a:cubicBezTo>
                    <a:cubicBezTo>
                      <a:pt x="134" y="124"/>
                      <a:pt x="134" y="120"/>
                      <a:pt x="134" y="116"/>
                    </a:cubicBezTo>
                    <a:cubicBezTo>
                      <a:pt x="133" y="115"/>
                      <a:pt x="134" y="114"/>
                      <a:pt x="134" y="114"/>
                    </a:cubicBezTo>
                    <a:cubicBezTo>
                      <a:pt x="135" y="113"/>
                      <a:pt x="135" y="113"/>
                      <a:pt x="136" y="114"/>
                    </a:cubicBezTo>
                    <a:cubicBezTo>
                      <a:pt x="138" y="114"/>
                      <a:pt x="139" y="116"/>
                      <a:pt x="139" y="118"/>
                    </a:cubicBezTo>
                    <a:cubicBezTo>
                      <a:pt x="140" y="123"/>
                      <a:pt x="140" y="127"/>
                      <a:pt x="140" y="132"/>
                    </a:cubicBezTo>
                    <a:cubicBezTo>
                      <a:pt x="140" y="141"/>
                      <a:pt x="139" y="150"/>
                      <a:pt x="136" y="157"/>
                    </a:cubicBezTo>
                    <a:cubicBezTo>
                      <a:pt x="131" y="170"/>
                      <a:pt x="122" y="178"/>
                      <a:pt x="110" y="181"/>
                    </a:cubicBezTo>
                    <a:cubicBezTo>
                      <a:pt x="98" y="183"/>
                      <a:pt x="84" y="180"/>
                      <a:pt x="70" y="172"/>
                    </a:cubicBezTo>
                    <a:cubicBezTo>
                      <a:pt x="70" y="172"/>
                      <a:pt x="70" y="172"/>
                      <a:pt x="70" y="172"/>
                    </a:cubicBezTo>
                    <a:cubicBezTo>
                      <a:pt x="67" y="172"/>
                      <a:pt x="67" y="172"/>
                      <a:pt x="67" y="172"/>
                    </a:cubicBezTo>
                    <a:cubicBezTo>
                      <a:pt x="67" y="172"/>
                      <a:pt x="66" y="172"/>
                      <a:pt x="66" y="171"/>
                    </a:cubicBezTo>
                    <a:close/>
                    <a:moveTo>
                      <a:pt x="134" y="110"/>
                    </a:moveTo>
                    <a:cubicBezTo>
                      <a:pt x="133" y="109"/>
                      <a:pt x="132" y="107"/>
                      <a:pt x="132" y="106"/>
                    </a:cubicBezTo>
                    <a:cubicBezTo>
                      <a:pt x="126" y="80"/>
                      <a:pt x="112" y="54"/>
                      <a:pt x="93" y="35"/>
                    </a:cubicBezTo>
                    <a:cubicBezTo>
                      <a:pt x="86" y="28"/>
                      <a:pt x="78" y="22"/>
                      <a:pt x="70" y="17"/>
                    </a:cubicBezTo>
                    <a:cubicBezTo>
                      <a:pt x="70" y="17"/>
                      <a:pt x="70" y="17"/>
                      <a:pt x="70" y="17"/>
                    </a:cubicBezTo>
                    <a:cubicBezTo>
                      <a:pt x="68" y="16"/>
                      <a:pt x="67" y="14"/>
                      <a:pt x="67" y="12"/>
                    </a:cubicBezTo>
                    <a:cubicBezTo>
                      <a:pt x="67" y="11"/>
                      <a:pt x="67" y="10"/>
                      <a:pt x="68" y="10"/>
                    </a:cubicBezTo>
                    <a:cubicBezTo>
                      <a:pt x="68" y="10"/>
                      <a:pt x="69" y="10"/>
                      <a:pt x="70" y="10"/>
                    </a:cubicBezTo>
                    <a:cubicBezTo>
                      <a:pt x="70" y="10"/>
                      <a:pt x="70" y="11"/>
                      <a:pt x="70" y="11"/>
                    </a:cubicBezTo>
                    <a:cubicBezTo>
                      <a:pt x="79" y="16"/>
                      <a:pt x="87" y="22"/>
                      <a:pt x="95" y="30"/>
                    </a:cubicBezTo>
                    <a:cubicBezTo>
                      <a:pt x="105" y="41"/>
                      <a:pt x="114" y="53"/>
                      <a:pt x="122" y="67"/>
                    </a:cubicBezTo>
                    <a:cubicBezTo>
                      <a:pt x="129" y="80"/>
                      <a:pt x="134" y="94"/>
                      <a:pt x="137" y="107"/>
                    </a:cubicBezTo>
                    <a:cubicBezTo>
                      <a:pt x="138" y="109"/>
                      <a:pt x="137" y="110"/>
                      <a:pt x="135" y="110"/>
                    </a:cubicBezTo>
                    <a:cubicBezTo>
                      <a:pt x="135" y="110"/>
                      <a:pt x="135" y="110"/>
                      <a:pt x="134" y="110"/>
                    </a:cubicBezTo>
                    <a:close/>
                    <a:moveTo>
                      <a:pt x="61" y="13"/>
                    </a:moveTo>
                    <a:cubicBezTo>
                      <a:pt x="60" y="12"/>
                      <a:pt x="58" y="10"/>
                      <a:pt x="58" y="8"/>
                    </a:cubicBezTo>
                    <a:cubicBezTo>
                      <a:pt x="58" y="7"/>
                      <a:pt x="58" y="7"/>
                      <a:pt x="59" y="6"/>
                    </a:cubicBezTo>
                    <a:cubicBezTo>
                      <a:pt x="59" y="6"/>
                      <a:pt x="60" y="6"/>
                      <a:pt x="61" y="6"/>
                    </a:cubicBezTo>
                    <a:cubicBezTo>
                      <a:pt x="62" y="7"/>
                      <a:pt x="64" y="9"/>
                      <a:pt x="64" y="11"/>
                    </a:cubicBezTo>
                    <a:cubicBezTo>
                      <a:pt x="64" y="13"/>
                      <a:pt x="63" y="14"/>
                      <a:pt x="61" y="13"/>
                    </a:cubicBezTo>
                    <a:cubicBezTo>
                      <a:pt x="61" y="13"/>
                      <a:pt x="61" y="13"/>
                      <a:pt x="61" y="1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5" name="Freeform 334">
                <a:extLst>
                  <a:ext uri="{FF2B5EF4-FFF2-40B4-BE49-F238E27FC236}">
                    <a16:creationId xmlns:a16="http://schemas.microsoft.com/office/drawing/2014/main" id="{A5E765D8-CB33-9427-D0B4-43D018834632}"/>
                  </a:ext>
                </a:extLst>
              </p:cNvPr>
              <p:cNvSpPr>
                <a:spLocks noEditPoints="1"/>
              </p:cNvSpPr>
              <p:nvPr/>
            </p:nvSpPr>
            <p:spPr bwMode="auto">
              <a:xfrm>
                <a:off x="10075863" y="8277225"/>
                <a:ext cx="66675" cy="96838"/>
              </a:xfrm>
              <a:custGeom>
                <a:avLst/>
                <a:gdLst>
                  <a:gd name="T0" fmla="*/ 12 w 24"/>
                  <a:gd name="T1" fmla="*/ 31 h 35"/>
                  <a:gd name="T2" fmla="*/ 0 w 24"/>
                  <a:gd name="T3" fmla="*/ 10 h 35"/>
                  <a:gd name="T4" fmla="*/ 12 w 24"/>
                  <a:gd name="T5" fmla="*/ 3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0"/>
                    </a:cubicBezTo>
                    <a:cubicBezTo>
                      <a:pt x="0" y="3"/>
                      <a:pt x="5" y="0"/>
                      <a:pt x="12" y="3"/>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6" name="Freeform 335">
                <a:extLst>
                  <a:ext uri="{FF2B5EF4-FFF2-40B4-BE49-F238E27FC236}">
                    <a16:creationId xmlns:a16="http://schemas.microsoft.com/office/drawing/2014/main" id="{853DCF04-2850-6583-34FC-58DACF8F9E97}"/>
                  </a:ext>
                </a:extLst>
              </p:cNvPr>
              <p:cNvSpPr>
                <a:spLocks noEditPoints="1"/>
              </p:cNvSpPr>
              <p:nvPr/>
            </p:nvSpPr>
            <p:spPr bwMode="auto">
              <a:xfrm>
                <a:off x="10169525" y="8332788"/>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4"/>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7" name="Freeform 336">
                <a:extLst>
                  <a:ext uri="{FF2B5EF4-FFF2-40B4-BE49-F238E27FC236}">
                    <a16:creationId xmlns:a16="http://schemas.microsoft.com/office/drawing/2014/main" id="{FB74568D-4D19-9EFA-E197-68D78C949F86}"/>
                  </a:ext>
                </a:extLst>
              </p:cNvPr>
              <p:cNvSpPr>
                <a:spLocks noEditPoints="1"/>
              </p:cNvSpPr>
              <p:nvPr/>
            </p:nvSpPr>
            <p:spPr bwMode="auto">
              <a:xfrm>
                <a:off x="10266363" y="8388350"/>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9" y="7"/>
                      <a:pt x="24" y="17"/>
                      <a:pt x="24" y="24"/>
                    </a:cubicBezTo>
                    <a:cubicBezTo>
                      <a:pt x="24" y="32"/>
                      <a:pt x="19" y="35"/>
                      <a:pt x="12" y="31"/>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8" name="Freeform 337">
                <a:extLst>
                  <a:ext uri="{FF2B5EF4-FFF2-40B4-BE49-F238E27FC236}">
                    <a16:creationId xmlns:a16="http://schemas.microsoft.com/office/drawing/2014/main" id="{CF50F3A6-D62A-3C8B-DC74-78AC17078CB2}"/>
                  </a:ext>
                </a:extLst>
              </p:cNvPr>
              <p:cNvSpPr>
                <a:spLocks noEditPoints="1"/>
              </p:cNvSpPr>
              <p:nvPr/>
            </p:nvSpPr>
            <p:spPr bwMode="auto">
              <a:xfrm>
                <a:off x="10385425" y="8201025"/>
                <a:ext cx="42863" cy="63500"/>
              </a:xfrm>
              <a:custGeom>
                <a:avLst/>
                <a:gdLst>
                  <a:gd name="T0" fmla="*/ 8 w 16"/>
                  <a:gd name="T1" fmla="*/ 20 h 23"/>
                  <a:gd name="T2" fmla="*/ 0 w 16"/>
                  <a:gd name="T3" fmla="*/ 7 h 23"/>
                  <a:gd name="T4" fmla="*/ 8 w 16"/>
                  <a:gd name="T5" fmla="*/ 2 h 23"/>
                  <a:gd name="T6" fmla="*/ 16 w 16"/>
                  <a:gd name="T7" fmla="*/ 16 h 23"/>
                  <a:gd name="T8" fmla="*/ 8 w 16"/>
                  <a:gd name="T9" fmla="*/ 20 h 23"/>
                  <a:gd name="T10" fmla="*/ 8 w 16"/>
                  <a:gd name="T11" fmla="*/ 9 h 23"/>
                  <a:gd name="T12" fmla="*/ 5 w 16"/>
                  <a:gd name="T13" fmla="*/ 10 h 23"/>
                  <a:gd name="T14" fmla="*/ 8 w 16"/>
                  <a:gd name="T15" fmla="*/ 14 h 23"/>
                  <a:gd name="T16" fmla="*/ 10 w 16"/>
                  <a:gd name="T17" fmla="*/ 12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0"/>
                    </a:moveTo>
                    <a:cubicBezTo>
                      <a:pt x="3" y="18"/>
                      <a:pt x="0" y="12"/>
                      <a:pt x="0" y="7"/>
                    </a:cubicBezTo>
                    <a:cubicBezTo>
                      <a:pt x="0" y="2"/>
                      <a:pt x="3" y="0"/>
                      <a:pt x="8" y="2"/>
                    </a:cubicBezTo>
                    <a:cubicBezTo>
                      <a:pt x="12" y="5"/>
                      <a:pt x="16" y="11"/>
                      <a:pt x="16" y="16"/>
                    </a:cubicBezTo>
                    <a:cubicBezTo>
                      <a:pt x="16" y="21"/>
                      <a:pt x="12" y="23"/>
                      <a:pt x="8" y="20"/>
                    </a:cubicBezTo>
                    <a:close/>
                    <a:moveTo>
                      <a:pt x="8" y="9"/>
                    </a:moveTo>
                    <a:cubicBezTo>
                      <a:pt x="6" y="8"/>
                      <a:pt x="5" y="9"/>
                      <a:pt x="5" y="10"/>
                    </a:cubicBezTo>
                    <a:cubicBezTo>
                      <a:pt x="5" y="11"/>
                      <a:pt x="6" y="13"/>
                      <a:pt x="8" y="14"/>
                    </a:cubicBezTo>
                    <a:cubicBezTo>
                      <a:pt x="9" y="14"/>
                      <a:pt x="10" y="14"/>
                      <a:pt x="10" y="12"/>
                    </a:cubicBezTo>
                    <a:cubicBezTo>
                      <a:pt x="10" y="11"/>
                      <a:pt x="9" y="9"/>
                      <a:pt x="8"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9" name="Freeform 338">
                <a:extLst>
                  <a:ext uri="{FF2B5EF4-FFF2-40B4-BE49-F238E27FC236}">
                    <a16:creationId xmlns:a16="http://schemas.microsoft.com/office/drawing/2014/main" id="{95597C98-D9C9-AAB3-E12A-19F43A124DF2}"/>
                  </a:ext>
                </a:extLst>
              </p:cNvPr>
              <p:cNvSpPr>
                <a:spLocks noEditPoints="1"/>
              </p:cNvSpPr>
              <p:nvPr/>
            </p:nvSpPr>
            <p:spPr bwMode="auto">
              <a:xfrm>
                <a:off x="9979025" y="8451850"/>
                <a:ext cx="63500" cy="85725"/>
              </a:xfrm>
              <a:custGeom>
                <a:avLst/>
                <a:gdLst>
                  <a:gd name="T0" fmla="*/ 11 w 23"/>
                  <a:gd name="T1" fmla="*/ 28 h 31"/>
                  <a:gd name="T2" fmla="*/ 5 w 23"/>
                  <a:gd name="T3" fmla="*/ 22 h 31"/>
                  <a:gd name="T4" fmla="*/ 1 w 23"/>
                  <a:gd name="T5" fmla="*/ 11 h 31"/>
                  <a:gd name="T6" fmla="*/ 2 w 23"/>
                  <a:gd name="T7" fmla="*/ 2 h 31"/>
                  <a:gd name="T8" fmla="*/ 9 w 23"/>
                  <a:gd name="T9" fmla="*/ 1 h 31"/>
                  <a:gd name="T10" fmla="*/ 18 w 23"/>
                  <a:gd name="T11" fmla="*/ 8 h 31"/>
                  <a:gd name="T12" fmla="*/ 22 w 23"/>
                  <a:gd name="T13" fmla="*/ 19 h 31"/>
                  <a:gd name="T14" fmla="*/ 22 w 23"/>
                  <a:gd name="T15" fmla="*/ 19 h 31"/>
                  <a:gd name="T16" fmla="*/ 13 w 23"/>
                  <a:gd name="T17" fmla="*/ 28 h 31"/>
                  <a:gd name="T18" fmla="*/ 11 w 23"/>
                  <a:gd name="T19" fmla="*/ 28 h 31"/>
                  <a:gd name="T20" fmla="*/ 11 w 23"/>
                  <a:gd name="T21" fmla="*/ 9 h 31"/>
                  <a:gd name="T22" fmla="*/ 10 w 23"/>
                  <a:gd name="T23" fmla="*/ 8 h 31"/>
                  <a:gd name="T24" fmla="*/ 7 w 23"/>
                  <a:gd name="T25" fmla="*/ 9 h 31"/>
                  <a:gd name="T26" fmla="*/ 6 w 23"/>
                  <a:gd name="T27" fmla="*/ 13 h 31"/>
                  <a:gd name="T28" fmla="*/ 8 w 23"/>
                  <a:gd name="T29" fmla="*/ 18 h 31"/>
                  <a:gd name="T30" fmla="*/ 12 w 23"/>
                  <a:gd name="T31" fmla="*/ 21 h 31"/>
                  <a:gd name="T32" fmla="*/ 16 w 23"/>
                  <a:gd name="T33" fmla="*/ 17 h 31"/>
                  <a:gd name="T34" fmla="*/ 14 w 23"/>
                  <a:gd name="T35" fmla="*/ 12 h 31"/>
                  <a:gd name="T36" fmla="*/ 11 w 23"/>
                  <a:gd name="T37"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31">
                    <a:moveTo>
                      <a:pt x="11" y="28"/>
                    </a:moveTo>
                    <a:cubicBezTo>
                      <a:pt x="9" y="26"/>
                      <a:pt x="7" y="24"/>
                      <a:pt x="5" y="22"/>
                    </a:cubicBezTo>
                    <a:cubicBezTo>
                      <a:pt x="3" y="18"/>
                      <a:pt x="1" y="15"/>
                      <a:pt x="1" y="11"/>
                    </a:cubicBezTo>
                    <a:cubicBezTo>
                      <a:pt x="0" y="7"/>
                      <a:pt x="1" y="4"/>
                      <a:pt x="2" y="2"/>
                    </a:cubicBezTo>
                    <a:cubicBezTo>
                      <a:pt x="4" y="1"/>
                      <a:pt x="7" y="0"/>
                      <a:pt x="9" y="1"/>
                    </a:cubicBezTo>
                    <a:cubicBezTo>
                      <a:pt x="12" y="2"/>
                      <a:pt x="15" y="5"/>
                      <a:pt x="18" y="8"/>
                    </a:cubicBezTo>
                    <a:cubicBezTo>
                      <a:pt x="20" y="11"/>
                      <a:pt x="22" y="15"/>
                      <a:pt x="22" y="19"/>
                    </a:cubicBezTo>
                    <a:cubicBezTo>
                      <a:pt x="22" y="19"/>
                      <a:pt x="22" y="19"/>
                      <a:pt x="22" y="19"/>
                    </a:cubicBezTo>
                    <a:cubicBezTo>
                      <a:pt x="23" y="26"/>
                      <a:pt x="19" y="31"/>
                      <a:pt x="13" y="28"/>
                    </a:cubicBezTo>
                    <a:cubicBezTo>
                      <a:pt x="13" y="28"/>
                      <a:pt x="12" y="28"/>
                      <a:pt x="11" y="28"/>
                    </a:cubicBezTo>
                    <a:close/>
                    <a:moveTo>
                      <a:pt x="11" y="9"/>
                    </a:moveTo>
                    <a:cubicBezTo>
                      <a:pt x="11" y="9"/>
                      <a:pt x="11" y="9"/>
                      <a:pt x="10" y="8"/>
                    </a:cubicBezTo>
                    <a:cubicBezTo>
                      <a:pt x="9" y="8"/>
                      <a:pt x="8" y="8"/>
                      <a:pt x="7" y="9"/>
                    </a:cubicBezTo>
                    <a:cubicBezTo>
                      <a:pt x="6" y="10"/>
                      <a:pt x="6" y="11"/>
                      <a:pt x="6" y="13"/>
                    </a:cubicBezTo>
                    <a:cubicBezTo>
                      <a:pt x="6" y="15"/>
                      <a:pt x="7" y="17"/>
                      <a:pt x="8" y="18"/>
                    </a:cubicBezTo>
                    <a:cubicBezTo>
                      <a:pt x="9" y="20"/>
                      <a:pt x="11" y="21"/>
                      <a:pt x="12" y="21"/>
                    </a:cubicBezTo>
                    <a:cubicBezTo>
                      <a:pt x="15" y="22"/>
                      <a:pt x="17" y="20"/>
                      <a:pt x="16" y="17"/>
                    </a:cubicBezTo>
                    <a:cubicBezTo>
                      <a:pt x="16" y="15"/>
                      <a:pt x="15" y="13"/>
                      <a:pt x="14" y="12"/>
                    </a:cubicBezTo>
                    <a:cubicBezTo>
                      <a:pt x="13" y="10"/>
                      <a:pt x="12" y="10"/>
                      <a:pt x="11"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0" name="Freeform 339">
                <a:extLst>
                  <a:ext uri="{FF2B5EF4-FFF2-40B4-BE49-F238E27FC236}">
                    <a16:creationId xmlns:a16="http://schemas.microsoft.com/office/drawing/2014/main" id="{960D0E15-9826-B07D-8DB8-97B109CB957C}"/>
                  </a:ext>
                </a:extLst>
              </p:cNvPr>
              <p:cNvSpPr>
                <a:spLocks/>
              </p:cNvSpPr>
              <p:nvPr/>
            </p:nvSpPr>
            <p:spPr bwMode="auto">
              <a:xfrm>
                <a:off x="10015538" y="8053388"/>
                <a:ext cx="34925"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1" name="Freeform 340">
                <a:extLst>
                  <a:ext uri="{FF2B5EF4-FFF2-40B4-BE49-F238E27FC236}">
                    <a16:creationId xmlns:a16="http://schemas.microsoft.com/office/drawing/2014/main" id="{8B4C15B7-4661-D40A-1F8B-24758BA0E698}"/>
                  </a:ext>
                </a:extLst>
              </p:cNvPr>
              <p:cNvSpPr>
                <a:spLocks/>
              </p:cNvSpPr>
              <p:nvPr/>
            </p:nvSpPr>
            <p:spPr bwMode="auto">
              <a:xfrm>
                <a:off x="10026650" y="804862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2" name="Freeform 341">
                <a:extLst>
                  <a:ext uri="{FF2B5EF4-FFF2-40B4-BE49-F238E27FC236}">
                    <a16:creationId xmlns:a16="http://schemas.microsoft.com/office/drawing/2014/main" id="{342EE6DE-7711-4DDE-6FD3-7B9345B52E93}"/>
                  </a:ext>
                </a:extLst>
              </p:cNvPr>
              <p:cNvSpPr>
                <a:spLocks/>
              </p:cNvSpPr>
              <p:nvPr/>
            </p:nvSpPr>
            <p:spPr bwMode="auto">
              <a:xfrm>
                <a:off x="10382250" y="8639175"/>
                <a:ext cx="46038" cy="41275"/>
              </a:xfrm>
              <a:custGeom>
                <a:avLst/>
                <a:gdLst>
                  <a:gd name="T0" fmla="*/ 14 w 17"/>
                  <a:gd name="T1" fmla="*/ 14 h 15"/>
                  <a:gd name="T2" fmla="*/ 3 w 17"/>
                  <a:gd name="T3" fmla="*/ 8 h 15"/>
                  <a:gd name="T4" fmla="*/ 0 w 17"/>
                  <a:gd name="T5" fmla="*/ 3 h 15"/>
                  <a:gd name="T6" fmla="*/ 3 w 17"/>
                  <a:gd name="T7" fmla="*/ 1 h 15"/>
                  <a:gd name="T8" fmla="*/ 14 w 17"/>
                  <a:gd name="T9" fmla="*/ 7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7"/>
                      <a:pt x="14" y="7"/>
                      <a:pt x="14" y="7"/>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93" name="Freeform 342">
                <a:extLst>
                  <a:ext uri="{FF2B5EF4-FFF2-40B4-BE49-F238E27FC236}">
                    <a16:creationId xmlns:a16="http://schemas.microsoft.com/office/drawing/2014/main" id="{DBB1F4A0-6848-7D29-B4B5-370B464C327E}"/>
                  </a:ext>
                </a:extLst>
              </p:cNvPr>
              <p:cNvSpPr>
                <a:spLocks/>
              </p:cNvSpPr>
              <p:nvPr/>
            </p:nvSpPr>
            <p:spPr bwMode="auto">
              <a:xfrm>
                <a:off x="10398125" y="8631238"/>
                <a:ext cx="14288" cy="57150"/>
              </a:xfrm>
              <a:custGeom>
                <a:avLst/>
                <a:gdLst>
                  <a:gd name="T0" fmla="*/ 3 w 5"/>
                  <a:gd name="T1" fmla="*/ 20 h 21"/>
                  <a:gd name="T2" fmla="*/ 0 w 5"/>
                  <a:gd name="T3" fmla="*/ 15 h 21"/>
                  <a:gd name="T4" fmla="*/ 0 w 5"/>
                  <a:gd name="T5" fmla="*/ 3 h 21"/>
                  <a:gd name="T6" fmla="*/ 3 w 5"/>
                  <a:gd name="T7" fmla="*/ 1 h 21"/>
                  <a:gd name="T8" fmla="*/ 5 w 5"/>
                  <a:gd name="T9" fmla="*/ 6 h 21"/>
                  <a:gd name="T10" fmla="*/ 5 w 5"/>
                  <a:gd name="T11" fmla="*/ 19 h 21"/>
                  <a:gd name="T12" fmla="*/ 3 w 5"/>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3" y="20"/>
                    </a:moveTo>
                    <a:cubicBezTo>
                      <a:pt x="1" y="19"/>
                      <a:pt x="0" y="17"/>
                      <a:pt x="0" y="15"/>
                    </a:cubicBezTo>
                    <a:cubicBezTo>
                      <a:pt x="0" y="3"/>
                      <a:pt x="0" y="3"/>
                      <a:pt x="0" y="3"/>
                    </a:cubicBezTo>
                    <a:cubicBezTo>
                      <a:pt x="0" y="1"/>
                      <a:pt x="1" y="0"/>
                      <a:pt x="3" y="1"/>
                    </a:cubicBezTo>
                    <a:cubicBezTo>
                      <a:pt x="4" y="2"/>
                      <a:pt x="5" y="4"/>
                      <a:pt x="5" y="6"/>
                    </a:cubicBezTo>
                    <a:cubicBezTo>
                      <a:pt x="5" y="19"/>
                      <a:pt x="5" y="19"/>
                      <a:pt x="5" y="19"/>
                    </a:cubicBezTo>
                    <a:cubicBezTo>
                      <a:pt x="5" y="20"/>
                      <a:pt x="4" y="21"/>
                      <a:pt x="3" y="2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29" name="Group 28">
              <a:extLst>
                <a:ext uri="{FF2B5EF4-FFF2-40B4-BE49-F238E27FC236}">
                  <a16:creationId xmlns:a16="http://schemas.microsoft.com/office/drawing/2014/main" id="{AC14C7E7-DC14-D4B6-27C5-4C61090BBE36}"/>
                </a:ext>
              </a:extLst>
            </p:cNvPr>
            <p:cNvGrpSpPr/>
            <p:nvPr/>
          </p:nvGrpSpPr>
          <p:grpSpPr>
            <a:xfrm>
              <a:off x="14593494" y="5408314"/>
              <a:ext cx="574907" cy="802198"/>
              <a:chOff x="14898688" y="5686425"/>
              <a:chExt cx="477837" cy="666751"/>
            </a:xfrm>
          </p:grpSpPr>
          <p:sp>
            <p:nvSpPr>
              <p:cNvPr id="65" name="Freeform 343">
                <a:extLst>
                  <a:ext uri="{FF2B5EF4-FFF2-40B4-BE49-F238E27FC236}">
                    <a16:creationId xmlns:a16="http://schemas.microsoft.com/office/drawing/2014/main" id="{469633CD-2119-A8CB-259F-C2316A997423}"/>
                  </a:ext>
                </a:extLst>
              </p:cNvPr>
              <p:cNvSpPr>
                <a:spLocks/>
              </p:cNvSpPr>
              <p:nvPr/>
            </p:nvSpPr>
            <p:spPr bwMode="auto">
              <a:xfrm>
                <a:off x="14976475" y="5686425"/>
                <a:ext cx="400050" cy="652463"/>
              </a:xfrm>
              <a:custGeom>
                <a:avLst/>
                <a:gdLst>
                  <a:gd name="T0" fmla="*/ 117 w 145"/>
                  <a:gd name="T1" fmla="*/ 227 h 236"/>
                  <a:gd name="T2" fmla="*/ 28 w 145"/>
                  <a:gd name="T3" fmla="*/ 176 h 236"/>
                  <a:gd name="T4" fmla="*/ 0 w 145"/>
                  <a:gd name="T5" fmla="*/ 122 h 236"/>
                  <a:gd name="T6" fmla="*/ 0 w 145"/>
                  <a:gd name="T7" fmla="*/ 30 h 236"/>
                  <a:gd name="T8" fmla="*/ 28 w 145"/>
                  <a:gd name="T9" fmla="*/ 9 h 236"/>
                  <a:gd name="T10" fmla="*/ 117 w 145"/>
                  <a:gd name="T11" fmla="*/ 60 h 236"/>
                  <a:gd name="T12" fmla="*/ 145 w 145"/>
                  <a:gd name="T13" fmla="*/ 113 h 236"/>
                  <a:gd name="T14" fmla="*/ 145 w 145"/>
                  <a:gd name="T15" fmla="*/ 205 h 236"/>
                  <a:gd name="T16" fmla="*/ 117 w 145"/>
                  <a:gd name="T17" fmla="*/ 22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36">
                    <a:moveTo>
                      <a:pt x="117" y="227"/>
                    </a:moveTo>
                    <a:cubicBezTo>
                      <a:pt x="28" y="176"/>
                      <a:pt x="28" y="176"/>
                      <a:pt x="28" y="176"/>
                    </a:cubicBezTo>
                    <a:cubicBezTo>
                      <a:pt x="13" y="167"/>
                      <a:pt x="0" y="143"/>
                      <a:pt x="0" y="122"/>
                    </a:cubicBezTo>
                    <a:cubicBezTo>
                      <a:pt x="0" y="30"/>
                      <a:pt x="0" y="30"/>
                      <a:pt x="0" y="30"/>
                    </a:cubicBezTo>
                    <a:cubicBezTo>
                      <a:pt x="0" y="9"/>
                      <a:pt x="13" y="0"/>
                      <a:pt x="28" y="9"/>
                    </a:cubicBezTo>
                    <a:cubicBezTo>
                      <a:pt x="117" y="60"/>
                      <a:pt x="117" y="60"/>
                      <a:pt x="117" y="60"/>
                    </a:cubicBezTo>
                    <a:cubicBezTo>
                      <a:pt x="132" y="69"/>
                      <a:pt x="145" y="93"/>
                      <a:pt x="145" y="113"/>
                    </a:cubicBezTo>
                    <a:cubicBezTo>
                      <a:pt x="145" y="205"/>
                      <a:pt x="145" y="205"/>
                      <a:pt x="145" y="205"/>
                    </a:cubicBezTo>
                    <a:cubicBezTo>
                      <a:pt x="145" y="226"/>
                      <a:pt x="132" y="236"/>
                      <a:pt x="117" y="227"/>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6" name="Freeform 344">
                <a:extLst>
                  <a:ext uri="{FF2B5EF4-FFF2-40B4-BE49-F238E27FC236}">
                    <a16:creationId xmlns:a16="http://schemas.microsoft.com/office/drawing/2014/main" id="{89A338D4-F384-379A-CB0C-EED7F2FF4E7A}"/>
                  </a:ext>
                </a:extLst>
              </p:cNvPr>
              <p:cNvSpPr>
                <a:spLocks/>
              </p:cNvSpPr>
              <p:nvPr/>
            </p:nvSpPr>
            <p:spPr bwMode="auto">
              <a:xfrm>
                <a:off x="14898688" y="5700713"/>
                <a:ext cx="400050" cy="652463"/>
              </a:xfrm>
              <a:custGeom>
                <a:avLst/>
                <a:gdLst>
                  <a:gd name="T0" fmla="*/ 117 w 145"/>
                  <a:gd name="T1" fmla="*/ 227 h 236"/>
                  <a:gd name="T2" fmla="*/ 29 w 145"/>
                  <a:gd name="T3" fmla="*/ 176 h 236"/>
                  <a:gd name="T4" fmla="*/ 0 w 145"/>
                  <a:gd name="T5" fmla="*/ 123 h 236"/>
                  <a:gd name="T6" fmla="*/ 0 w 145"/>
                  <a:gd name="T7" fmla="*/ 31 h 236"/>
                  <a:gd name="T8" fmla="*/ 29 w 145"/>
                  <a:gd name="T9" fmla="*/ 9 h 236"/>
                  <a:gd name="T10" fmla="*/ 117 w 145"/>
                  <a:gd name="T11" fmla="*/ 60 h 236"/>
                  <a:gd name="T12" fmla="*/ 145 w 145"/>
                  <a:gd name="T13" fmla="*/ 114 h 236"/>
                  <a:gd name="T14" fmla="*/ 145 w 145"/>
                  <a:gd name="T15" fmla="*/ 206 h 236"/>
                  <a:gd name="T16" fmla="*/ 117 w 145"/>
                  <a:gd name="T17" fmla="*/ 22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36">
                    <a:moveTo>
                      <a:pt x="117" y="227"/>
                    </a:moveTo>
                    <a:cubicBezTo>
                      <a:pt x="29" y="176"/>
                      <a:pt x="29" y="176"/>
                      <a:pt x="29" y="176"/>
                    </a:cubicBezTo>
                    <a:cubicBezTo>
                      <a:pt x="13" y="167"/>
                      <a:pt x="0" y="143"/>
                      <a:pt x="0" y="123"/>
                    </a:cubicBezTo>
                    <a:cubicBezTo>
                      <a:pt x="0" y="31"/>
                      <a:pt x="0" y="31"/>
                      <a:pt x="0" y="31"/>
                    </a:cubicBezTo>
                    <a:cubicBezTo>
                      <a:pt x="0" y="10"/>
                      <a:pt x="13" y="0"/>
                      <a:pt x="29" y="9"/>
                    </a:cubicBezTo>
                    <a:cubicBezTo>
                      <a:pt x="117" y="60"/>
                      <a:pt x="117" y="60"/>
                      <a:pt x="117" y="60"/>
                    </a:cubicBezTo>
                    <a:cubicBezTo>
                      <a:pt x="132" y="69"/>
                      <a:pt x="145" y="93"/>
                      <a:pt x="145" y="114"/>
                    </a:cubicBezTo>
                    <a:cubicBezTo>
                      <a:pt x="145" y="206"/>
                      <a:pt x="145" y="206"/>
                      <a:pt x="145" y="206"/>
                    </a:cubicBezTo>
                    <a:cubicBezTo>
                      <a:pt x="145" y="227"/>
                      <a:pt x="132" y="236"/>
                      <a:pt x="117" y="227"/>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7" name="Freeform 345">
                <a:extLst>
                  <a:ext uri="{FF2B5EF4-FFF2-40B4-BE49-F238E27FC236}">
                    <a16:creationId xmlns:a16="http://schemas.microsoft.com/office/drawing/2014/main" id="{DD0CDFD7-CF70-994C-46C2-28548EB3C0F3}"/>
                  </a:ext>
                </a:extLst>
              </p:cNvPr>
              <p:cNvSpPr>
                <a:spLocks/>
              </p:cNvSpPr>
              <p:nvPr/>
            </p:nvSpPr>
            <p:spPr bwMode="auto">
              <a:xfrm>
                <a:off x="15043150" y="5853113"/>
                <a:ext cx="149225" cy="366713"/>
              </a:xfrm>
              <a:custGeom>
                <a:avLst/>
                <a:gdLst>
                  <a:gd name="T0" fmla="*/ 53 w 54"/>
                  <a:gd name="T1" fmla="*/ 133 h 133"/>
                  <a:gd name="T2" fmla="*/ 1 w 54"/>
                  <a:gd name="T3" fmla="*/ 103 h 133"/>
                  <a:gd name="T4" fmla="*/ 0 w 54"/>
                  <a:gd name="T5" fmla="*/ 102 h 133"/>
                  <a:gd name="T6" fmla="*/ 0 w 54"/>
                  <a:gd name="T7" fmla="*/ 75 h 133"/>
                  <a:gd name="T8" fmla="*/ 1 w 54"/>
                  <a:gd name="T9" fmla="*/ 75 h 133"/>
                  <a:gd name="T10" fmla="*/ 2 w 54"/>
                  <a:gd name="T11" fmla="*/ 77 h 133"/>
                  <a:gd name="T12" fmla="*/ 2 w 54"/>
                  <a:gd name="T13" fmla="*/ 102 h 133"/>
                  <a:gd name="T14" fmla="*/ 52 w 54"/>
                  <a:gd name="T15" fmla="*/ 130 h 133"/>
                  <a:gd name="T16" fmla="*/ 52 w 54"/>
                  <a:gd name="T17" fmla="*/ 89 h 133"/>
                  <a:gd name="T18" fmla="*/ 37 w 54"/>
                  <a:gd name="T19" fmla="*/ 40 h 133"/>
                  <a:gd name="T20" fmla="*/ 2 w 54"/>
                  <a:gd name="T21" fmla="*/ 3 h 133"/>
                  <a:gd name="T22" fmla="*/ 2 w 54"/>
                  <a:gd name="T23" fmla="*/ 73 h 133"/>
                  <a:gd name="T24" fmla="*/ 1 w 54"/>
                  <a:gd name="T25" fmla="*/ 73 h 133"/>
                  <a:gd name="T26" fmla="*/ 0 w 54"/>
                  <a:gd name="T27" fmla="*/ 72 h 133"/>
                  <a:gd name="T28" fmla="*/ 0 w 54"/>
                  <a:gd name="T29" fmla="*/ 1 h 133"/>
                  <a:gd name="T30" fmla="*/ 1 w 54"/>
                  <a:gd name="T31" fmla="*/ 0 h 133"/>
                  <a:gd name="T32" fmla="*/ 38 w 54"/>
                  <a:gd name="T33" fmla="*/ 39 h 133"/>
                  <a:gd name="T34" fmla="*/ 54 w 54"/>
                  <a:gd name="T35" fmla="*/ 90 h 133"/>
                  <a:gd name="T36" fmla="*/ 54 w 54"/>
                  <a:gd name="T37" fmla="*/ 132 h 133"/>
                  <a:gd name="T38" fmla="*/ 53 w 54"/>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133">
                    <a:moveTo>
                      <a:pt x="53" y="133"/>
                    </a:moveTo>
                    <a:cubicBezTo>
                      <a:pt x="1" y="103"/>
                      <a:pt x="1" y="103"/>
                      <a:pt x="1" y="103"/>
                    </a:cubicBezTo>
                    <a:cubicBezTo>
                      <a:pt x="1" y="103"/>
                      <a:pt x="0" y="102"/>
                      <a:pt x="0" y="102"/>
                    </a:cubicBezTo>
                    <a:cubicBezTo>
                      <a:pt x="0" y="75"/>
                      <a:pt x="0" y="75"/>
                      <a:pt x="0" y="75"/>
                    </a:cubicBezTo>
                    <a:cubicBezTo>
                      <a:pt x="0" y="75"/>
                      <a:pt x="1" y="75"/>
                      <a:pt x="1" y="75"/>
                    </a:cubicBezTo>
                    <a:cubicBezTo>
                      <a:pt x="2" y="75"/>
                      <a:pt x="2" y="76"/>
                      <a:pt x="2" y="77"/>
                    </a:cubicBezTo>
                    <a:cubicBezTo>
                      <a:pt x="2" y="102"/>
                      <a:pt x="2" y="102"/>
                      <a:pt x="2" y="102"/>
                    </a:cubicBezTo>
                    <a:cubicBezTo>
                      <a:pt x="52" y="130"/>
                      <a:pt x="52" y="130"/>
                      <a:pt x="52" y="130"/>
                    </a:cubicBezTo>
                    <a:cubicBezTo>
                      <a:pt x="52" y="89"/>
                      <a:pt x="52" y="89"/>
                      <a:pt x="52" y="89"/>
                    </a:cubicBezTo>
                    <a:cubicBezTo>
                      <a:pt x="52" y="74"/>
                      <a:pt x="46" y="56"/>
                      <a:pt x="37" y="40"/>
                    </a:cubicBezTo>
                    <a:cubicBezTo>
                      <a:pt x="28" y="24"/>
                      <a:pt x="15" y="11"/>
                      <a:pt x="2" y="3"/>
                    </a:cubicBezTo>
                    <a:cubicBezTo>
                      <a:pt x="2" y="73"/>
                      <a:pt x="2" y="73"/>
                      <a:pt x="2" y="73"/>
                    </a:cubicBezTo>
                    <a:cubicBezTo>
                      <a:pt x="2" y="73"/>
                      <a:pt x="2" y="74"/>
                      <a:pt x="1" y="73"/>
                    </a:cubicBezTo>
                    <a:cubicBezTo>
                      <a:pt x="1" y="73"/>
                      <a:pt x="0" y="72"/>
                      <a:pt x="0" y="72"/>
                    </a:cubicBezTo>
                    <a:cubicBezTo>
                      <a:pt x="0" y="1"/>
                      <a:pt x="0" y="1"/>
                      <a:pt x="0" y="1"/>
                    </a:cubicBezTo>
                    <a:cubicBezTo>
                      <a:pt x="0" y="0"/>
                      <a:pt x="1" y="0"/>
                      <a:pt x="1" y="0"/>
                    </a:cubicBezTo>
                    <a:cubicBezTo>
                      <a:pt x="15" y="8"/>
                      <a:pt x="28" y="22"/>
                      <a:pt x="38" y="39"/>
                    </a:cubicBezTo>
                    <a:cubicBezTo>
                      <a:pt x="48" y="56"/>
                      <a:pt x="54" y="74"/>
                      <a:pt x="54" y="90"/>
                    </a:cubicBezTo>
                    <a:cubicBezTo>
                      <a:pt x="54" y="132"/>
                      <a:pt x="54" y="132"/>
                      <a:pt x="54" y="132"/>
                    </a:cubicBezTo>
                    <a:cubicBezTo>
                      <a:pt x="54" y="133"/>
                      <a:pt x="53" y="133"/>
                      <a:pt x="53" y="13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8" name="Freeform 346">
                <a:extLst>
                  <a:ext uri="{FF2B5EF4-FFF2-40B4-BE49-F238E27FC236}">
                    <a16:creationId xmlns:a16="http://schemas.microsoft.com/office/drawing/2014/main" id="{23BE4E55-2891-F58B-EC1E-34DEA9502510}"/>
                  </a:ext>
                </a:extLst>
              </p:cNvPr>
              <p:cNvSpPr>
                <a:spLocks noEditPoints="1"/>
              </p:cNvSpPr>
              <p:nvPr/>
            </p:nvSpPr>
            <p:spPr bwMode="auto">
              <a:xfrm>
                <a:off x="14990763" y="6002338"/>
                <a:ext cx="109538" cy="107950"/>
              </a:xfrm>
              <a:custGeom>
                <a:avLst/>
                <a:gdLst>
                  <a:gd name="T0" fmla="*/ 38 w 40"/>
                  <a:gd name="T1" fmla="*/ 39 h 39"/>
                  <a:gd name="T2" fmla="*/ 37 w 40"/>
                  <a:gd name="T3" fmla="*/ 39 h 39"/>
                  <a:gd name="T4" fmla="*/ 1 w 40"/>
                  <a:gd name="T5" fmla="*/ 5 h 39"/>
                  <a:gd name="T6" fmla="*/ 0 w 40"/>
                  <a:gd name="T7" fmla="*/ 3 h 39"/>
                  <a:gd name="T8" fmla="*/ 1 w 40"/>
                  <a:gd name="T9" fmla="*/ 0 h 39"/>
                  <a:gd name="T10" fmla="*/ 1 w 40"/>
                  <a:gd name="T11" fmla="*/ 0 h 39"/>
                  <a:gd name="T12" fmla="*/ 2 w 40"/>
                  <a:gd name="T13" fmla="*/ 0 h 39"/>
                  <a:gd name="T14" fmla="*/ 39 w 40"/>
                  <a:gd name="T15" fmla="*/ 34 h 39"/>
                  <a:gd name="T16" fmla="*/ 39 w 40"/>
                  <a:gd name="T17" fmla="*/ 35 h 39"/>
                  <a:gd name="T18" fmla="*/ 39 w 40"/>
                  <a:gd name="T19" fmla="*/ 36 h 39"/>
                  <a:gd name="T20" fmla="*/ 39 w 40"/>
                  <a:gd name="T21" fmla="*/ 39 h 39"/>
                  <a:gd name="T22" fmla="*/ 38 w 40"/>
                  <a:gd name="T23" fmla="*/ 39 h 39"/>
                  <a:gd name="T24" fmla="*/ 2 w 40"/>
                  <a:gd name="T25" fmla="*/ 4 h 39"/>
                  <a:gd name="T26" fmla="*/ 37 w 40"/>
                  <a:gd name="T27" fmla="*/ 36 h 39"/>
                  <a:gd name="T28" fmla="*/ 37 w 40"/>
                  <a:gd name="T29" fmla="*/ 35 h 39"/>
                  <a:gd name="T30" fmla="*/ 3 w 40"/>
                  <a:gd name="T31" fmla="*/ 3 h 39"/>
                  <a:gd name="T32" fmla="*/ 2 w 40"/>
                  <a:gd name="T3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39">
                    <a:moveTo>
                      <a:pt x="38" y="39"/>
                    </a:moveTo>
                    <a:cubicBezTo>
                      <a:pt x="37" y="39"/>
                      <a:pt x="37" y="39"/>
                      <a:pt x="37" y="39"/>
                    </a:cubicBezTo>
                    <a:cubicBezTo>
                      <a:pt x="1" y="5"/>
                      <a:pt x="1" y="5"/>
                      <a:pt x="1" y="5"/>
                    </a:cubicBezTo>
                    <a:cubicBezTo>
                      <a:pt x="0" y="5"/>
                      <a:pt x="0" y="4"/>
                      <a:pt x="0" y="3"/>
                    </a:cubicBezTo>
                    <a:cubicBezTo>
                      <a:pt x="1" y="0"/>
                      <a:pt x="1" y="0"/>
                      <a:pt x="1" y="0"/>
                    </a:cubicBezTo>
                    <a:cubicBezTo>
                      <a:pt x="1" y="0"/>
                      <a:pt x="1" y="0"/>
                      <a:pt x="1" y="0"/>
                    </a:cubicBezTo>
                    <a:cubicBezTo>
                      <a:pt x="2" y="0"/>
                      <a:pt x="2" y="0"/>
                      <a:pt x="2" y="0"/>
                    </a:cubicBezTo>
                    <a:cubicBezTo>
                      <a:pt x="39" y="34"/>
                      <a:pt x="39" y="34"/>
                      <a:pt x="39" y="34"/>
                    </a:cubicBezTo>
                    <a:cubicBezTo>
                      <a:pt x="39" y="34"/>
                      <a:pt x="39" y="35"/>
                      <a:pt x="39" y="35"/>
                    </a:cubicBezTo>
                    <a:cubicBezTo>
                      <a:pt x="40" y="35"/>
                      <a:pt x="40" y="36"/>
                      <a:pt x="39" y="36"/>
                    </a:cubicBezTo>
                    <a:cubicBezTo>
                      <a:pt x="39" y="39"/>
                      <a:pt x="39" y="39"/>
                      <a:pt x="39" y="39"/>
                    </a:cubicBezTo>
                    <a:cubicBezTo>
                      <a:pt x="38" y="39"/>
                      <a:pt x="38" y="39"/>
                      <a:pt x="38" y="39"/>
                    </a:cubicBezTo>
                    <a:close/>
                    <a:moveTo>
                      <a:pt x="2" y="4"/>
                    </a:moveTo>
                    <a:cubicBezTo>
                      <a:pt x="37" y="36"/>
                      <a:pt x="37" y="36"/>
                      <a:pt x="37" y="36"/>
                    </a:cubicBezTo>
                    <a:cubicBezTo>
                      <a:pt x="37" y="35"/>
                      <a:pt x="37" y="35"/>
                      <a:pt x="37" y="35"/>
                    </a:cubicBezTo>
                    <a:cubicBezTo>
                      <a:pt x="3" y="3"/>
                      <a:pt x="3" y="3"/>
                      <a:pt x="3" y="3"/>
                    </a:cubicBezTo>
                    <a:lnTo>
                      <a:pt x="2" y="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9" name="Freeform 347">
                <a:extLst>
                  <a:ext uri="{FF2B5EF4-FFF2-40B4-BE49-F238E27FC236}">
                    <a16:creationId xmlns:a16="http://schemas.microsoft.com/office/drawing/2014/main" id="{71696775-17E6-5AE6-1FB5-D352D668BCEF}"/>
                  </a:ext>
                </a:extLst>
              </p:cNvPr>
              <p:cNvSpPr>
                <a:spLocks/>
              </p:cNvSpPr>
              <p:nvPr/>
            </p:nvSpPr>
            <p:spPr bwMode="auto">
              <a:xfrm>
                <a:off x="15014575" y="6032500"/>
                <a:ext cx="17463" cy="96838"/>
              </a:xfrm>
              <a:custGeom>
                <a:avLst/>
                <a:gdLst>
                  <a:gd name="T0" fmla="*/ 5 w 6"/>
                  <a:gd name="T1" fmla="*/ 35 h 35"/>
                  <a:gd name="T2" fmla="*/ 4 w 6"/>
                  <a:gd name="T3" fmla="*/ 33 h 35"/>
                  <a:gd name="T4" fmla="*/ 0 w 6"/>
                  <a:gd name="T5" fmla="*/ 1 h 35"/>
                  <a:gd name="T6" fmla="*/ 0 w 6"/>
                  <a:gd name="T7" fmla="*/ 0 h 35"/>
                  <a:gd name="T8" fmla="*/ 2 w 6"/>
                  <a:gd name="T9" fmla="*/ 2 h 35"/>
                  <a:gd name="T10" fmla="*/ 6 w 6"/>
                  <a:gd name="T11" fmla="*/ 34 h 35"/>
                  <a:gd name="T12" fmla="*/ 5 w 6"/>
                  <a:gd name="T13" fmla="*/ 35 h 35"/>
                  <a:gd name="T14" fmla="*/ 5 w 6"/>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35">
                    <a:moveTo>
                      <a:pt x="5" y="35"/>
                    </a:moveTo>
                    <a:cubicBezTo>
                      <a:pt x="5" y="34"/>
                      <a:pt x="4" y="34"/>
                      <a:pt x="4" y="33"/>
                    </a:cubicBezTo>
                    <a:cubicBezTo>
                      <a:pt x="0" y="1"/>
                      <a:pt x="0" y="1"/>
                      <a:pt x="0" y="1"/>
                    </a:cubicBezTo>
                    <a:cubicBezTo>
                      <a:pt x="0" y="0"/>
                      <a:pt x="0" y="0"/>
                      <a:pt x="0" y="0"/>
                    </a:cubicBezTo>
                    <a:cubicBezTo>
                      <a:pt x="1" y="0"/>
                      <a:pt x="2" y="1"/>
                      <a:pt x="2" y="2"/>
                    </a:cubicBezTo>
                    <a:cubicBezTo>
                      <a:pt x="6" y="34"/>
                      <a:pt x="6" y="34"/>
                      <a:pt x="6" y="34"/>
                    </a:cubicBezTo>
                    <a:cubicBezTo>
                      <a:pt x="6" y="35"/>
                      <a:pt x="6" y="35"/>
                      <a:pt x="5" y="35"/>
                    </a:cubicBezTo>
                    <a:cubicBezTo>
                      <a:pt x="5" y="35"/>
                      <a:pt x="5" y="35"/>
                      <a:pt x="5" y="3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0" name="Freeform 348">
                <a:extLst>
                  <a:ext uri="{FF2B5EF4-FFF2-40B4-BE49-F238E27FC236}">
                    <a16:creationId xmlns:a16="http://schemas.microsoft.com/office/drawing/2014/main" id="{4703CE44-D632-C065-9BAE-BBE19432F9D4}"/>
                  </a:ext>
                </a:extLst>
              </p:cNvPr>
              <p:cNvSpPr>
                <a:spLocks/>
              </p:cNvSpPr>
              <p:nvPr/>
            </p:nvSpPr>
            <p:spPr bwMode="auto">
              <a:xfrm>
                <a:off x="15070138" y="6084888"/>
                <a:ext cx="7938" cy="71438"/>
              </a:xfrm>
              <a:custGeom>
                <a:avLst/>
                <a:gdLst>
                  <a:gd name="T0" fmla="*/ 2 w 3"/>
                  <a:gd name="T1" fmla="*/ 25 h 26"/>
                  <a:gd name="T2" fmla="*/ 0 w 3"/>
                  <a:gd name="T3" fmla="*/ 23 h 26"/>
                  <a:gd name="T4" fmla="*/ 0 w 3"/>
                  <a:gd name="T5" fmla="*/ 1 h 26"/>
                  <a:gd name="T6" fmla="*/ 2 w 3"/>
                  <a:gd name="T7" fmla="*/ 0 h 26"/>
                  <a:gd name="T8" fmla="*/ 3 w 3"/>
                  <a:gd name="T9" fmla="*/ 2 h 26"/>
                  <a:gd name="T10" fmla="*/ 3 w 3"/>
                  <a:gd name="T11" fmla="*/ 25 h 26"/>
                  <a:gd name="T12" fmla="*/ 2 w 3"/>
                  <a:gd name="T13" fmla="*/ 25 h 26"/>
                </a:gdLst>
                <a:ahLst/>
                <a:cxnLst>
                  <a:cxn ang="0">
                    <a:pos x="T0" y="T1"/>
                  </a:cxn>
                  <a:cxn ang="0">
                    <a:pos x="T2" y="T3"/>
                  </a:cxn>
                  <a:cxn ang="0">
                    <a:pos x="T4" y="T5"/>
                  </a:cxn>
                  <a:cxn ang="0">
                    <a:pos x="T6" y="T7"/>
                  </a:cxn>
                  <a:cxn ang="0">
                    <a:pos x="T8" y="T9"/>
                  </a:cxn>
                  <a:cxn ang="0">
                    <a:pos x="T10" y="T11"/>
                  </a:cxn>
                  <a:cxn ang="0">
                    <a:pos x="T12" y="T13"/>
                  </a:cxn>
                </a:cxnLst>
                <a:rect l="0" t="0" r="r" b="b"/>
                <a:pathLst>
                  <a:path w="3" h="26">
                    <a:moveTo>
                      <a:pt x="2" y="25"/>
                    </a:moveTo>
                    <a:cubicBezTo>
                      <a:pt x="1" y="25"/>
                      <a:pt x="0" y="24"/>
                      <a:pt x="0" y="23"/>
                    </a:cubicBezTo>
                    <a:cubicBezTo>
                      <a:pt x="0" y="1"/>
                      <a:pt x="0" y="1"/>
                      <a:pt x="0" y="1"/>
                    </a:cubicBezTo>
                    <a:cubicBezTo>
                      <a:pt x="0" y="0"/>
                      <a:pt x="1" y="0"/>
                      <a:pt x="2" y="0"/>
                    </a:cubicBezTo>
                    <a:cubicBezTo>
                      <a:pt x="2" y="1"/>
                      <a:pt x="3" y="1"/>
                      <a:pt x="3" y="2"/>
                    </a:cubicBezTo>
                    <a:cubicBezTo>
                      <a:pt x="3" y="25"/>
                      <a:pt x="3" y="25"/>
                      <a:pt x="3" y="25"/>
                    </a:cubicBezTo>
                    <a:cubicBezTo>
                      <a:pt x="3" y="25"/>
                      <a:pt x="2" y="26"/>
                      <a:pt x="2"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1" name="Freeform 349">
                <a:extLst>
                  <a:ext uri="{FF2B5EF4-FFF2-40B4-BE49-F238E27FC236}">
                    <a16:creationId xmlns:a16="http://schemas.microsoft.com/office/drawing/2014/main" id="{6C71646A-9699-DF5B-8CA7-FB081525774B}"/>
                  </a:ext>
                </a:extLst>
              </p:cNvPr>
              <p:cNvSpPr>
                <a:spLocks/>
              </p:cNvSpPr>
              <p:nvPr/>
            </p:nvSpPr>
            <p:spPr bwMode="auto">
              <a:xfrm>
                <a:off x="15070138" y="6059488"/>
                <a:ext cx="122238" cy="58738"/>
              </a:xfrm>
              <a:custGeom>
                <a:avLst/>
                <a:gdLst>
                  <a:gd name="T0" fmla="*/ 2 w 44"/>
                  <a:gd name="T1" fmla="*/ 8 h 21"/>
                  <a:gd name="T2" fmla="*/ 0 w 44"/>
                  <a:gd name="T3" fmla="*/ 6 h 21"/>
                  <a:gd name="T4" fmla="*/ 0 w 44"/>
                  <a:gd name="T5" fmla="*/ 1 h 21"/>
                  <a:gd name="T6" fmla="*/ 1 w 44"/>
                  <a:gd name="T7" fmla="*/ 0 h 21"/>
                  <a:gd name="T8" fmla="*/ 42 w 44"/>
                  <a:gd name="T9" fmla="*/ 19 h 21"/>
                  <a:gd name="T10" fmla="*/ 44 w 44"/>
                  <a:gd name="T11" fmla="*/ 20 h 21"/>
                  <a:gd name="T12" fmla="*/ 43 w 44"/>
                  <a:gd name="T13" fmla="*/ 21 h 21"/>
                  <a:gd name="T14" fmla="*/ 3 w 44"/>
                  <a:gd name="T15" fmla="*/ 3 h 21"/>
                  <a:gd name="T16" fmla="*/ 3 w 44"/>
                  <a:gd name="T17" fmla="*/ 7 h 21"/>
                  <a:gd name="T18" fmla="*/ 2 w 44"/>
                  <a:gd name="T19"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
                    <a:moveTo>
                      <a:pt x="2" y="8"/>
                    </a:moveTo>
                    <a:cubicBezTo>
                      <a:pt x="1" y="8"/>
                      <a:pt x="0" y="7"/>
                      <a:pt x="0" y="6"/>
                    </a:cubicBezTo>
                    <a:cubicBezTo>
                      <a:pt x="0" y="1"/>
                      <a:pt x="0" y="1"/>
                      <a:pt x="0" y="1"/>
                    </a:cubicBezTo>
                    <a:cubicBezTo>
                      <a:pt x="0" y="0"/>
                      <a:pt x="1" y="0"/>
                      <a:pt x="1" y="0"/>
                    </a:cubicBezTo>
                    <a:cubicBezTo>
                      <a:pt x="42" y="19"/>
                      <a:pt x="42" y="19"/>
                      <a:pt x="42" y="19"/>
                    </a:cubicBezTo>
                    <a:cubicBezTo>
                      <a:pt x="43" y="19"/>
                      <a:pt x="43" y="20"/>
                      <a:pt x="44" y="20"/>
                    </a:cubicBezTo>
                    <a:cubicBezTo>
                      <a:pt x="44" y="21"/>
                      <a:pt x="43" y="21"/>
                      <a:pt x="43" y="21"/>
                    </a:cubicBezTo>
                    <a:cubicBezTo>
                      <a:pt x="3" y="3"/>
                      <a:pt x="3" y="3"/>
                      <a:pt x="3" y="3"/>
                    </a:cubicBezTo>
                    <a:cubicBezTo>
                      <a:pt x="3" y="7"/>
                      <a:pt x="3" y="7"/>
                      <a:pt x="3" y="7"/>
                    </a:cubicBezTo>
                    <a:cubicBezTo>
                      <a:pt x="3" y="8"/>
                      <a:pt x="2" y="8"/>
                      <a:pt x="2" y="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2" name="Freeform 350">
                <a:extLst>
                  <a:ext uri="{FF2B5EF4-FFF2-40B4-BE49-F238E27FC236}">
                    <a16:creationId xmlns:a16="http://schemas.microsoft.com/office/drawing/2014/main" id="{03DC1D2D-0ABA-7E35-2007-4950CA0E2F72}"/>
                  </a:ext>
                </a:extLst>
              </p:cNvPr>
              <p:cNvSpPr>
                <a:spLocks/>
              </p:cNvSpPr>
              <p:nvPr/>
            </p:nvSpPr>
            <p:spPr bwMode="auto">
              <a:xfrm>
                <a:off x="15059025" y="5910263"/>
                <a:ext cx="60325" cy="41275"/>
              </a:xfrm>
              <a:custGeom>
                <a:avLst/>
                <a:gdLst>
                  <a:gd name="T0" fmla="*/ 21 w 22"/>
                  <a:gd name="T1" fmla="*/ 14 h 15"/>
                  <a:gd name="T2" fmla="*/ 1 w 22"/>
                  <a:gd name="T3" fmla="*/ 3 h 15"/>
                  <a:gd name="T4" fmla="*/ 0 w 22"/>
                  <a:gd name="T5" fmla="*/ 1 h 15"/>
                  <a:gd name="T6" fmla="*/ 1 w 22"/>
                  <a:gd name="T7" fmla="*/ 0 h 15"/>
                  <a:gd name="T8" fmla="*/ 21 w 22"/>
                  <a:gd name="T9" fmla="*/ 12 h 15"/>
                  <a:gd name="T10" fmla="*/ 22 w 22"/>
                  <a:gd name="T11" fmla="*/ 14 h 15"/>
                  <a:gd name="T12" fmla="*/ 21 w 22"/>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22" h="15">
                    <a:moveTo>
                      <a:pt x="21" y="14"/>
                    </a:moveTo>
                    <a:cubicBezTo>
                      <a:pt x="1" y="3"/>
                      <a:pt x="1" y="3"/>
                      <a:pt x="1" y="3"/>
                    </a:cubicBezTo>
                    <a:cubicBezTo>
                      <a:pt x="0" y="2"/>
                      <a:pt x="0" y="2"/>
                      <a:pt x="0" y="1"/>
                    </a:cubicBezTo>
                    <a:cubicBezTo>
                      <a:pt x="0" y="0"/>
                      <a:pt x="0" y="0"/>
                      <a:pt x="1" y="0"/>
                    </a:cubicBezTo>
                    <a:cubicBezTo>
                      <a:pt x="21" y="12"/>
                      <a:pt x="21" y="12"/>
                      <a:pt x="21" y="12"/>
                    </a:cubicBezTo>
                    <a:cubicBezTo>
                      <a:pt x="21" y="12"/>
                      <a:pt x="22" y="13"/>
                      <a:pt x="22" y="14"/>
                    </a:cubicBezTo>
                    <a:cubicBezTo>
                      <a:pt x="22" y="15"/>
                      <a:pt x="21" y="15"/>
                      <a:pt x="21" y="1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3" name="Freeform 351">
                <a:extLst>
                  <a:ext uri="{FF2B5EF4-FFF2-40B4-BE49-F238E27FC236}">
                    <a16:creationId xmlns:a16="http://schemas.microsoft.com/office/drawing/2014/main" id="{26DAF26E-0376-82FC-BFAD-AF38413F126C}"/>
                  </a:ext>
                </a:extLst>
              </p:cNvPr>
              <p:cNvSpPr>
                <a:spLocks/>
              </p:cNvSpPr>
              <p:nvPr/>
            </p:nvSpPr>
            <p:spPr bwMode="auto">
              <a:xfrm>
                <a:off x="15059025" y="5940425"/>
                <a:ext cx="82550" cy="52388"/>
              </a:xfrm>
              <a:custGeom>
                <a:avLst/>
                <a:gdLst>
                  <a:gd name="T0" fmla="*/ 29 w 30"/>
                  <a:gd name="T1" fmla="*/ 19 h 19"/>
                  <a:gd name="T2" fmla="*/ 1 w 30"/>
                  <a:gd name="T3" fmla="*/ 2 h 19"/>
                  <a:gd name="T4" fmla="*/ 0 w 30"/>
                  <a:gd name="T5" fmla="*/ 1 h 19"/>
                  <a:gd name="T6" fmla="*/ 1 w 30"/>
                  <a:gd name="T7" fmla="*/ 0 h 19"/>
                  <a:gd name="T8" fmla="*/ 29 w 30"/>
                  <a:gd name="T9" fmla="*/ 16 h 19"/>
                  <a:gd name="T10" fmla="*/ 30 w 30"/>
                  <a:gd name="T11" fmla="*/ 18 h 19"/>
                  <a:gd name="T12" fmla="*/ 29 w 30"/>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 h="19">
                    <a:moveTo>
                      <a:pt x="29" y="19"/>
                    </a:moveTo>
                    <a:cubicBezTo>
                      <a:pt x="1" y="2"/>
                      <a:pt x="1" y="2"/>
                      <a:pt x="1" y="2"/>
                    </a:cubicBezTo>
                    <a:cubicBezTo>
                      <a:pt x="0" y="2"/>
                      <a:pt x="0" y="1"/>
                      <a:pt x="0" y="1"/>
                    </a:cubicBezTo>
                    <a:cubicBezTo>
                      <a:pt x="0" y="0"/>
                      <a:pt x="0" y="0"/>
                      <a:pt x="1" y="0"/>
                    </a:cubicBezTo>
                    <a:cubicBezTo>
                      <a:pt x="29" y="16"/>
                      <a:pt x="29" y="16"/>
                      <a:pt x="29" y="16"/>
                    </a:cubicBezTo>
                    <a:cubicBezTo>
                      <a:pt x="29" y="17"/>
                      <a:pt x="30" y="17"/>
                      <a:pt x="30" y="18"/>
                    </a:cubicBezTo>
                    <a:cubicBezTo>
                      <a:pt x="30" y="19"/>
                      <a:pt x="29" y="19"/>
                      <a:pt x="29"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4" name="Freeform 352">
                <a:extLst>
                  <a:ext uri="{FF2B5EF4-FFF2-40B4-BE49-F238E27FC236}">
                    <a16:creationId xmlns:a16="http://schemas.microsoft.com/office/drawing/2014/main" id="{E0648B06-1D73-088F-DBC8-ABFFED438FA0}"/>
                  </a:ext>
                </a:extLst>
              </p:cNvPr>
              <p:cNvSpPr>
                <a:spLocks/>
              </p:cNvSpPr>
              <p:nvPr/>
            </p:nvSpPr>
            <p:spPr bwMode="auto">
              <a:xfrm>
                <a:off x="15059025" y="5969000"/>
                <a:ext cx="100013" cy="63500"/>
              </a:xfrm>
              <a:custGeom>
                <a:avLst/>
                <a:gdLst>
                  <a:gd name="T0" fmla="*/ 35 w 36"/>
                  <a:gd name="T1" fmla="*/ 23 h 23"/>
                  <a:gd name="T2" fmla="*/ 1 w 36"/>
                  <a:gd name="T3" fmla="*/ 3 h 23"/>
                  <a:gd name="T4" fmla="*/ 0 w 36"/>
                  <a:gd name="T5" fmla="*/ 1 h 23"/>
                  <a:gd name="T6" fmla="*/ 1 w 36"/>
                  <a:gd name="T7" fmla="*/ 1 h 23"/>
                  <a:gd name="T8" fmla="*/ 35 w 36"/>
                  <a:gd name="T9" fmla="*/ 21 h 23"/>
                  <a:gd name="T10" fmla="*/ 36 w 36"/>
                  <a:gd name="T11" fmla="*/ 22 h 23"/>
                  <a:gd name="T12" fmla="*/ 35 w 36"/>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6" h="23">
                    <a:moveTo>
                      <a:pt x="35" y="23"/>
                    </a:moveTo>
                    <a:cubicBezTo>
                      <a:pt x="1" y="3"/>
                      <a:pt x="1" y="3"/>
                      <a:pt x="1" y="3"/>
                    </a:cubicBezTo>
                    <a:cubicBezTo>
                      <a:pt x="0" y="3"/>
                      <a:pt x="0" y="2"/>
                      <a:pt x="0" y="1"/>
                    </a:cubicBezTo>
                    <a:cubicBezTo>
                      <a:pt x="0" y="1"/>
                      <a:pt x="0" y="0"/>
                      <a:pt x="1" y="1"/>
                    </a:cubicBezTo>
                    <a:cubicBezTo>
                      <a:pt x="35" y="21"/>
                      <a:pt x="35" y="21"/>
                      <a:pt x="35" y="21"/>
                    </a:cubicBezTo>
                    <a:cubicBezTo>
                      <a:pt x="36" y="21"/>
                      <a:pt x="36" y="22"/>
                      <a:pt x="36" y="22"/>
                    </a:cubicBezTo>
                    <a:cubicBezTo>
                      <a:pt x="36" y="23"/>
                      <a:pt x="36" y="23"/>
                      <a:pt x="35" y="2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5" name="Freeform 353">
                <a:extLst>
                  <a:ext uri="{FF2B5EF4-FFF2-40B4-BE49-F238E27FC236}">
                    <a16:creationId xmlns:a16="http://schemas.microsoft.com/office/drawing/2014/main" id="{2BE23C20-59BA-635A-6A6A-0F75DF63A8BF}"/>
                  </a:ext>
                </a:extLst>
              </p:cNvPr>
              <p:cNvSpPr>
                <a:spLocks/>
              </p:cNvSpPr>
              <p:nvPr/>
            </p:nvSpPr>
            <p:spPr bwMode="auto">
              <a:xfrm>
                <a:off x="15059025" y="5999163"/>
                <a:ext cx="112713" cy="71438"/>
              </a:xfrm>
              <a:custGeom>
                <a:avLst/>
                <a:gdLst>
                  <a:gd name="T0" fmla="*/ 40 w 41"/>
                  <a:gd name="T1" fmla="*/ 26 h 26"/>
                  <a:gd name="T2" fmla="*/ 1 w 41"/>
                  <a:gd name="T3" fmla="*/ 3 h 26"/>
                  <a:gd name="T4" fmla="*/ 0 w 41"/>
                  <a:gd name="T5" fmla="*/ 1 h 26"/>
                  <a:gd name="T6" fmla="*/ 1 w 41"/>
                  <a:gd name="T7" fmla="*/ 0 h 26"/>
                  <a:gd name="T8" fmla="*/ 40 w 41"/>
                  <a:gd name="T9" fmla="*/ 23 h 26"/>
                  <a:gd name="T10" fmla="*/ 41 w 41"/>
                  <a:gd name="T11" fmla="*/ 25 h 26"/>
                  <a:gd name="T12" fmla="*/ 40 w 4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41" h="26">
                    <a:moveTo>
                      <a:pt x="40" y="26"/>
                    </a:moveTo>
                    <a:cubicBezTo>
                      <a:pt x="1" y="3"/>
                      <a:pt x="1" y="3"/>
                      <a:pt x="1" y="3"/>
                    </a:cubicBezTo>
                    <a:cubicBezTo>
                      <a:pt x="0" y="2"/>
                      <a:pt x="0" y="2"/>
                      <a:pt x="0" y="1"/>
                    </a:cubicBezTo>
                    <a:cubicBezTo>
                      <a:pt x="0" y="0"/>
                      <a:pt x="0" y="0"/>
                      <a:pt x="1" y="0"/>
                    </a:cubicBezTo>
                    <a:cubicBezTo>
                      <a:pt x="40" y="23"/>
                      <a:pt x="40" y="23"/>
                      <a:pt x="40" y="23"/>
                    </a:cubicBezTo>
                    <a:cubicBezTo>
                      <a:pt x="41" y="24"/>
                      <a:pt x="41" y="24"/>
                      <a:pt x="41" y="25"/>
                    </a:cubicBezTo>
                    <a:cubicBezTo>
                      <a:pt x="41" y="26"/>
                      <a:pt x="41" y="26"/>
                      <a:pt x="40" y="2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6" name="Freeform 354">
                <a:extLst>
                  <a:ext uri="{FF2B5EF4-FFF2-40B4-BE49-F238E27FC236}">
                    <a16:creationId xmlns:a16="http://schemas.microsoft.com/office/drawing/2014/main" id="{E1274A42-615D-64DA-CC0C-38441907854F}"/>
                  </a:ext>
                </a:extLst>
              </p:cNvPr>
              <p:cNvSpPr>
                <a:spLocks/>
              </p:cNvSpPr>
              <p:nvPr/>
            </p:nvSpPr>
            <p:spPr bwMode="auto">
              <a:xfrm>
                <a:off x="14954250" y="6078538"/>
                <a:ext cx="290513" cy="171450"/>
              </a:xfrm>
              <a:custGeom>
                <a:avLst/>
                <a:gdLst>
                  <a:gd name="T0" fmla="*/ 104 w 105"/>
                  <a:gd name="T1" fmla="*/ 62 h 62"/>
                  <a:gd name="T2" fmla="*/ 1 w 105"/>
                  <a:gd name="T3" fmla="*/ 3 h 62"/>
                  <a:gd name="T4" fmla="*/ 0 w 105"/>
                  <a:gd name="T5" fmla="*/ 1 h 62"/>
                  <a:gd name="T6" fmla="*/ 1 w 105"/>
                  <a:gd name="T7" fmla="*/ 1 h 62"/>
                  <a:gd name="T8" fmla="*/ 104 w 105"/>
                  <a:gd name="T9" fmla="*/ 60 h 62"/>
                  <a:gd name="T10" fmla="*/ 105 w 105"/>
                  <a:gd name="T11" fmla="*/ 62 h 62"/>
                  <a:gd name="T12" fmla="*/ 104 w 10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05" h="62">
                    <a:moveTo>
                      <a:pt x="104" y="62"/>
                    </a:moveTo>
                    <a:cubicBezTo>
                      <a:pt x="1" y="3"/>
                      <a:pt x="1" y="3"/>
                      <a:pt x="1" y="3"/>
                    </a:cubicBezTo>
                    <a:cubicBezTo>
                      <a:pt x="1" y="3"/>
                      <a:pt x="0" y="2"/>
                      <a:pt x="0" y="1"/>
                    </a:cubicBezTo>
                    <a:cubicBezTo>
                      <a:pt x="0" y="1"/>
                      <a:pt x="1" y="0"/>
                      <a:pt x="1" y="1"/>
                    </a:cubicBezTo>
                    <a:cubicBezTo>
                      <a:pt x="104" y="60"/>
                      <a:pt x="104" y="60"/>
                      <a:pt x="104" y="60"/>
                    </a:cubicBezTo>
                    <a:cubicBezTo>
                      <a:pt x="105" y="60"/>
                      <a:pt x="105" y="61"/>
                      <a:pt x="105" y="62"/>
                    </a:cubicBezTo>
                    <a:cubicBezTo>
                      <a:pt x="105" y="62"/>
                      <a:pt x="105" y="62"/>
                      <a:pt x="104" y="6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7" name="Freeform 355">
                <a:extLst>
                  <a:ext uri="{FF2B5EF4-FFF2-40B4-BE49-F238E27FC236}">
                    <a16:creationId xmlns:a16="http://schemas.microsoft.com/office/drawing/2014/main" id="{85BBF6C5-1C70-8107-20D7-E1B2CEC8B72C}"/>
                  </a:ext>
                </a:extLst>
              </p:cNvPr>
              <p:cNvSpPr>
                <a:spLocks/>
              </p:cNvSpPr>
              <p:nvPr/>
            </p:nvSpPr>
            <p:spPr bwMode="auto">
              <a:xfrm>
                <a:off x="15119350" y="6099175"/>
                <a:ext cx="73025" cy="42863"/>
              </a:xfrm>
              <a:custGeom>
                <a:avLst/>
                <a:gdLst>
                  <a:gd name="T0" fmla="*/ 25 w 26"/>
                  <a:gd name="T1" fmla="*/ 16 h 16"/>
                  <a:gd name="T2" fmla="*/ 1 w 26"/>
                  <a:gd name="T3" fmla="*/ 2 h 16"/>
                  <a:gd name="T4" fmla="*/ 0 w 26"/>
                  <a:gd name="T5" fmla="*/ 1 h 16"/>
                  <a:gd name="T6" fmla="*/ 1 w 26"/>
                  <a:gd name="T7" fmla="*/ 0 h 16"/>
                  <a:gd name="T8" fmla="*/ 25 w 26"/>
                  <a:gd name="T9" fmla="*/ 13 h 16"/>
                  <a:gd name="T10" fmla="*/ 26 w 26"/>
                  <a:gd name="T11" fmla="*/ 15 h 16"/>
                  <a:gd name="T12" fmla="*/ 25 w 2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25" y="16"/>
                    </a:moveTo>
                    <a:cubicBezTo>
                      <a:pt x="1" y="2"/>
                      <a:pt x="1" y="2"/>
                      <a:pt x="1" y="2"/>
                    </a:cubicBezTo>
                    <a:cubicBezTo>
                      <a:pt x="1" y="2"/>
                      <a:pt x="0" y="1"/>
                      <a:pt x="0" y="1"/>
                    </a:cubicBezTo>
                    <a:cubicBezTo>
                      <a:pt x="0" y="0"/>
                      <a:pt x="1" y="0"/>
                      <a:pt x="1" y="0"/>
                    </a:cubicBezTo>
                    <a:cubicBezTo>
                      <a:pt x="25" y="13"/>
                      <a:pt x="25" y="13"/>
                      <a:pt x="25" y="13"/>
                    </a:cubicBezTo>
                    <a:cubicBezTo>
                      <a:pt x="25" y="14"/>
                      <a:pt x="26" y="14"/>
                      <a:pt x="26" y="15"/>
                    </a:cubicBezTo>
                    <a:cubicBezTo>
                      <a:pt x="26" y="16"/>
                      <a:pt x="25" y="16"/>
                      <a:pt x="25"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8" name="Freeform 356">
                <a:extLst>
                  <a:ext uri="{FF2B5EF4-FFF2-40B4-BE49-F238E27FC236}">
                    <a16:creationId xmlns:a16="http://schemas.microsoft.com/office/drawing/2014/main" id="{80FF23FE-AE82-91E3-DFC4-D56AA4E4935A}"/>
                  </a:ext>
                </a:extLst>
              </p:cNvPr>
              <p:cNvSpPr>
                <a:spLocks/>
              </p:cNvSpPr>
              <p:nvPr/>
            </p:nvSpPr>
            <p:spPr bwMode="auto">
              <a:xfrm>
                <a:off x="15119350" y="6111875"/>
                <a:ext cx="73025" cy="47625"/>
              </a:xfrm>
              <a:custGeom>
                <a:avLst/>
                <a:gdLst>
                  <a:gd name="T0" fmla="*/ 25 w 26"/>
                  <a:gd name="T1" fmla="*/ 16 h 17"/>
                  <a:gd name="T2" fmla="*/ 1 w 26"/>
                  <a:gd name="T3" fmla="*/ 3 h 17"/>
                  <a:gd name="T4" fmla="*/ 0 w 26"/>
                  <a:gd name="T5" fmla="*/ 1 h 17"/>
                  <a:gd name="T6" fmla="*/ 1 w 26"/>
                  <a:gd name="T7" fmla="*/ 1 h 17"/>
                  <a:gd name="T8" fmla="*/ 25 w 26"/>
                  <a:gd name="T9" fmla="*/ 14 h 17"/>
                  <a:gd name="T10" fmla="*/ 26 w 26"/>
                  <a:gd name="T11" fmla="*/ 16 h 17"/>
                  <a:gd name="T12" fmla="*/ 25 w 2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26" h="17">
                    <a:moveTo>
                      <a:pt x="25" y="16"/>
                    </a:moveTo>
                    <a:cubicBezTo>
                      <a:pt x="1" y="3"/>
                      <a:pt x="1" y="3"/>
                      <a:pt x="1" y="3"/>
                    </a:cubicBezTo>
                    <a:cubicBezTo>
                      <a:pt x="1" y="3"/>
                      <a:pt x="0" y="2"/>
                      <a:pt x="0" y="1"/>
                    </a:cubicBezTo>
                    <a:cubicBezTo>
                      <a:pt x="0" y="1"/>
                      <a:pt x="1" y="0"/>
                      <a:pt x="1" y="1"/>
                    </a:cubicBezTo>
                    <a:cubicBezTo>
                      <a:pt x="25" y="14"/>
                      <a:pt x="25" y="14"/>
                      <a:pt x="25" y="14"/>
                    </a:cubicBezTo>
                    <a:cubicBezTo>
                      <a:pt x="25" y="14"/>
                      <a:pt x="26" y="15"/>
                      <a:pt x="26" y="16"/>
                    </a:cubicBezTo>
                    <a:cubicBezTo>
                      <a:pt x="26" y="16"/>
                      <a:pt x="25" y="17"/>
                      <a:pt x="25"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79" name="Freeform 357">
                <a:extLst>
                  <a:ext uri="{FF2B5EF4-FFF2-40B4-BE49-F238E27FC236}">
                    <a16:creationId xmlns:a16="http://schemas.microsoft.com/office/drawing/2014/main" id="{5E31CD25-00B9-402F-AD37-CB75F402582B}"/>
                  </a:ext>
                </a:extLst>
              </p:cNvPr>
              <p:cNvSpPr>
                <a:spLocks/>
              </p:cNvSpPr>
              <p:nvPr/>
            </p:nvSpPr>
            <p:spPr bwMode="auto">
              <a:xfrm>
                <a:off x="15119350" y="6129338"/>
                <a:ext cx="73025" cy="44450"/>
              </a:xfrm>
              <a:custGeom>
                <a:avLst/>
                <a:gdLst>
                  <a:gd name="T0" fmla="*/ 25 w 26"/>
                  <a:gd name="T1" fmla="*/ 16 h 16"/>
                  <a:gd name="T2" fmla="*/ 1 w 26"/>
                  <a:gd name="T3" fmla="*/ 3 h 16"/>
                  <a:gd name="T4" fmla="*/ 0 w 26"/>
                  <a:gd name="T5" fmla="*/ 1 h 16"/>
                  <a:gd name="T6" fmla="*/ 1 w 26"/>
                  <a:gd name="T7" fmla="*/ 0 h 16"/>
                  <a:gd name="T8" fmla="*/ 25 w 26"/>
                  <a:gd name="T9" fmla="*/ 14 h 16"/>
                  <a:gd name="T10" fmla="*/ 26 w 26"/>
                  <a:gd name="T11" fmla="*/ 15 h 16"/>
                  <a:gd name="T12" fmla="*/ 25 w 2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25" y="16"/>
                    </a:moveTo>
                    <a:cubicBezTo>
                      <a:pt x="1" y="3"/>
                      <a:pt x="1" y="3"/>
                      <a:pt x="1" y="3"/>
                    </a:cubicBezTo>
                    <a:cubicBezTo>
                      <a:pt x="1" y="2"/>
                      <a:pt x="0" y="1"/>
                      <a:pt x="0" y="1"/>
                    </a:cubicBezTo>
                    <a:cubicBezTo>
                      <a:pt x="0" y="0"/>
                      <a:pt x="1" y="0"/>
                      <a:pt x="1" y="0"/>
                    </a:cubicBezTo>
                    <a:cubicBezTo>
                      <a:pt x="25" y="14"/>
                      <a:pt x="25" y="14"/>
                      <a:pt x="25" y="14"/>
                    </a:cubicBezTo>
                    <a:cubicBezTo>
                      <a:pt x="25" y="14"/>
                      <a:pt x="26" y="15"/>
                      <a:pt x="26" y="15"/>
                    </a:cubicBezTo>
                    <a:cubicBezTo>
                      <a:pt x="26" y="16"/>
                      <a:pt x="25" y="16"/>
                      <a:pt x="25"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0" name="Freeform 358">
                <a:extLst>
                  <a:ext uri="{FF2B5EF4-FFF2-40B4-BE49-F238E27FC236}">
                    <a16:creationId xmlns:a16="http://schemas.microsoft.com/office/drawing/2014/main" id="{E9138F64-B09E-1A9D-BF33-7603734DF8EF}"/>
                  </a:ext>
                </a:extLst>
              </p:cNvPr>
              <p:cNvSpPr>
                <a:spLocks/>
              </p:cNvSpPr>
              <p:nvPr/>
            </p:nvSpPr>
            <p:spPr bwMode="auto">
              <a:xfrm>
                <a:off x="15119350" y="6145213"/>
                <a:ext cx="73025" cy="44450"/>
              </a:xfrm>
              <a:custGeom>
                <a:avLst/>
                <a:gdLst>
                  <a:gd name="T0" fmla="*/ 25 w 26"/>
                  <a:gd name="T1" fmla="*/ 16 h 16"/>
                  <a:gd name="T2" fmla="*/ 1 w 26"/>
                  <a:gd name="T3" fmla="*/ 2 h 16"/>
                  <a:gd name="T4" fmla="*/ 0 w 26"/>
                  <a:gd name="T5" fmla="*/ 0 h 16"/>
                  <a:gd name="T6" fmla="*/ 1 w 26"/>
                  <a:gd name="T7" fmla="*/ 0 h 16"/>
                  <a:gd name="T8" fmla="*/ 25 w 26"/>
                  <a:gd name="T9" fmla="*/ 13 h 16"/>
                  <a:gd name="T10" fmla="*/ 26 w 26"/>
                  <a:gd name="T11" fmla="*/ 15 h 16"/>
                  <a:gd name="T12" fmla="*/ 25 w 2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25" y="16"/>
                    </a:moveTo>
                    <a:cubicBezTo>
                      <a:pt x="1" y="2"/>
                      <a:pt x="1" y="2"/>
                      <a:pt x="1" y="2"/>
                    </a:cubicBezTo>
                    <a:cubicBezTo>
                      <a:pt x="1" y="2"/>
                      <a:pt x="0" y="1"/>
                      <a:pt x="0" y="0"/>
                    </a:cubicBezTo>
                    <a:cubicBezTo>
                      <a:pt x="0" y="0"/>
                      <a:pt x="1" y="0"/>
                      <a:pt x="1" y="0"/>
                    </a:cubicBezTo>
                    <a:cubicBezTo>
                      <a:pt x="25" y="13"/>
                      <a:pt x="25" y="13"/>
                      <a:pt x="25" y="13"/>
                    </a:cubicBezTo>
                    <a:cubicBezTo>
                      <a:pt x="25" y="14"/>
                      <a:pt x="26" y="14"/>
                      <a:pt x="26" y="15"/>
                    </a:cubicBezTo>
                    <a:cubicBezTo>
                      <a:pt x="26" y="16"/>
                      <a:pt x="25" y="16"/>
                      <a:pt x="25"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81" name="Freeform 359">
                <a:extLst>
                  <a:ext uri="{FF2B5EF4-FFF2-40B4-BE49-F238E27FC236}">
                    <a16:creationId xmlns:a16="http://schemas.microsoft.com/office/drawing/2014/main" id="{5959E685-E4E8-9441-12D4-F945AA2DDCF7}"/>
                  </a:ext>
                </a:extLst>
              </p:cNvPr>
              <p:cNvSpPr>
                <a:spLocks/>
              </p:cNvSpPr>
              <p:nvPr/>
            </p:nvSpPr>
            <p:spPr bwMode="auto">
              <a:xfrm>
                <a:off x="15186025" y="6173788"/>
                <a:ext cx="19050" cy="15875"/>
              </a:xfrm>
              <a:custGeom>
                <a:avLst/>
                <a:gdLst>
                  <a:gd name="T0" fmla="*/ 6 w 7"/>
                  <a:gd name="T1" fmla="*/ 6 h 6"/>
                  <a:gd name="T2" fmla="*/ 1 w 7"/>
                  <a:gd name="T3" fmla="*/ 3 h 6"/>
                  <a:gd name="T4" fmla="*/ 0 w 7"/>
                  <a:gd name="T5" fmla="*/ 1 h 6"/>
                  <a:gd name="T6" fmla="*/ 1 w 7"/>
                  <a:gd name="T7" fmla="*/ 0 h 6"/>
                  <a:gd name="T8" fmla="*/ 6 w 7"/>
                  <a:gd name="T9" fmla="*/ 4 h 6"/>
                  <a:gd name="T10" fmla="*/ 7 w 7"/>
                  <a:gd name="T11" fmla="*/ 5 h 6"/>
                  <a:gd name="T12" fmla="*/ 6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6" y="6"/>
                    </a:moveTo>
                    <a:cubicBezTo>
                      <a:pt x="1" y="3"/>
                      <a:pt x="1" y="3"/>
                      <a:pt x="1" y="3"/>
                    </a:cubicBezTo>
                    <a:cubicBezTo>
                      <a:pt x="0" y="2"/>
                      <a:pt x="0" y="1"/>
                      <a:pt x="0" y="1"/>
                    </a:cubicBezTo>
                    <a:cubicBezTo>
                      <a:pt x="0" y="0"/>
                      <a:pt x="0" y="0"/>
                      <a:pt x="1" y="0"/>
                    </a:cubicBezTo>
                    <a:cubicBezTo>
                      <a:pt x="6" y="4"/>
                      <a:pt x="6" y="4"/>
                      <a:pt x="6" y="4"/>
                    </a:cubicBezTo>
                    <a:cubicBezTo>
                      <a:pt x="7" y="4"/>
                      <a:pt x="7" y="5"/>
                      <a:pt x="7" y="5"/>
                    </a:cubicBezTo>
                    <a:cubicBezTo>
                      <a:pt x="7" y="6"/>
                      <a:pt x="7" y="6"/>
                      <a:pt x="6"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30" name="Group 29">
              <a:extLst>
                <a:ext uri="{FF2B5EF4-FFF2-40B4-BE49-F238E27FC236}">
                  <a16:creationId xmlns:a16="http://schemas.microsoft.com/office/drawing/2014/main" id="{057393C9-F19E-A154-CD03-E8C788AD637F}"/>
                </a:ext>
              </a:extLst>
            </p:cNvPr>
            <p:cNvGrpSpPr/>
            <p:nvPr/>
          </p:nvGrpSpPr>
          <p:grpSpPr>
            <a:xfrm>
              <a:off x="10901477" y="6921029"/>
              <a:ext cx="1913814" cy="2232783"/>
              <a:chOff x="11830051" y="6943725"/>
              <a:chExt cx="1590675" cy="1855788"/>
            </a:xfrm>
          </p:grpSpPr>
          <p:sp>
            <p:nvSpPr>
              <p:cNvPr id="40" name="Freeform 78">
                <a:extLst>
                  <a:ext uri="{FF2B5EF4-FFF2-40B4-BE49-F238E27FC236}">
                    <a16:creationId xmlns:a16="http://schemas.microsoft.com/office/drawing/2014/main" id="{A931CF0E-5A6F-96F7-BC6E-011B7D72B263}"/>
                  </a:ext>
                </a:extLst>
              </p:cNvPr>
              <p:cNvSpPr>
                <a:spLocks/>
              </p:cNvSpPr>
              <p:nvPr/>
            </p:nvSpPr>
            <p:spPr bwMode="auto">
              <a:xfrm>
                <a:off x="11830051" y="7872413"/>
                <a:ext cx="1590675" cy="927100"/>
              </a:xfrm>
              <a:custGeom>
                <a:avLst/>
                <a:gdLst>
                  <a:gd name="T0" fmla="*/ 575 w 576"/>
                  <a:gd name="T1" fmla="*/ 170 h 336"/>
                  <a:gd name="T2" fmla="*/ 563 w 576"/>
                  <a:gd name="T3" fmla="*/ 183 h 336"/>
                  <a:gd name="T4" fmla="*/ 314 w 576"/>
                  <a:gd name="T5" fmla="*/ 327 h 336"/>
                  <a:gd name="T6" fmla="*/ 265 w 576"/>
                  <a:gd name="T7" fmla="*/ 329 h 336"/>
                  <a:gd name="T8" fmla="*/ 54 w 576"/>
                  <a:gd name="T9" fmla="*/ 207 h 336"/>
                  <a:gd name="T10" fmla="*/ 54 w 576"/>
                  <a:gd name="T11" fmla="*/ 207 h 336"/>
                  <a:gd name="T12" fmla="*/ 9 w 576"/>
                  <a:gd name="T13" fmla="*/ 181 h 336"/>
                  <a:gd name="T14" fmla="*/ 1 w 576"/>
                  <a:gd name="T15" fmla="*/ 170 h 336"/>
                  <a:gd name="T16" fmla="*/ 1 w 576"/>
                  <a:gd name="T17" fmla="*/ 170 h 336"/>
                  <a:gd name="T18" fmla="*/ 13 w 576"/>
                  <a:gd name="T19" fmla="*/ 153 h 336"/>
                  <a:gd name="T20" fmla="*/ 262 w 576"/>
                  <a:gd name="T21" fmla="*/ 9 h 336"/>
                  <a:gd name="T22" fmla="*/ 311 w 576"/>
                  <a:gd name="T23" fmla="*/ 7 h 336"/>
                  <a:gd name="T24" fmla="*/ 567 w 576"/>
                  <a:gd name="T25" fmla="*/ 155 h 336"/>
                  <a:gd name="T26" fmla="*/ 575 w 576"/>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6" h="336">
                    <a:moveTo>
                      <a:pt x="575" y="170"/>
                    </a:moveTo>
                    <a:cubicBezTo>
                      <a:pt x="574" y="175"/>
                      <a:pt x="570" y="179"/>
                      <a:pt x="563" y="183"/>
                    </a:cubicBezTo>
                    <a:cubicBezTo>
                      <a:pt x="314" y="327"/>
                      <a:pt x="314" y="327"/>
                      <a:pt x="314" y="327"/>
                    </a:cubicBezTo>
                    <a:cubicBezTo>
                      <a:pt x="300" y="335"/>
                      <a:pt x="278" y="336"/>
                      <a:pt x="265" y="329"/>
                    </a:cubicBezTo>
                    <a:cubicBezTo>
                      <a:pt x="54" y="207"/>
                      <a:pt x="54" y="207"/>
                      <a:pt x="54" y="207"/>
                    </a:cubicBezTo>
                    <a:cubicBezTo>
                      <a:pt x="54" y="207"/>
                      <a:pt x="54" y="207"/>
                      <a:pt x="54" y="207"/>
                    </a:cubicBezTo>
                    <a:cubicBezTo>
                      <a:pt x="9" y="181"/>
                      <a:pt x="9" y="181"/>
                      <a:pt x="9" y="181"/>
                    </a:cubicBezTo>
                    <a:cubicBezTo>
                      <a:pt x="4" y="178"/>
                      <a:pt x="1" y="174"/>
                      <a:pt x="1" y="170"/>
                    </a:cubicBezTo>
                    <a:cubicBezTo>
                      <a:pt x="1" y="170"/>
                      <a:pt x="1" y="170"/>
                      <a:pt x="1" y="170"/>
                    </a:cubicBezTo>
                    <a:cubicBezTo>
                      <a:pt x="0" y="164"/>
                      <a:pt x="4" y="158"/>
                      <a:pt x="13" y="153"/>
                    </a:cubicBezTo>
                    <a:cubicBezTo>
                      <a:pt x="262" y="9"/>
                      <a:pt x="262" y="9"/>
                      <a:pt x="262" y="9"/>
                    </a:cubicBezTo>
                    <a:cubicBezTo>
                      <a:pt x="276" y="0"/>
                      <a:pt x="298" y="0"/>
                      <a:pt x="311" y="7"/>
                    </a:cubicBezTo>
                    <a:cubicBezTo>
                      <a:pt x="567" y="155"/>
                      <a:pt x="567" y="155"/>
                      <a:pt x="567" y="155"/>
                    </a:cubicBezTo>
                    <a:cubicBezTo>
                      <a:pt x="574" y="159"/>
                      <a:pt x="576" y="164"/>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41" name="Freeform 79">
                <a:extLst>
                  <a:ext uri="{FF2B5EF4-FFF2-40B4-BE49-F238E27FC236}">
                    <a16:creationId xmlns:a16="http://schemas.microsoft.com/office/drawing/2014/main" id="{17E7D822-9A50-76E6-0CF5-6D276B658662}"/>
                  </a:ext>
                </a:extLst>
              </p:cNvPr>
              <p:cNvSpPr>
                <a:spLocks/>
              </p:cNvSpPr>
              <p:nvPr/>
            </p:nvSpPr>
            <p:spPr bwMode="auto">
              <a:xfrm>
                <a:off x="11872913" y="7667625"/>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3" y="166"/>
                      <a:pt x="540" y="170"/>
                      <a:pt x="534" y="174"/>
                    </a:cubicBezTo>
                    <a:cubicBezTo>
                      <a:pt x="298" y="310"/>
                      <a:pt x="298" y="310"/>
                      <a:pt x="298" y="310"/>
                    </a:cubicBezTo>
                    <a:cubicBezTo>
                      <a:pt x="284" y="318"/>
                      <a:pt x="263" y="319"/>
                      <a:pt x="252"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42" name="Freeform 80">
                <a:extLst>
                  <a:ext uri="{FF2B5EF4-FFF2-40B4-BE49-F238E27FC236}">
                    <a16:creationId xmlns:a16="http://schemas.microsoft.com/office/drawing/2014/main" id="{117EAB79-5718-CA7E-1921-E00E5E0984D7}"/>
                  </a:ext>
                </a:extLst>
              </p:cNvPr>
              <p:cNvSpPr>
                <a:spLocks/>
              </p:cNvSpPr>
              <p:nvPr/>
            </p:nvSpPr>
            <p:spPr bwMode="auto">
              <a:xfrm>
                <a:off x="11874501" y="8115300"/>
                <a:ext cx="1501775"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1" y="224"/>
                    </a:cubicBezTo>
                    <a:cubicBezTo>
                      <a:pt x="8" y="84"/>
                      <a:pt x="8" y="84"/>
                      <a:pt x="8" y="84"/>
                    </a:cubicBezTo>
                    <a:cubicBezTo>
                      <a:pt x="3" y="81"/>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8"/>
                      <a:pt x="542"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43" name="Freeform 81">
                <a:extLst>
                  <a:ext uri="{FF2B5EF4-FFF2-40B4-BE49-F238E27FC236}">
                    <a16:creationId xmlns:a16="http://schemas.microsoft.com/office/drawing/2014/main" id="{DBE011CF-4327-47EF-8203-C17104E6888C}"/>
                  </a:ext>
                </a:extLst>
              </p:cNvPr>
              <p:cNvSpPr>
                <a:spLocks/>
              </p:cNvSpPr>
              <p:nvPr/>
            </p:nvSpPr>
            <p:spPr bwMode="auto">
              <a:xfrm>
                <a:off x="12857163" y="8277225"/>
                <a:ext cx="388938" cy="284163"/>
              </a:xfrm>
              <a:custGeom>
                <a:avLst/>
                <a:gdLst>
                  <a:gd name="T0" fmla="*/ 131 w 141"/>
                  <a:gd name="T1" fmla="*/ 29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29"/>
                    </a:moveTo>
                    <a:cubicBezTo>
                      <a:pt x="10" y="99"/>
                      <a:pt x="10" y="99"/>
                      <a:pt x="10" y="99"/>
                    </a:cubicBezTo>
                    <a:cubicBezTo>
                      <a:pt x="5" y="103"/>
                      <a:pt x="0" y="99"/>
                      <a:pt x="0" y="92"/>
                    </a:cubicBezTo>
                    <a:cubicBezTo>
                      <a:pt x="0" y="92"/>
                      <a:pt x="0" y="92"/>
                      <a:pt x="0" y="92"/>
                    </a:cubicBezTo>
                    <a:cubicBezTo>
                      <a:pt x="0" y="84"/>
                      <a:pt x="5" y="76"/>
                      <a:pt x="10" y="73"/>
                    </a:cubicBezTo>
                    <a:cubicBezTo>
                      <a:pt x="131" y="3"/>
                      <a:pt x="131" y="3"/>
                      <a:pt x="131" y="3"/>
                    </a:cubicBezTo>
                    <a:cubicBezTo>
                      <a:pt x="137" y="0"/>
                      <a:pt x="141" y="3"/>
                      <a:pt x="141" y="10"/>
                    </a:cubicBezTo>
                    <a:cubicBezTo>
                      <a:pt x="141" y="10"/>
                      <a:pt x="141" y="10"/>
                      <a:pt x="141" y="10"/>
                    </a:cubicBezTo>
                    <a:cubicBezTo>
                      <a:pt x="141" y="18"/>
                      <a:pt x="137" y="26"/>
                      <a:pt x="131" y="2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44" name="Freeform 82">
                <a:extLst>
                  <a:ext uri="{FF2B5EF4-FFF2-40B4-BE49-F238E27FC236}">
                    <a16:creationId xmlns:a16="http://schemas.microsoft.com/office/drawing/2014/main" id="{70C5EB56-AF80-A052-2976-99F32881656B}"/>
                  </a:ext>
                </a:extLst>
              </p:cNvPr>
              <p:cNvSpPr>
                <a:spLocks/>
              </p:cNvSpPr>
              <p:nvPr/>
            </p:nvSpPr>
            <p:spPr bwMode="auto">
              <a:xfrm>
                <a:off x="12030076" y="829468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4"/>
                      <a:pt x="5" y="0"/>
                      <a:pt x="10" y="3"/>
                    </a:cubicBezTo>
                    <a:cubicBezTo>
                      <a:pt x="131" y="73"/>
                      <a:pt x="131" y="73"/>
                      <a:pt x="131" y="73"/>
                    </a:cubicBezTo>
                    <a:cubicBezTo>
                      <a:pt x="137" y="77"/>
                      <a:pt x="141" y="85"/>
                      <a:pt x="141" y="92"/>
                    </a:cubicBezTo>
                    <a:cubicBezTo>
                      <a:pt x="141" y="92"/>
                      <a:pt x="141" y="92"/>
                      <a:pt x="141" y="92"/>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45" name="Freeform 83">
                <a:extLst>
                  <a:ext uri="{FF2B5EF4-FFF2-40B4-BE49-F238E27FC236}">
                    <a16:creationId xmlns:a16="http://schemas.microsoft.com/office/drawing/2014/main" id="{F9B75FE3-6659-2E9A-2F4D-5242619FC83C}"/>
                  </a:ext>
                </a:extLst>
              </p:cNvPr>
              <p:cNvSpPr>
                <a:spLocks/>
              </p:cNvSpPr>
              <p:nvPr/>
            </p:nvSpPr>
            <p:spPr bwMode="auto">
              <a:xfrm>
                <a:off x="12760326" y="8518525"/>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8" y="28"/>
                      <a:pt x="12" y="31"/>
                    </a:cubicBezTo>
                    <a:cubicBezTo>
                      <a:pt x="5" y="35"/>
                      <a:pt x="0" y="32"/>
                      <a:pt x="0" y="24"/>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46" name="Freeform 84">
                <a:extLst>
                  <a:ext uri="{FF2B5EF4-FFF2-40B4-BE49-F238E27FC236}">
                    <a16:creationId xmlns:a16="http://schemas.microsoft.com/office/drawing/2014/main" id="{AB592109-B5CE-AA73-8579-8E1BD5844BBE}"/>
                  </a:ext>
                </a:extLst>
              </p:cNvPr>
              <p:cNvSpPr>
                <a:spLocks/>
              </p:cNvSpPr>
              <p:nvPr/>
            </p:nvSpPr>
            <p:spPr bwMode="auto">
              <a:xfrm>
                <a:off x="11872913" y="7426325"/>
                <a:ext cx="1506538" cy="879475"/>
              </a:xfrm>
              <a:custGeom>
                <a:avLst/>
                <a:gdLst>
                  <a:gd name="T0" fmla="*/ 545 w 546"/>
                  <a:gd name="T1" fmla="*/ 161 h 318"/>
                  <a:gd name="T2" fmla="*/ 534 w 546"/>
                  <a:gd name="T3" fmla="*/ 173 h 318"/>
                  <a:gd name="T4" fmla="*/ 298 w 546"/>
                  <a:gd name="T5" fmla="*/ 309 h 318"/>
                  <a:gd name="T6" fmla="*/ 252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3" y="165"/>
                      <a:pt x="540" y="170"/>
                      <a:pt x="534" y="173"/>
                    </a:cubicBezTo>
                    <a:cubicBezTo>
                      <a:pt x="298" y="309"/>
                      <a:pt x="298" y="309"/>
                      <a:pt x="298" y="309"/>
                    </a:cubicBezTo>
                    <a:cubicBezTo>
                      <a:pt x="284" y="317"/>
                      <a:pt x="263" y="318"/>
                      <a:pt x="252" y="311"/>
                    </a:cubicBezTo>
                    <a:cubicBezTo>
                      <a:pt x="52" y="196"/>
                      <a:pt x="52" y="196"/>
                      <a:pt x="52" y="196"/>
                    </a:cubicBezTo>
                    <a:cubicBezTo>
                      <a:pt x="52" y="196"/>
                      <a:pt x="52" y="196"/>
                      <a:pt x="52" y="196"/>
                    </a:cubicBezTo>
                    <a:cubicBezTo>
                      <a:pt x="9" y="171"/>
                      <a:pt x="9" y="171"/>
                      <a:pt x="9" y="171"/>
                    </a:cubicBezTo>
                    <a:cubicBezTo>
                      <a:pt x="4" y="169"/>
                      <a:pt x="2" y="165"/>
                      <a:pt x="1" y="161"/>
                    </a:cubicBezTo>
                    <a:cubicBezTo>
                      <a:pt x="1" y="161"/>
                      <a:pt x="1" y="161"/>
                      <a:pt x="1" y="161"/>
                    </a:cubicBezTo>
                    <a:cubicBezTo>
                      <a:pt x="0" y="156"/>
                      <a:pt x="4" y="149"/>
                      <a:pt x="12" y="145"/>
                    </a:cubicBezTo>
                    <a:cubicBezTo>
                      <a:pt x="248" y="8"/>
                      <a:pt x="248" y="8"/>
                      <a:pt x="248" y="8"/>
                    </a:cubicBezTo>
                    <a:cubicBezTo>
                      <a:pt x="262" y="1"/>
                      <a:pt x="283" y="0"/>
                      <a:pt x="294" y="7"/>
                    </a:cubicBezTo>
                    <a:cubicBezTo>
                      <a:pt x="537" y="147"/>
                      <a:pt x="537" y="147"/>
                      <a:pt x="537" y="147"/>
                    </a:cubicBezTo>
                    <a:cubicBezTo>
                      <a:pt x="544" y="150"/>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47" name="Freeform 85">
                <a:extLst>
                  <a:ext uri="{FF2B5EF4-FFF2-40B4-BE49-F238E27FC236}">
                    <a16:creationId xmlns:a16="http://schemas.microsoft.com/office/drawing/2014/main" id="{298579AA-9584-532F-998F-CFE81A1D4E45}"/>
                  </a:ext>
                </a:extLst>
              </p:cNvPr>
              <p:cNvSpPr>
                <a:spLocks/>
              </p:cNvSpPr>
              <p:nvPr/>
            </p:nvSpPr>
            <p:spPr bwMode="auto">
              <a:xfrm>
                <a:off x="11874501" y="7872413"/>
                <a:ext cx="1501775" cy="639763"/>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0 h 232"/>
                  <a:gd name="T26" fmla="*/ 297 w 544"/>
                  <a:gd name="T27" fmla="*/ 148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2" y="232"/>
                      <a:pt x="251" y="225"/>
                    </a:cubicBezTo>
                    <a:cubicBezTo>
                      <a:pt x="8" y="85"/>
                      <a:pt x="8" y="85"/>
                      <a:pt x="8" y="85"/>
                    </a:cubicBezTo>
                    <a:cubicBezTo>
                      <a:pt x="3" y="82"/>
                      <a:pt x="1" y="78"/>
                      <a:pt x="0" y="75"/>
                    </a:cubicBezTo>
                    <a:cubicBezTo>
                      <a:pt x="0" y="0"/>
                      <a:pt x="0" y="0"/>
                      <a:pt x="0" y="0"/>
                    </a:cubicBezTo>
                    <a:cubicBezTo>
                      <a:pt x="1" y="4"/>
                      <a:pt x="3" y="8"/>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9"/>
                      <a:pt x="542"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48" name="Freeform 86">
                <a:extLst>
                  <a:ext uri="{FF2B5EF4-FFF2-40B4-BE49-F238E27FC236}">
                    <a16:creationId xmlns:a16="http://schemas.microsoft.com/office/drawing/2014/main" id="{0CC4F82A-93D6-62D6-726E-DAC2E2746ECF}"/>
                  </a:ext>
                </a:extLst>
              </p:cNvPr>
              <p:cNvSpPr>
                <a:spLocks/>
              </p:cNvSpPr>
              <p:nvPr/>
            </p:nvSpPr>
            <p:spPr bwMode="auto">
              <a:xfrm>
                <a:off x="12857163" y="8034338"/>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49" name="Freeform 87">
                <a:extLst>
                  <a:ext uri="{FF2B5EF4-FFF2-40B4-BE49-F238E27FC236}">
                    <a16:creationId xmlns:a16="http://schemas.microsoft.com/office/drawing/2014/main" id="{16265A3B-46DA-F140-FFAB-0FC1F8B2CE8D}"/>
                  </a:ext>
                </a:extLst>
              </p:cNvPr>
              <p:cNvSpPr>
                <a:spLocks/>
              </p:cNvSpPr>
              <p:nvPr/>
            </p:nvSpPr>
            <p:spPr bwMode="auto">
              <a:xfrm>
                <a:off x="12030076" y="8053388"/>
                <a:ext cx="388938" cy="285750"/>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3"/>
                      <a:pt x="5" y="0"/>
                      <a:pt x="10" y="3"/>
                    </a:cubicBezTo>
                    <a:cubicBezTo>
                      <a:pt x="131" y="73"/>
                      <a:pt x="131" y="73"/>
                      <a:pt x="131" y="73"/>
                    </a:cubicBezTo>
                    <a:cubicBezTo>
                      <a:pt x="137" y="76"/>
                      <a:pt x="141" y="85"/>
                      <a:pt x="141" y="92"/>
                    </a:cubicBezTo>
                    <a:cubicBezTo>
                      <a:pt x="141" y="92"/>
                      <a:pt x="141" y="92"/>
                      <a:pt x="141" y="92"/>
                    </a:cubicBezTo>
                    <a:cubicBezTo>
                      <a:pt x="141" y="99"/>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0" name="Freeform 88">
                <a:extLst>
                  <a:ext uri="{FF2B5EF4-FFF2-40B4-BE49-F238E27FC236}">
                    <a16:creationId xmlns:a16="http://schemas.microsoft.com/office/drawing/2014/main" id="{517733E1-7BBF-939F-C2DE-8833D6444A2B}"/>
                  </a:ext>
                </a:extLst>
              </p:cNvPr>
              <p:cNvSpPr>
                <a:spLocks/>
              </p:cNvSpPr>
              <p:nvPr/>
            </p:nvSpPr>
            <p:spPr bwMode="auto">
              <a:xfrm>
                <a:off x="12760326" y="8277225"/>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8" y="27"/>
                      <a:pt x="12" y="31"/>
                    </a:cubicBezTo>
                    <a:cubicBezTo>
                      <a:pt x="5" y="35"/>
                      <a:pt x="0" y="32"/>
                      <a:pt x="0" y="24"/>
                    </a:cubicBezTo>
                    <a:cubicBezTo>
                      <a:pt x="0" y="16"/>
                      <a:pt x="5" y="7"/>
                      <a:pt x="12" y="3"/>
                    </a:cubicBezTo>
                    <a:cubicBezTo>
                      <a:pt x="18"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1" name="Freeform 89">
                <a:extLst>
                  <a:ext uri="{FF2B5EF4-FFF2-40B4-BE49-F238E27FC236}">
                    <a16:creationId xmlns:a16="http://schemas.microsoft.com/office/drawing/2014/main" id="{B3FAF8C3-946A-4504-F574-35765741E32A}"/>
                  </a:ext>
                </a:extLst>
              </p:cNvPr>
              <p:cNvSpPr>
                <a:spLocks/>
              </p:cNvSpPr>
              <p:nvPr/>
            </p:nvSpPr>
            <p:spPr bwMode="auto">
              <a:xfrm>
                <a:off x="11872913" y="7183438"/>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3" y="166"/>
                      <a:pt x="540" y="170"/>
                      <a:pt x="534" y="174"/>
                    </a:cubicBezTo>
                    <a:cubicBezTo>
                      <a:pt x="298" y="310"/>
                      <a:pt x="298" y="310"/>
                      <a:pt x="298" y="310"/>
                    </a:cubicBezTo>
                    <a:cubicBezTo>
                      <a:pt x="284" y="318"/>
                      <a:pt x="263" y="319"/>
                      <a:pt x="252"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2" name="Freeform 90">
                <a:extLst>
                  <a:ext uri="{FF2B5EF4-FFF2-40B4-BE49-F238E27FC236}">
                    <a16:creationId xmlns:a16="http://schemas.microsoft.com/office/drawing/2014/main" id="{5C868976-196A-274E-FB5A-342479E4B20B}"/>
                  </a:ext>
                </a:extLst>
              </p:cNvPr>
              <p:cNvSpPr>
                <a:spLocks/>
              </p:cNvSpPr>
              <p:nvPr/>
            </p:nvSpPr>
            <p:spPr bwMode="auto">
              <a:xfrm>
                <a:off x="11874501" y="7631113"/>
                <a:ext cx="1501775"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1" y="224"/>
                    </a:cubicBezTo>
                    <a:cubicBezTo>
                      <a:pt x="8" y="84"/>
                      <a:pt x="8" y="84"/>
                      <a:pt x="8" y="84"/>
                    </a:cubicBezTo>
                    <a:cubicBezTo>
                      <a:pt x="3" y="82"/>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8"/>
                      <a:pt x="542"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3" name="Freeform 91">
                <a:extLst>
                  <a:ext uri="{FF2B5EF4-FFF2-40B4-BE49-F238E27FC236}">
                    <a16:creationId xmlns:a16="http://schemas.microsoft.com/office/drawing/2014/main" id="{7AF156CE-192D-B676-B64A-418CF239832A}"/>
                  </a:ext>
                </a:extLst>
              </p:cNvPr>
              <p:cNvSpPr>
                <a:spLocks/>
              </p:cNvSpPr>
              <p:nvPr/>
            </p:nvSpPr>
            <p:spPr bwMode="auto">
              <a:xfrm>
                <a:off x="12857163" y="7794625"/>
                <a:ext cx="388938" cy="284163"/>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5" y="103"/>
                      <a:pt x="0" y="99"/>
                      <a:pt x="0" y="92"/>
                    </a:cubicBezTo>
                    <a:cubicBezTo>
                      <a:pt x="0" y="92"/>
                      <a:pt x="0" y="92"/>
                      <a:pt x="0" y="92"/>
                    </a:cubicBezTo>
                    <a:cubicBezTo>
                      <a:pt x="0" y="85"/>
                      <a:pt x="5" y="76"/>
                      <a:pt x="10" y="73"/>
                    </a:cubicBezTo>
                    <a:cubicBezTo>
                      <a:pt x="131" y="3"/>
                      <a:pt x="131" y="3"/>
                      <a:pt x="131" y="3"/>
                    </a:cubicBezTo>
                    <a:cubicBezTo>
                      <a:pt x="137" y="0"/>
                      <a:pt x="141" y="3"/>
                      <a:pt x="141" y="10"/>
                    </a:cubicBezTo>
                    <a:cubicBezTo>
                      <a:pt x="141" y="10"/>
                      <a:pt x="141" y="10"/>
                      <a:pt x="141" y="10"/>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4" name="Freeform 92">
                <a:extLst>
                  <a:ext uri="{FF2B5EF4-FFF2-40B4-BE49-F238E27FC236}">
                    <a16:creationId xmlns:a16="http://schemas.microsoft.com/office/drawing/2014/main" id="{5489BF74-9A7D-84D2-5E12-4971132E5AEE}"/>
                  </a:ext>
                </a:extLst>
              </p:cNvPr>
              <p:cNvSpPr>
                <a:spLocks/>
              </p:cNvSpPr>
              <p:nvPr/>
            </p:nvSpPr>
            <p:spPr bwMode="auto">
              <a:xfrm>
                <a:off x="12030076" y="781050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4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9"/>
                      <a:pt x="0" y="11"/>
                    </a:cubicBezTo>
                    <a:cubicBezTo>
                      <a:pt x="0" y="11"/>
                      <a:pt x="0" y="11"/>
                      <a:pt x="0" y="11"/>
                    </a:cubicBezTo>
                    <a:cubicBezTo>
                      <a:pt x="0" y="4"/>
                      <a:pt x="5" y="0"/>
                      <a:pt x="10" y="4"/>
                    </a:cubicBezTo>
                    <a:cubicBezTo>
                      <a:pt x="131" y="74"/>
                      <a:pt x="131" y="74"/>
                      <a:pt x="131" y="74"/>
                    </a:cubicBezTo>
                    <a:cubicBezTo>
                      <a:pt x="137" y="77"/>
                      <a:pt x="141" y="85"/>
                      <a:pt x="141" y="93"/>
                    </a:cubicBezTo>
                    <a:cubicBezTo>
                      <a:pt x="141" y="93"/>
                      <a:pt x="141" y="93"/>
                      <a:pt x="141" y="93"/>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5" name="Freeform 93">
                <a:extLst>
                  <a:ext uri="{FF2B5EF4-FFF2-40B4-BE49-F238E27FC236}">
                    <a16:creationId xmlns:a16="http://schemas.microsoft.com/office/drawing/2014/main" id="{C1247006-814D-3DF4-B4CA-78BCD24C7261}"/>
                  </a:ext>
                </a:extLst>
              </p:cNvPr>
              <p:cNvSpPr>
                <a:spLocks/>
              </p:cNvSpPr>
              <p:nvPr/>
            </p:nvSpPr>
            <p:spPr bwMode="auto">
              <a:xfrm>
                <a:off x="12760326" y="8034338"/>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8" y="28"/>
                      <a:pt x="12" y="32"/>
                    </a:cubicBezTo>
                    <a:cubicBezTo>
                      <a:pt x="5" y="35"/>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6" name="Freeform 94">
                <a:extLst>
                  <a:ext uri="{FF2B5EF4-FFF2-40B4-BE49-F238E27FC236}">
                    <a16:creationId xmlns:a16="http://schemas.microsoft.com/office/drawing/2014/main" id="{8409696E-FCBC-284C-BA89-8EB845E7E9F9}"/>
                  </a:ext>
                </a:extLst>
              </p:cNvPr>
              <p:cNvSpPr>
                <a:spLocks/>
              </p:cNvSpPr>
              <p:nvPr/>
            </p:nvSpPr>
            <p:spPr bwMode="auto">
              <a:xfrm>
                <a:off x="11872913" y="6943725"/>
                <a:ext cx="1506538" cy="877888"/>
              </a:xfrm>
              <a:custGeom>
                <a:avLst/>
                <a:gdLst>
                  <a:gd name="T0" fmla="*/ 545 w 546"/>
                  <a:gd name="T1" fmla="*/ 161 h 318"/>
                  <a:gd name="T2" fmla="*/ 534 w 546"/>
                  <a:gd name="T3" fmla="*/ 173 h 318"/>
                  <a:gd name="T4" fmla="*/ 298 w 546"/>
                  <a:gd name="T5" fmla="*/ 310 h 318"/>
                  <a:gd name="T6" fmla="*/ 252 w 546"/>
                  <a:gd name="T7" fmla="*/ 312 h 318"/>
                  <a:gd name="T8" fmla="*/ 52 w 546"/>
                  <a:gd name="T9" fmla="*/ 196 h 318"/>
                  <a:gd name="T10" fmla="*/ 52 w 546"/>
                  <a:gd name="T11" fmla="*/ 196 h 318"/>
                  <a:gd name="T12" fmla="*/ 9 w 546"/>
                  <a:gd name="T13" fmla="*/ 171 h 318"/>
                  <a:gd name="T14" fmla="*/ 1 w 546"/>
                  <a:gd name="T15" fmla="*/ 162 h 318"/>
                  <a:gd name="T16" fmla="*/ 1 w 546"/>
                  <a:gd name="T17" fmla="*/ 162 h 318"/>
                  <a:gd name="T18" fmla="*/ 12 w 546"/>
                  <a:gd name="T19" fmla="*/ 145 h 318"/>
                  <a:gd name="T20" fmla="*/ 248 w 546"/>
                  <a:gd name="T21" fmla="*/ 9 h 318"/>
                  <a:gd name="T22" fmla="*/ 294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3" y="166"/>
                      <a:pt x="540" y="170"/>
                      <a:pt x="534" y="173"/>
                    </a:cubicBezTo>
                    <a:cubicBezTo>
                      <a:pt x="298" y="310"/>
                      <a:pt x="298" y="310"/>
                      <a:pt x="298" y="310"/>
                    </a:cubicBezTo>
                    <a:cubicBezTo>
                      <a:pt x="284" y="318"/>
                      <a:pt x="263" y="318"/>
                      <a:pt x="252" y="312"/>
                    </a:cubicBezTo>
                    <a:cubicBezTo>
                      <a:pt x="52" y="196"/>
                      <a:pt x="52" y="196"/>
                      <a:pt x="52" y="196"/>
                    </a:cubicBezTo>
                    <a:cubicBezTo>
                      <a:pt x="52" y="196"/>
                      <a:pt x="52" y="196"/>
                      <a:pt x="52" y="196"/>
                    </a:cubicBezTo>
                    <a:cubicBezTo>
                      <a:pt x="9" y="171"/>
                      <a:pt x="9" y="171"/>
                      <a:pt x="9" y="171"/>
                    </a:cubicBezTo>
                    <a:cubicBezTo>
                      <a:pt x="4" y="169"/>
                      <a:pt x="2" y="165"/>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7" name="Freeform 95">
                <a:extLst>
                  <a:ext uri="{FF2B5EF4-FFF2-40B4-BE49-F238E27FC236}">
                    <a16:creationId xmlns:a16="http://schemas.microsoft.com/office/drawing/2014/main" id="{A3F61F89-64AD-C98A-5CAE-BF6205EF9CBF}"/>
                  </a:ext>
                </a:extLst>
              </p:cNvPr>
              <p:cNvSpPr>
                <a:spLocks/>
              </p:cNvSpPr>
              <p:nvPr/>
            </p:nvSpPr>
            <p:spPr bwMode="auto">
              <a:xfrm>
                <a:off x="11874501" y="7388225"/>
                <a:ext cx="1501775" cy="641350"/>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0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2" y="232"/>
                      <a:pt x="251" y="225"/>
                    </a:cubicBezTo>
                    <a:cubicBezTo>
                      <a:pt x="8" y="85"/>
                      <a:pt x="8" y="85"/>
                      <a:pt x="8" y="85"/>
                    </a:cubicBezTo>
                    <a:cubicBezTo>
                      <a:pt x="3" y="82"/>
                      <a:pt x="1" y="79"/>
                      <a:pt x="0" y="75"/>
                    </a:cubicBezTo>
                    <a:cubicBezTo>
                      <a:pt x="0" y="1"/>
                      <a:pt x="0" y="1"/>
                      <a:pt x="0" y="1"/>
                    </a:cubicBezTo>
                    <a:cubicBezTo>
                      <a:pt x="1" y="4"/>
                      <a:pt x="3" y="8"/>
                      <a:pt x="8" y="10"/>
                    </a:cubicBezTo>
                    <a:cubicBezTo>
                      <a:pt x="51" y="35"/>
                      <a:pt x="51" y="35"/>
                      <a:pt x="51" y="35"/>
                    </a:cubicBezTo>
                    <a:cubicBezTo>
                      <a:pt x="51" y="35"/>
                      <a:pt x="51" y="35"/>
                      <a:pt x="51" y="35"/>
                    </a:cubicBezTo>
                    <a:cubicBezTo>
                      <a:pt x="251" y="151"/>
                      <a:pt x="251" y="151"/>
                      <a:pt x="251" y="151"/>
                    </a:cubicBezTo>
                    <a:cubicBezTo>
                      <a:pt x="262" y="157"/>
                      <a:pt x="283" y="157"/>
                      <a:pt x="297" y="149"/>
                    </a:cubicBezTo>
                    <a:cubicBezTo>
                      <a:pt x="533" y="12"/>
                      <a:pt x="533" y="12"/>
                      <a:pt x="533" y="12"/>
                    </a:cubicBezTo>
                    <a:cubicBezTo>
                      <a:pt x="539" y="9"/>
                      <a:pt x="542"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8" name="Freeform 96">
                <a:extLst>
                  <a:ext uri="{FF2B5EF4-FFF2-40B4-BE49-F238E27FC236}">
                    <a16:creationId xmlns:a16="http://schemas.microsoft.com/office/drawing/2014/main" id="{77A0C79B-E952-D8D2-4E52-E3FE138790D7}"/>
                  </a:ext>
                </a:extLst>
              </p:cNvPr>
              <p:cNvSpPr>
                <a:spLocks/>
              </p:cNvSpPr>
              <p:nvPr/>
            </p:nvSpPr>
            <p:spPr bwMode="auto">
              <a:xfrm>
                <a:off x="12857163" y="7551738"/>
                <a:ext cx="388938" cy="284163"/>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3"/>
                    </a:cubicBezTo>
                    <a:cubicBezTo>
                      <a:pt x="0" y="93"/>
                      <a:pt x="0" y="93"/>
                      <a:pt x="0" y="93"/>
                    </a:cubicBezTo>
                    <a:cubicBezTo>
                      <a:pt x="0" y="85"/>
                      <a:pt x="5" y="77"/>
                      <a:pt x="10" y="73"/>
                    </a:cubicBezTo>
                    <a:cubicBezTo>
                      <a:pt x="131" y="4"/>
                      <a:pt x="131" y="4"/>
                      <a:pt x="131" y="4"/>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59" name="Freeform 97">
                <a:extLst>
                  <a:ext uri="{FF2B5EF4-FFF2-40B4-BE49-F238E27FC236}">
                    <a16:creationId xmlns:a16="http://schemas.microsoft.com/office/drawing/2014/main" id="{9152FCE3-63A1-9C2F-4068-9E7C66FB6BF4}"/>
                  </a:ext>
                </a:extLst>
              </p:cNvPr>
              <p:cNvSpPr>
                <a:spLocks/>
              </p:cNvSpPr>
              <p:nvPr/>
            </p:nvSpPr>
            <p:spPr bwMode="auto">
              <a:xfrm>
                <a:off x="12030076" y="757078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3"/>
                      <a:pt x="5" y="0"/>
                      <a:pt x="10" y="3"/>
                    </a:cubicBezTo>
                    <a:cubicBezTo>
                      <a:pt x="131" y="73"/>
                      <a:pt x="131" y="73"/>
                      <a:pt x="131" y="73"/>
                    </a:cubicBezTo>
                    <a:cubicBezTo>
                      <a:pt x="137" y="76"/>
                      <a:pt x="141" y="85"/>
                      <a:pt x="141" y="92"/>
                    </a:cubicBezTo>
                    <a:cubicBezTo>
                      <a:pt x="141" y="92"/>
                      <a:pt x="141" y="92"/>
                      <a:pt x="141" y="92"/>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0" name="Freeform 98">
                <a:extLst>
                  <a:ext uri="{FF2B5EF4-FFF2-40B4-BE49-F238E27FC236}">
                    <a16:creationId xmlns:a16="http://schemas.microsoft.com/office/drawing/2014/main" id="{09737C94-E1BA-EAE3-DEEE-ACB17CAD56EC}"/>
                  </a:ext>
                </a:extLst>
              </p:cNvPr>
              <p:cNvSpPr>
                <a:spLocks/>
              </p:cNvSpPr>
              <p:nvPr/>
            </p:nvSpPr>
            <p:spPr bwMode="auto">
              <a:xfrm>
                <a:off x="12760326" y="7794625"/>
                <a:ext cx="66675" cy="96838"/>
              </a:xfrm>
              <a:custGeom>
                <a:avLst/>
                <a:gdLst>
                  <a:gd name="T0" fmla="*/ 24 w 24"/>
                  <a:gd name="T1" fmla="*/ 10 h 35"/>
                  <a:gd name="T2" fmla="*/ 12 w 24"/>
                  <a:gd name="T3" fmla="*/ 31 h 35"/>
                  <a:gd name="T4" fmla="*/ 0 w 24"/>
                  <a:gd name="T5" fmla="*/ 24 h 35"/>
                  <a:gd name="T6" fmla="*/ 12 w 24"/>
                  <a:gd name="T7" fmla="*/ 4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8" y="27"/>
                      <a:pt x="12" y="31"/>
                    </a:cubicBezTo>
                    <a:cubicBezTo>
                      <a:pt x="5" y="35"/>
                      <a:pt x="0" y="32"/>
                      <a:pt x="0" y="24"/>
                    </a:cubicBezTo>
                    <a:cubicBezTo>
                      <a:pt x="0" y="17"/>
                      <a:pt x="5" y="7"/>
                      <a:pt x="12" y="4"/>
                    </a:cubicBezTo>
                    <a:cubicBezTo>
                      <a:pt x="18"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1" name="Freeform 365">
                <a:extLst>
                  <a:ext uri="{FF2B5EF4-FFF2-40B4-BE49-F238E27FC236}">
                    <a16:creationId xmlns:a16="http://schemas.microsoft.com/office/drawing/2014/main" id="{CDCC0BA1-ABFE-8D14-B548-9B9D8668095C}"/>
                  </a:ext>
                </a:extLst>
              </p:cNvPr>
              <p:cNvSpPr>
                <a:spLocks/>
              </p:cNvSpPr>
              <p:nvPr/>
            </p:nvSpPr>
            <p:spPr bwMode="auto">
              <a:xfrm>
                <a:off x="13361988" y="7250113"/>
                <a:ext cx="25400" cy="14288"/>
              </a:xfrm>
              <a:custGeom>
                <a:avLst/>
                <a:gdLst>
                  <a:gd name="T0" fmla="*/ 0 w 16"/>
                  <a:gd name="T1" fmla="*/ 0 h 9"/>
                  <a:gd name="T2" fmla="*/ 16 w 16"/>
                  <a:gd name="T3" fmla="*/ 9 h 9"/>
                  <a:gd name="T4" fmla="*/ 0 w 16"/>
                  <a:gd name="T5" fmla="*/ 0 h 9"/>
                </a:gdLst>
                <a:ahLst/>
                <a:cxnLst>
                  <a:cxn ang="0">
                    <a:pos x="T0" y="T1"/>
                  </a:cxn>
                  <a:cxn ang="0">
                    <a:pos x="T2" y="T3"/>
                  </a:cxn>
                  <a:cxn ang="0">
                    <a:pos x="T4" y="T5"/>
                  </a:cxn>
                </a:cxnLst>
                <a:rect l="0" t="0" r="r" b="b"/>
                <a:pathLst>
                  <a:path w="16" h="9">
                    <a:moveTo>
                      <a:pt x="0" y="0"/>
                    </a:moveTo>
                    <a:lnTo>
                      <a:pt x="16" y="9"/>
                    </a:lnTo>
                    <a:lnTo>
                      <a:pt x="0" y="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2" name="Line 366">
                <a:extLst>
                  <a:ext uri="{FF2B5EF4-FFF2-40B4-BE49-F238E27FC236}">
                    <a16:creationId xmlns:a16="http://schemas.microsoft.com/office/drawing/2014/main" id="{32F28394-F7DE-949A-E38C-2E92536342B6}"/>
                  </a:ext>
                </a:extLst>
              </p:cNvPr>
              <p:cNvSpPr>
                <a:spLocks noChangeShapeType="1"/>
              </p:cNvSpPr>
              <p:nvPr/>
            </p:nvSpPr>
            <p:spPr bwMode="auto">
              <a:xfrm>
                <a:off x="13361988" y="7250113"/>
                <a:ext cx="25400" cy="142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3" name="Freeform 367">
                <a:extLst>
                  <a:ext uri="{FF2B5EF4-FFF2-40B4-BE49-F238E27FC236}">
                    <a16:creationId xmlns:a16="http://schemas.microsoft.com/office/drawing/2014/main" id="{4A4F4DE6-3B0A-8F17-4F61-5E1B96627F42}"/>
                  </a:ext>
                </a:extLst>
              </p:cNvPr>
              <p:cNvSpPr>
                <a:spLocks/>
              </p:cNvSpPr>
              <p:nvPr/>
            </p:nvSpPr>
            <p:spPr bwMode="auto">
              <a:xfrm>
                <a:off x="13373100" y="7245350"/>
                <a:ext cx="0" cy="26988"/>
              </a:xfrm>
              <a:custGeom>
                <a:avLst/>
                <a:gdLst>
                  <a:gd name="T0" fmla="*/ 17 h 17"/>
                  <a:gd name="T1" fmla="*/ 0 h 17"/>
                  <a:gd name="T2" fmla="*/ 17 h 17"/>
                </a:gdLst>
                <a:ahLst/>
                <a:cxnLst>
                  <a:cxn ang="0">
                    <a:pos x="0" y="T0"/>
                  </a:cxn>
                  <a:cxn ang="0">
                    <a:pos x="0" y="T1"/>
                  </a:cxn>
                  <a:cxn ang="0">
                    <a:pos x="0" y="T2"/>
                  </a:cxn>
                </a:cxnLst>
                <a:rect l="0" t="0" r="r" b="b"/>
                <a:pathLst>
                  <a:path h="17">
                    <a:moveTo>
                      <a:pt x="0" y="17"/>
                    </a:moveTo>
                    <a:lnTo>
                      <a:pt x="0" y="0"/>
                    </a:lnTo>
                    <a:lnTo>
                      <a:pt x="0" y="1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64" name="Line 368">
                <a:extLst>
                  <a:ext uri="{FF2B5EF4-FFF2-40B4-BE49-F238E27FC236}">
                    <a16:creationId xmlns:a16="http://schemas.microsoft.com/office/drawing/2014/main" id="{605F501A-E939-7C05-27AF-670E2116715E}"/>
                  </a:ext>
                </a:extLst>
              </p:cNvPr>
              <p:cNvSpPr>
                <a:spLocks noChangeShapeType="1"/>
              </p:cNvSpPr>
              <p:nvPr/>
            </p:nvSpPr>
            <p:spPr bwMode="auto">
              <a:xfrm flipV="1">
                <a:off x="13373100" y="7245350"/>
                <a:ext cx="0" cy="269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nvGrpSpPr>
            <p:cNvPr id="31" name="Group 30">
              <a:extLst>
                <a:ext uri="{FF2B5EF4-FFF2-40B4-BE49-F238E27FC236}">
                  <a16:creationId xmlns:a16="http://schemas.microsoft.com/office/drawing/2014/main" id="{B71A86BF-BCE4-09C7-77D5-B1713C294FCE}"/>
                </a:ext>
              </a:extLst>
            </p:cNvPr>
            <p:cNvGrpSpPr/>
            <p:nvPr/>
          </p:nvGrpSpPr>
          <p:grpSpPr>
            <a:xfrm>
              <a:off x="11573794" y="6911480"/>
              <a:ext cx="571089" cy="796468"/>
              <a:chOff x="12388850" y="6935788"/>
              <a:chExt cx="474663" cy="661988"/>
            </a:xfrm>
          </p:grpSpPr>
          <p:sp>
            <p:nvSpPr>
              <p:cNvPr id="32" name="Freeform 360">
                <a:extLst>
                  <a:ext uri="{FF2B5EF4-FFF2-40B4-BE49-F238E27FC236}">
                    <a16:creationId xmlns:a16="http://schemas.microsoft.com/office/drawing/2014/main" id="{3B3DC68A-09B6-942A-5656-5EA77E735882}"/>
                  </a:ext>
                </a:extLst>
              </p:cNvPr>
              <p:cNvSpPr>
                <a:spLocks/>
              </p:cNvSpPr>
              <p:nvPr/>
            </p:nvSpPr>
            <p:spPr bwMode="auto">
              <a:xfrm>
                <a:off x="12465050" y="6935788"/>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3" name="Freeform 361">
                <a:extLst>
                  <a:ext uri="{FF2B5EF4-FFF2-40B4-BE49-F238E27FC236}">
                    <a16:creationId xmlns:a16="http://schemas.microsoft.com/office/drawing/2014/main" id="{286065C9-2A12-A04F-96A3-6E931AF72A04}"/>
                  </a:ext>
                </a:extLst>
              </p:cNvPr>
              <p:cNvSpPr>
                <a:spLocks/>
              </p:cNvSpPr>
              <p:nvPr/>
            </p:nvSpPr>
            <p:spPr bwMode="auto">
              <a:xfrm>
                <a:off x="12388850" y="6951663"/>
                <a:ext cx="396875" cy="646113"/>
              </a:xfrm>
              <a:custGeom>
                <a:avLst/>
                <a:gdLst>
                  <a:gd name="T0" fmla="*/ 116 w 144"/>
                  <a:gd name="T1" fmla="*/ 225 h 234"/>
                  <a:gd name="T2" fmla="*/ 28 w 144"/>
                  <a:gd name="T3" fmla="*/ 175 h 234"/>
                  <a:gd name="T4" fmla="*/ 0 w 144"/>
                  <a:gd name="T5" fmla="*/ 121 h 234"/>
                  <a:gd name="T6" fmla="*/ 0 w 144"/>
                  <a:gd name="T7" fmla="*/ 30 h 234"/>
                  <a:gd name="T8" fmla="*/ 28 w 144"/>
                  <a:gd name="T9" fmla="*/ 9 h 234"/>
                  <a:gd name="T10" fmla="*/ 116 w 144"/>
                  <a:gd name="T11" fmla="*/ 59 h 234"/>
                  <a:gd name="T12" fmla="*/ 144 w 144"/>
                  <a:gd name="T13" fmla="*/ 113 h 234"/>
                  <a:gd name="T14" fmla="*/ 144 w 144"/>
                  <a:gd name="T15" fmla="*/ 204 h 234"/>
                  <a:gd name="T16" fmla="*/ 116 w 144"/>
                  <a:gd name="T17" fmla="*/ 22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4">
                    <a:moveTo>
                      <a:pt x="116" y="225"/>
                    </a:moveTo>
                    <a:cubicBezTo>
                      <a:pt x="28" y="175"/>
                      <a:pt x="28" y="175"/>
                      <a:pt x="28" y="175"/>
                    </a:cubicBezTo>
                    <a:cubicBezTo>
                      <a:pt x="13" y="166"/>
                      <a:pt x="0" y="142"/>
                      <a:pt x="0" y="121"/>
                    </a:cubicBezTo>
                    <a:cubicBezTo>
                      <a:pt x="0" y="30"/>
                      <a:pt x="0" y="30"/>
                      <a:pt x="0" y="30"/>
                    </a:cubicBezTo>
                    <a:cubicBezTo>
                      <a:pt x="0" y="9"/>
                      <a:pt x="13" y="0"/>
                      <a:pt x="28" y="9"/>
                    </a:cubicBezTo>
                    <a:cubicBezTo>
                      <a:pt x="116" y="59"/>
                      <a:pt x="116" y="59"/>
                      <a:pt x="116" y="59"/>
                    </a:cubicBezTo>
                    <a:cubicBezTo>
                      <a:pt x="132" y="68"/>
                      <a:pt x="144" y="92"/>
                      <a:pt x="144" y="113"/>
                    </a:cubicBezTo>
                    <a:cubicBezTo>
                      <a:pt x="144" y="204"/>
                      <a:pt x="144" y="204"/>
                      <a:pt x="144" y="204"/>
                    </a:cubicBezTo>
                    <a:cubicBezTo>
                      <a:pt x="144" y="225"/>
                      <a:pt x="132" y="234"/>
                      <a:pt x="116" y="225"/>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4" name="Freeform 362">
                <a:extLst>
                  <a:ext uri="{FF2B5EF4-FFF2-40B4-BE49-F238E27FC236}">
                    <a16:creationId xmlns:a16="http://schemas.microsoft.com/office/drawing/2014/main" id="{9A1A043A-97F4-6DCD-9EFF-4D8F53047DCF}"/>
                  </a:ext>
                </a:extLst>
              </p:cNvPr>
              <p:cNvSpPr>
                <a:spLocks noEditPoints="1"/>
              </p:cNvSpPr>
              <p:nvPr/>
            </p:nvSpPr>
            <p:spPr bwMode="auto">
              <a:xfrm>
                <a:off x="12442825" y="7096125"/>
                <a:ext cx="268288" cy="265113"/>
              </a:xfrm>
              <a:custGeom>
                <a:avLst/>
                <a:gdLst>
                  <a:gd name="T0" fmla="*/ 5 w 97"/>
                  <a:gd name="T1" fmla="*/ 95 h 96"/>
                  <a:gd name="T2" fmla="*/ 3 w 97"/>
                  <a:gd name="T3" fmla="*/ 94 h 96"/>
                  <a:gd name="T4" fmla="*/ 0 w 97"/>
                  <a:gd name="T5" fmla="*/ 87 h 96"/>
                  <a:gd name="T6" fmla="*/ 0 w 97"/>
                  <a:gd name="T7" fmla="*/ 49 h 96"/>
                  <a:gd name="T8" fmla="*/ 1 w 97"/>
                  <a:gd name="T9" fmla="*/ 48 h 96"/>
                  <a:gd name="T10" fmla="*/ 3 w 97"/>
                  <a:gd name="T11" fmla="*/ 51 h 96"/>
                  <a:gd name="T12" fmla="*/ 3 w 97"/>
                  <a:gd name="T13" fmla="*/ 89 h 96"/>
                  <a:gd name="T14" fmla="*/ 4 w 97"/>
                  <a:gd name="T15" fmla="*/ 91 h 96"/>
                  <a:gd name="T16" fmla="*/ 6 w 97"/>
                  <a:gd name="T17" fmla="*/ 92 h 96"/>
                  <a:gd name="T18" fmla="*/ 7 w 97"/>
                  <a:gd name="T19" fmla="*/ 94 h 96"/>
                  <a:gd name="T20" fmla="*/ 7 w 97"/>
                  <a:gd name="T21" fmla="*/ 96 h 96"/>
                  <a:gd name="T22" fmla="*/ 5 w 97"/>
                  <a:gd name="T23" fmla="*/ 95 h 96"/>
                  <a:gd name="T24" fmla="*/ 1 w 97"/>
                  <a:gd name="T25" fmla="*/ 47 h 96"/>
                  <a:gd name="T26" fmla="*/ 0 w 97"/>
                  <a:gd name="T27" fmla="*/ 45 h 96"/>
                  <a:gd name="T28" fmla="*/ 1 w 97"/>
                  <a:gd name="T29" fmla="*/ 44 h 96"/>
                  <a:gd name="T30" fmla="*/ 3 w 97"/>
                  <a:gd name="T31" fmla="*/ 46 h 96"/>
                  <a:gd name="T32" fmla="*/ 1 w 97"/>
                  <a:gd name="T33" fmla="*/ 47 h 96"/>
                  <a:gd name="T34" fmla="*/ 1 w 97"/>
                  <a:gd name="T35" fmla="*/ 42 h 96"/>
                  <a:gd name="T36" fmla="*/ 0 w 97"/>
                  <a:gd name="T37" fmla="*/ 40 h 96"/>
                  <a:gd name="T38" fmla="*/ 0 w 97"/>
                  <a:gd name="T39" fmla="*/ 12 h 96"/>
                  <a:gd name="T40" fmla="*/ 13 w 97"/>
                  <a:gd name="T41" fmla="*/ 4 h 96"/>
                  <a:gd name="T42" fmla="*/ 19 w 97"/>
                  <a:gd name="T43" fmla="*/ 7 h 96"/>
                  <a:gd name="T44" fmla="*/ 30 w 97"/>
                  <a:gd name="T45" fmla="*/ 20 h 96"/>
                  <a:gd name="T46" fmla="*/ 36 w 97"/>
                  <a:gd name="T47" fmla="*/ 33 h 96"/>
                  <a:gd name="T48" fmla="*/ 57 w 97"/>
                  <a:gd name="T49" fmla="*/ 46 h 96"/>
                  <a:gd name="T50" fmla="*/ 59 w 97"/>
                  <a:gd name="T51" fmla="*/ 48 h 96"/>
                  <a:gd name="T52" fmla="*/ 57 w 97"/>
                  <a:gd name="T53" fmla="*/ 49 h 96"/>
                  <a:gd name="T54" fmla="*/ 35 w 97"/>
                  <a:gd name="T55" fmla="*/ 36 h 96"/>
                  <a:gd name="T56" fmla="*/ 34 w 97"/>
                  <a:gd name="T57" fmla="*/ 34 h 96"/>
                  <a:gd name="T58" fmla="*/ 28 w 97"/>
                  <a:gd name="T59" fmla="*/ 21 h 96"/>
                  <a:gd name="T60" fmla="*/ 19 w 97"/>
                  <a:gd name="T61" fmla="*/ 11 h 96"/>
                  <a:gd name="T62" fmla="*/ 13 w 97"/>
                  <a:gd name="T63" fmla="*/ 7 h 96"/>
                  <a:gd name="T64" fmla="*/ 3 w 97"/>
                  <a:gd name="T65" fmla="*/ 13 h 96"/>
                  <a:gd name="T66" fmla="*/ 3 w 97"/>
                  <a:gd name="T67" fmla="*/ 41 h 96"/>
                  <a:gd name="T68" fmla="*/ 1 w 97"/>
                  <a:gd name="T69" fmla="*/ 42 h 96"/>
                  <a:gd name="T70" fmla="*/ 96 w 97"/>
                  <a:gd name="T71" fmla="*/ 82 h 96"/>
                  <a:gd name="T72" fmla="*/ 95 w 97"/>
                  <a:gd name="T73" fmla="*/ 80 h 96"/>
                  <a:gd name="T74" fmla="*/ 95 w 97"/>
                  <a:gd name="T75" fmla="*/ 80 h 96"/>
                  <a:gd name="T76" fmla="*/ 86 w 97"/>
                  <a:gd name="T77" fmla="*/ 65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1 h 96"/>
                  <a:gd name="T90" fmla="*/ 97 w 97"/>
                  <a:gd name="T91" fmla="*/ 81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5" y="95"/>
                    </a:moveTo>
                    <a:cubicBezTo>
                      <a:pt x="4" y="95"/>
                      <a:pt x="3" y="94"/>
                      <a:pt x="3" y="94"/>
                    </a:cubicBezTo>
                    <a:cubicBezTo>
                      <a:pt x="1" y="92"/>
                      <a:pt x="0" y="89"/>
                      <a:pt x="0" y="87"/>
                    </a:cubicBezTo>
                    <a:cubicBezTo>
                      <a:pt x="0" y="49"/>
                      <a:pt x="0" y="49"/>
                      <a:pt x="0" y="49"/>
                    </a:cubicBezTo>
                    <a:cubicBezTo>
                      <a:pt x="0" y="48"/>
                      <a:pt x="1" y="48"/>
                      <a:pt x="1" y="48"/>
                    </a:cubicBezTo>
                    <a:cubicBezTo>
                      <a:pt x="2" y="49"/>
                      <a:pt x="3" y="50"/>
                      <a:pt x="3" y="51"/>
                    </a:cubicBezTo>
                    <a:cubicBezTo>
                      <a:pt x="3" y="89"/>
                      <a:pt x="3" y="89"/>
                      <a:pt x="3" y="89"/>
                    </a:cubicBezTo>
                    <a:cubicBezTo>
                      <a:pt x="3" y="90"/>
                      <a:pt x="3" y="91"/>
                      <a:pt x="4" y="91"/>
                    </a:cubicBezTo>
                    <a:cubicBezTo>
                      <a:pt x="4" y="92"/>
                      <a:pt x="5" y="93"/>
                      <a:pt x="6" y="92"/>
                    </a:cubicBezTo>
                    <a:cubicBezTo>
                      <a:pt x="6" y="92"/>
                      <a:pt x="7" y="93"/>
                      <a:pt x="7" y="94"/>
                    </a:cubicBezTo>
                    <a:cubicBezTo>
                      <a:pt x="8" y="95"/>
                      <a:pt x="8" y="96"/>
                      <a:pt x="7" y="96"/>
                    </a:cubicBezTo>
                    <a:cubicBezTo>
                      <a:pt x="6" y="96"/>
                      <a:pt x="6" y="96"/>
                      <a:pt x="5" y="95"/>
                    </a:cubicBezTo>
                    <a:close/>
                    <a:moveTo>
                      <a:pt x="1" y="47"/>
                    </a:moveTo>
                    <a:cubicBezTo>
                      <a:pt x="1" y="46"/>
                      <a:pt x="0" y="45"/>
                      <a:pt x="0" y="45"/>
                    </a:cubicBezTo>
                    <a:cubicBezTo>
                      <a:pt x="0" y="44"/>
                      <a:pt x="1" y="43"/>
                      <a:pt x="1" y="44"/>
                    </a:cubicBezTo>
                    <a:cubicBezTo>
                      <a:pt x="2" y="44"/>
                      <a:pt x="3" y="45"/>
                      <a:pt x="3" y="46"/>
                    </a:cubicBezTo>
                    <a:cubicBezTo>
                      <a:pt x="3" y="47"/>
                      <a:pt x="2" y="47"/>
                      <a:pt x="1" y="47"/>
                    </a:cubicBezTo>
                    <a:close/>
                    <a:moveTo>
                      <a:pt x="1" y="42"/>
                    </a:moveTo>
                    <a:cubicBezTo>
                      <a:pt x="1" y="42"/>
                      <a:pt x="0" y="41"/>
                      <a:pt x="0" y="40"/>
                    </a:cubicBezTo>
                    <a:cubicBezTo>
                      <a:pt x="0" y="12"/>
                      <a:pt x="0" y="12"/>
                      <a:pt x="0" y="12"/>
                    </a:cubicBezTo>
                    <a:cubicBezTo>
                      <a:pt x="0" y="3"/>
                      <a:pt x="6" y="0"/>
                      <a:pt x="13" y="4"/>
                    </a:cubicBezTo>
                    <a:cubicBezTo>
                      <a:pt x="19" y="7"/>
                      <a:pt x="19" y="7"/>
                      <a:pt x="19" y="7"/>
                    </a:cubicBezTo>
                    <a:cubicBezTo>
                      <a:pt x="23" y="10"/>
                      <a:pt x="27" y="15"/>
                      <a:pt x="30" y="20"/>
                    </a:cubicBezTo>
                    <a:cubicBezTo>
                      <a:pt x="36" y="33"/>
                      <a:pt x="36" y="33"/>
                      <a:pt x="36" y="33"/>
                    </a:cubicBezTo>
                    <a:cubicBezTo>
                      <a:pt x="57" y="46"/>
                      <a:pt x="57" y="46"/>
                      <a:pt x="57" y="46"/>
                    </a:cubicBezTo>
                    <a:cubicBezTo>
                      <a:pt x="58" y="46"/>
                      <a:pt x="59" y="47"/>
                      <a:pt x="59" y="48"/>
                    </a:cubicBezTo>
                    <a:cubicBezTo>
                      <a:pt x="59" y="49"/>
                      <a:pt x="58" y="49"/>
                      <a:pt x="57" y="49"/>
                    </a:cubicBezTo>
                    <a:cubicBezTo>
                      <a:pt x="35" y="36"/>
                      <a:pt x="35" y="36"/>
                      <a:pt x="35" y="36"/>
                    </a:cubicBezTo>
                    <a:cubicBezTo>
                      <a:pt x="35" y="35"/>
                      <a:pt x="34" y="35"/>
                      <a:pt x="34" y="34"/>
                    </a:cubicBezTo>
                    <a:cubicBezTo>
                      <a:pt x="28" y="21"/>
                      <a:pt x="28" y="21"/>
                      <a:pt x="28" y="21"/>
                    </a:cubicBezTo>
                    <a:cubicBezTo>
                      <a:pt x="26" y="16"/>
                      <a:pt x="23" y="12"/>
                      <a:pt x="19" y="11"/>
                    </a:cubicBezTo>
                    <a:cubicBezTo>
                      <a:pt x="13" y="7"/>
                      <a:pt x="13" y="7"/>
                      <a:pt x="13" y="7"/>
                    </a:cubicBezTo>
                    <a:cubicBezTo>
                      <a:pt x="7" y="4"/>
                      <a:pt x="3" y="6"/>
                      <a:pt x="3" y="13"/>
                    </a:cubicBezTo>
                    <a:cubicBezTo>
                      <a:pt x="3" y="41"/>
                      <a:pt x="3" y="41"/>
                      <a:pt x="3" y="41"/>
                    </a:cubicBezTo>
                    <a:cubicBezTo>
                      <a:pt x="3" y="42"/>
                      <a:pt x="2" y="43"/>
                      <a:pt x="1" y="42"/>
                    </a:cubicBezTo>
                    <a:close/>
                    <a:moveTo>
                      <a:pt x="96" y="82"/>
                    </a:moveTo>
                    <a:cubicBezTo>
                      <a:pt x="95" y="82"/>
                      <a:pt x="95" y="81"/>
                      <a:pt x="95" y="80"/>
                    </a:cubicBezTo>
                    <a:cubicBezTo>
                      <a:pt x="95" y="80"/>
                      <a:pt x="95" y="80"/>
                      <a:pt x="95" y="80"/>
                    </a:cubicBezTo>
                    <a:cubicBezTo>
                      <a:pt x="95" y="74"/>
                      <a:pt x="91" y="68"/>
                      <a:pt x="86" y="65"/>
                    </a:cubicBezTo>
                    <a:cubicBezTo>
                      <a:pt x="61" y="51"/>
                      <a:pt x="61" y="51"/>
                      <a:pt x="61" y="51"/>
                    </a:cubicBezTo>
                    <a:cubicBezTo>
                      <a:pt x="61" y="50"/>
                      <a:pt x="60" y="49"/>
                      <a:pt x="60" y="49"/>
                    </a:cubicBezTo>
                    <a:cubicBezTo>
                      <a:pt x="60" y="48"/>
                      <a:pt x="61" y="47"/>
                      <a:pt x="61" y="48"/>
                    </a:cubicBezTo>
                    <a:cubicBezTo>
                      <a:pt x="86" y="62"/>
                      <a:pt x="86" y="62"/>
                      <a:pt x="86" y="62"/>
                    </a:cubicBezTo>
                    <a:cubicBezTo>
                      <a:pt x="92" y="66"/>
                      <a:pt x="97" y="74"/>
                      <a:pt x="97" y="81"/>
                    </a:cubicBezTo>
                    <a:cubicBezTo>
                      <a:pt x="97" y="81"/>
                      <a:pt x="97" y="81"/>
                      <a:pt x="97" y="81"/>
                    </a:cubicBezTo>
                    <a:cubicBezTo>
                      <a:pt x="97" y="81"/>
                      <a:pt x="97" y="81"/>
                      <a:pt x="97" y="81"/>
                    </a:cubicBezTo>
                    <a:cubicBezTo>
                      <a:pt x="97" y="82"/>
                      <a:pt x="97" y="83"/>
                      <a:pt x="96" y="8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5" name="Freeform 363">
                <a:extLst>
                  <a:ext uri="{FF2B5EF4-FFF2-40B4-BE49-F238E27FC236}">
                    <a16:creationId xmlns:a16="http://schemas.microsoft.com/office/drawing/2014/main" id="{D4567229-0C91-1E36-C1DB-957CAC60B15C}"/>
                  </a:ext>
                </a:extLst>
              </p:cNvPr>
              <p:cNvSpPr>
                <a:spLocks noEditPoints="1"/>
              </p:cNvSpPr>
              <p:nvPr/>
            </p:nvSpPr>
            <p:spPr bwMode="auto">
              <a:xfrm>
                <a:off x="12460288" y="7208838"/>
                <a:ext cx="287338" cy="295275"/>
              </a:xfrm>
              <a:custGeom>
                <a:avLst/>
                <a:gdLst>
                  <a:gd name="T0" fmla="*/ 84 w 104"/>
                  <a:gd name="T1" fmla="*/ 104 h 107"/>
                  <a:gd name="T2" fmla="*/ 84 w 104"/>
                  <a:gd name="T3" fmla="*/ 101 h 107"/>
                  <a:gd name="T4" fmla="*/ 89 w 104"/>
                  <a:gd name="T5" fmla="*/ 102 h 107"/>
                  <a:gd name="T6" fmla="*/ 99 w 104"/>
                  <a:gd name="T7" fmla="*/ 79 h 107"/>
                  <a:gd name="T8" fmla="*/ 99 w 104"/>
                  <a:gd name="T9" fmla="*/ 81 h 107"/>
                  <a:gd name="T10" fmla="*/ 88 w 104"/>
                  <a:gd name="T11" fmla="*/ 106 h 107"/>
                  <a:gd name="T12" fmla="*/ 2 w 104"/>
                  <a:gd name="T13" fmla="*/ 54 h 107"/>
                  <a:gd name="T14" fmla="*/ 0 w 104"/>
                  <a:gd name="T15" fmla="*/ 52 h 107"/>
                  <a:gd name="T16" fmla="*/ 0 w 104"/>
                  <a:gd name="T17" fmla="*/ 51 h 107"/>
                  <a:gd name="T18" fmla="*/ 0 w 104"/>
                  <a:gd name="T19" fmla="*/ 51 h 107"/>
                  <a:gd name="T20" fmla="*/ 0 w 104"/>
                  <a:gd name="T21" fmla="*/ 51 h 107"/>
                  <a:gd name="T22" fmla="*/ 15 w 104"/>
                  <a:gd name="T23" fmla="*/ 6 h 107"/>
                  <a:gd name="T24" fmla="*/ 15 w 104"/>
                  <a:gd name="T25" fmla="*/ 6 h 107"/>
                  <a:gd name="T26" fmla="*/ 15 w 104"/>
                  <a:gd name="T27" fmla="*/ 6 h 107"/>
                  <a:gd name="T28" fmla="*/ 15 w 104"/>
                  <a:gd name="T29" fmla="*/ 6 h 107"/>
                  <a:gd name="T30" fmla="*/ 15 w 104"/>
                  <a:gd name="T31" fmla="*/ 5 h 107"/>
                  <a:gd name="T32" fmla="*/ 23 w 104"/>
                  <a:gd name="T33" fmla="*/ 1 h 107"/>
                  <a:gd name="T34" fmla="*/ 23 w 104"/>
                  <a:gd name="T35" fmla="*/ 1 h 107"/>
                  <a:gd name="T36" fmla="*/ 23 w 104"/>
                  <a:gd name="T37" fmla="*/ 1 h 107"/>
                  <a:gd name="T38" fmla="*/ 23 w 104"/>
                  <a:gd name="T39" fmla="*/ 1 h 107"/>
                  <a:gd name="T40" fmla="*/ 28 w 104"/>
                  <a:gd name="T41" fmla="*/ 2 h 107"/>
                  <a:gd name="T42" fmla="*/ 90 w 104"/>
                  <a:gd name="T43" fmla="*/ 38 h 107"/>
                  <a:gd name="T44" fmla="*/ 104 w 104"/>
                  <a:gd name="T45" fmla="*/ 68 h 107"/>
                  <a:gd name="T46" fmla="*/ 100 w 104"/>
                  <a:gd name="T47" fmla="*/ 74 h 107"/>
                  <a:gd name="T48" fmla="*/ 99 w 104"/>
                  <a:gd name="T49" fmla="*/ 72 h 107"/>
                  <a:gd name="T50" fmla="*/ 102 w 104"/>
                  <a:gd name="T51" fmla="*/ 62 h 107"/>
                  <a:gd name="T52" fmla="*/ 29 w 104"/>
                  <a:gd name="T53" fmla="*/ 6 h 107"/>
                  <a:gd name="T54" fmla="*/ 28 w 104"/>
                  <a:gd name="T55" fmla="*/ 5 h 107"/>
                  <a:gd name="T56" fmla="*/ 18 w 104"/>
                  <a:gd name="T57" fmla="*/ 8 h 107"/>
                  <a:gd name="T58" fmla="*/ 17 w 104"/>
                  <a:gd name="T59" fmla="*/ 9 h 107"/>
                  <a:gd name="T60" fmla="*/ 17 w 104"/>
                  <a:gd name="T61" fmla="*/ 9 h 107"/>
                  <a:gd name="T62" fmla="*/ 9 w 104"/>
                  <a:gd name="T63" fmla="*/ 35 h 107"/>
                  <a:gd name="T64" fmla="*/ 3 w 104"/>
                  <a:gd name="T65" fmla="*/ 53 h 107"/>
                  <a:gd name="T66" fmla="*/ 3 w 104"/>
                  <a:gd name="T67" fmla="*/ 53 h 107"/>
                  <a:gd name="T68" fmla="*/ 2 w 104"/>
                  <a:gd name="T69" fmla="*/ 54 h 107"/>
                  <a:gd name="T70" fmla="*/ 99 w 104"/>
                  <a:gd name="T71" fmla="*/ 78 h 107"/>
                  <a:gd name="T72" fmla="*/ 98 w 104"/>
                  <a:gd name="T73" fmla="*/ 75 h 107"/>
                  <a:gd name="T74" fmla="*/ 101 w 104"/>
                  <a:gd name="T75" fmla="*/ 76 h 107"/>
                  <a:gd name="T76" fmla="*/ 99 w 104"/>
                  <a:gd name="T77" fmla="*/ 7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107">
                    <a:moveTo>
                      <a:pt x="84" y="104"/>
                    </a:moveTo>
                    <a:cubicBezTo>
                      <a:pt x="84" y="104"/>
                      <a:pt x="84" y="104"/>
                      <a:pt x="84" y="104"/>
                    </a:cubicBezTo>
                    <a:cubicBezTo>
                      <a:pt x="83" y="103"/>
                      <a:pt x="83" y="102"/>
                      <a:pt x="83" y="101"/>
                    </a:cubicBezTo>
                    <a:cubicBezTo>
                      <a:pt x="83" y="100"/>
                      <a:pt x="83" y="100"/>
                      <a:pt x="84" y="101"/>
                    </a:cubicBezTo>
                    <a:cubicBezTo>
                      <a:pt x="88" y="103"/>
                      <a:pt x="88" y="103"/>
                      <a:pt x="88" y="103"/>
                    </a:cubicBezTo>
                    <a:cubicBezTo>
                      <a:pt x="88" y="103"/>
                      <a:pt x="89" y="103"/>
                      <a:pt x="89" y="102"/>
                    </a:cubicBezTo>
                    <a:cubicBezTo>
                      <a:pt x="97" y="79"/>
                      <a:pt x="97" y="79"/>
                      <a:pt x="97" y="79"/>
                    </a:cubicBezTo>
                    <a:cubicBezTo>
                      <a:pt x="97" y="78"/>
                      <a:pt x="98" y="78"/>
                      <a:pt x="99" y="79"/>
                    </a:cubicBezTo>
                    <a:cubicBezTo>
                      <a:pt x="99" y="79"/>
                      <a:pt x="99" y="80"/>
                      <a:pt x="99" y="80"/>
                    </a:cubicBezTo>
                    <a:cubicBezTo>
                      <a:pt x="100" y="81"/>
                      <a:pt x="100" y="81"/>
                      <a:pt x="99" y="81"/>
                    </a:cubicBezTo>
                    <a:cubicBezTo>
                      <a:pt x="92" y="104"/>
                      <a:pt x="92" y="104"/>
                      <a:pt x="92" y="104"/>
                    </a:cubicBezTo>
                    <a:cubicBezTo>
                      <a:pt x="91" y="106"/>
                      <a:pt x="90" y="107"/>
                      <a:pt x="88" y="106"/>
                    </a:cubicBezTo>
                    <a:lnTo>
                      <a:pt x="84" y="104"/>
                    </a:lnTo>
                    <a:close/>
                    <a:moveTo>
                      <a:pt x="2" y="54"/>
                    </a:moveTo>
                    <a:cubicBezTo>
                      <a:pt x="1" y="54"/>
                      <a:pt x="1" y="53"/>
                      <a:pt x="1" y="53"/>
                    </a:cubicBezTo>
                    <a:cubicBezTo>
                      <a:pt x="1" y="53"/>
                      <a:pt x="0" y="53"/>
                      <a:pt x="0" y="52"/>
                    </a:cubicBezTo>
                    <a:cubicBezTo>
                      <a:pt x="0" y="52"/>
                      <a:pt x="0" y="52"/>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5"/>
                      <a:pt x="15" y="5"/>
                      <a:pt x="15" y="5"/>
                    </a:cubicBezTo>
                    <a:cubicBezTo>
                      <a:pt x="15" y="5"/>
                      <a:pt x="15" y="5"/>
                      <a:pt x="15" y="5"/>
                    </a:cubicBezTo>
                    <a:cubicBezTo>
                      <a:pt x="15" y="5"/>
                      <a:pt x="15" y="5"/>
                      <a:pt x="15" y="5"/>
                    </a:cubicBezTo>
                    <a:cubicBezTo>
                      <a:pt x="17" y="2"/>
                      <a:pt x="19" y="0"/>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5" y="1"/>
                      <a:pt x="26" y="1"/>
                      <a:pt x="27" y="2"/>
                    </a:cubicBezTo>
                    <a:cubicBezTo>
                      <a:pt x="27" y="2"/>
                      <a:pt x="28" y="2"/>
                      <a:pt x="28" y="2"/>
                    </a:cubicBezTo>
                    <a:cubicBezTo>
                      <a:pt x="28" y="2"/>
                      <a:pt x="28" y="2"/>
                      <a:pt x="29" y="3"/>
                    </a:cubicBezTo>
                    <a:cubicBezTo>
                      <a:pt x="90" y="38"/>
                      <a:pt x="90" y="38"/>
                      <a:pt x="90" y="38"/>
                    </a:cubicBezTo>
                    <a:cubicBezTo>
                      <a:pt x="98" y="43"/>
                      <a:pt x="104" y="54"/>
                      <a:pt x="104" y="63"/>
                    </a:cubicBezTo>
                    <a:cubicBezTo>
                      <a:pt x="104" y="65"/>
                      <a:pt x="104" y="67"/>
                      <a:pt x="104" y="68"/>
                    </a:cubicBezTo>
                    <a:cubicBezTo>
                      <a:pt x="102" y="74"/>
                      <a:pt x="102" y="74"/>
                      <a:pt x="102" y="74"/>
                    </a:cubicBezTo>
                    <a:cubicBezTo>
                      <a:pt x="102" y="75"/>
                      <a:pt x="101" y="75"/>
                      <a:pt x="100" y="74"/>
                    </a:cubicBezTo>
                    <a:cubicBezTo>
                      <a:pt x="100" y="74"/>
                      <a:pt x="100" y="73"/>
                      <a:pt x="99" y="73"/>
                    </a:cubicBezTo>
                    <a:cubicBezTo>
                      <a:pt x="99" y="72"/>
                      <a:pt x="99" y="72"/>
                      <a:pt x="99" y="72"/>
                    </a:cubicBezTo>
                    <a:cubicBezTo>
                      <a:pt x="101" y="66"/>
                      <a:pt x="101" y="66"/>
                      <a:pt x="101" y="66"/>
                    </a:cubicBezTo>
                    <a:cubicBezTo>
                      <a:pt x="102" y="64"/>
                      <a:pt x="102" y="63"/>
                      <a:pt x="102" y="62"/>
                    </a:cubicBezTo>
                    <a:cubicBezTo>
                      <a:pt x="102" y="54"/>
                      <a:pt x="96" y="45"/>
                      <a:pt x="90" y="41"/>
                    </a:cubicBezTo>
                    <a:cubicBezTo>
                      <a:pt x="29" y="6"/>
                      <a:pt x="29" y="6"/>
                      <a:pt x="29" y="6"/>
                    </a:cubicBezTo>
                    <a:cubicBezTo>
                      <a:pt x="28" y="6"/>
                      <a:pt x="28" y="5"/>
                      <a:pt x="28" y="5"/>
                    </a:cubicBezTo>
                    <a:cubicBezTo>
                      <a:pt x="28" y="5"/>
                      <a:pt x="28" y="5"/>
                      <a:pt x="28" y="5"/>
                    </a:cubicBezTo>
                    <a:cubicBezTo>
                      <a:pt x="23" y="3"/>
                      <a:pt x="19" y="4"/>
                      <a:pt x="18" y="8"/>
                    </a:cubicBezTo>
                    <a:cubicBezTo>
                      <a:pt x="18" y="8"/>
                      <a:pt x="18" y="8"/>
                      <a:pt x="18" y="8"/>
                    </a:cubicBezTo>
                    <a:cubicBezTo>
                      <a:pt x="17" y="8"/>
                      <a:pt x="17" y="8"/>
                      <a:pt x="17" y="8"/>
                    </a:cubicBezTo>
                    <a:cubicBezTo>
                      <a:pt x="17" y="9"/>
                      <a:pt x="17" y="9"/>
                      <a:pt x="17" y="9"/>
                    </a:cubicBezTo>
                    <a:cubicBezTo>
                      <a:pt x="17" y="9"/>
                      <a:pt x="17" y="9"/>
                      <a:pt x="17" y="9"/>
                    </a:cubicBezTo>
                    <a:cubicBezTo>
                      <a:pt x="17" y="9"/>
                      <a:pt x="17" y="9"/>
                      <a:pt x="17" y="9"/>
                    </a:cubicBezTo>
                    <a:cubicBezTo>
                      <a:pt x="9" y="35"/>
                      <a:pt x="9" y="35"/>
                      <a:pt x="9" y="35"/>
                    </a:cubicBezTo>
                    <a:cubicBezTo>
                      <a:pt x="9" y="35"/>
                      <a:pt x="9" y="35"/>
                      <a:pt x="9" y="35"/>
                    </a:cubicBezTo>
                    <a:cubicBezTo>
                      <a:pt x="3" y="53"/>
                      <a:pt x="3" y="53"/>
                      <a:pt x="3" y="53"/>
                    </a:cubicBezTo>
                    <a:cubicBezTo>
                      <a:pt x="3" y="53"/>
                      <a:pt x="3" y="53"/>
                      <a:pt x="3" y="53"/>
                    </a:cubicBezTo>
                    <a:cubicBezTo>
                      <a:pt x="3" y="53"/>
                      <a:pt x="3" y="53"/>
                      <a:pt x="3" y="53"/>
                    </a:cubicBezTo>
                    <a:cubicBezTo>
                      <a:pt x="3" y="53"/>
                      <a:pt x="3" y="53"/>
                      <a:pt x="3" y="53"/>
                    </a:cubicBezTo>
                    <a:cubicBezTo>
                      <a:pt x="3" y="54"/>
                      <a:pt x="2" y="54"/>
                      <a:pt x="2" y="54"/>
                    </a:cubicBezTo>
                    <a:cubicBezTo>
                      <a:pt x="2" y="54"/>
                      <a:pt x="2" y="54"/>
                      <a:pt x="2" y="54"/>
                    </a:cubicBezTo>
                    <a:close/>
                    <a:moveTo>
                      <a:pt x="99" y="78"/>
                    </a:moveTo>
                    <a:cubicBezTo>
                      <a:pt x="99" y="78"/>
                      <a:pt x="99" y="78"/>
                      <a:pt x="99" y="78"/>
                    </a:cubicBezTo>
                    <a:cubicBezTo>
                      <a:pt x="99" y="77"/>
                      <a:pt x="98" y="77"/>
                      <a:pt x="98" y="76"/>
                    </a:cubicBezTo>
                    <a:cubicBezTo>
                      <a:pt x="98" y="76"/>
                      <a:pt x="98" y="76"/>
                      <a:pt x="98" y="75"/>
                    </a:cubicBezTo>
                    <a:cubicBezTo>
                      <a:pt x="98" y="75"/>
                      <a:pt x="99" y="75"/>
                      <a:pt x="100" y="75"/>
                    </a:cubicBezTo>
                    <a:cubicBezTo>
                      <a:pt x="100" y="76"/>
                      <a:pt x="100" y="76"/>
                      <a:pt x="101" y="76"/>
                    </a:cubicBezTo>
                    <a:cubicBezTo>
                      <a:pt x="101" y="77"/>
                      <a:pt x="101" y="77"/>
                      <a:pt x="101" y="78"/>
                    </a:cubicBezTo>
                    <a:cubicBezTo>
                      <a:pt x="100" y="78"/>
                      <a:pt x="100" y="78"/>
                      <a:pt x="99" y="7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6" name="Freeform 364">
                <a:extLst>
                  <a:ext uri="{FF2B5EF4-FFF2-40B4-BE49-F238E27FC236}">
                    <a16:creationId xmlns:a16="http://schemas.microsoft.com/office/drawing/2014/main" id="{6B6226BE-9404-B4BA-A497-11A0623434D8}"/>
                  </a:ext>
                </a:extLst>
              </p:cNvPr>
              <p:cNvSpPr>
                <a:spLocks/>
              </p:cNvSpPr>
              <p:nvPr/>
            </p:nvSpPr>
            <p:spPr bwMode="auto">
              <a:xfrm>
                <a:off x="12452350" y="7350125"/>
                <a:ext cx="57150" cy="38100"/>
              </a:xfrm>
              <a:custGeom>
                <a:avLst/>
                <a:gdLst>
                  <a:gd name="T0" fmla="*/ 19 w 21"/>
                  <a:gd name="T1" fmla="*/ 13 h 14"/>
                  <a:gd name="T2" fmla="*/ 2 w 21"/>
                  <a:gd name="T3" fmla="*/ 3 h 14"/>
                  <a:gd name="T4" fmla="*/ 0 w 21"/>
                  <a:gd name="T5" fmla="*/ 1 h 14"/>
                  <a:gd name="T6" fmla="*/ 2 w 21"/>
                  <a:gd name="T7" fmla="*/ 0 h 14"/>
                  <a:gd name="T8" fmla="*/ 19 w 21"/>
                  <a:gd name="T9" fmla="*/ 10 h 14"/>
                  <a:gd name="T10" fmla="*/ 19 w 21"/>
                  <a:gd name="T11" fmla="*/ 10 h 14"/>
                  <a:gd name="T12" fmla="*/ 21 w 21"/>
                  <a:gd name="T13" fmla="*/ 13 h 14"/>
                  <a:gd name="T14" fmla="*/ 19 w 21"/>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4">
                    <a:moveTo>
                      <a:pt x="19" y="13"/>
                    </a:moveTo>
                    <a:cubicBezTo>
                      <a:pt x="2" y="3"/>
                      <a:pt x="2" y="3"/>
                      <a:pt x="2" y="3"/>
                    </a:cubicBezTo>
                    <a:cubicBezTo>
                      <a:pt x="1" y="3"/>
                      <a:pt x="0" y="2"/>
                      <a:pt x="0" y="1"/>
                    </a:cubicBezTo>
                    <a:cubicBezTo>
                      <a:pt x="0" y="0"/>
                      <a:pt x="1" y="0"/>
                      <a:pt x="2" y="0"/>
                    </a:cubicBezTo>
                    <a:cubicBezTo>
                      <a:pt x="19" y="10"/>
                      <a:pt x="19" y="10"/>
                      <a:pt x="19" y="10"/>
                    </a:cubicBezTo>
                    <a:cubicBezTo>
                      <a:pt x="19" y="10"/>
                      <a:pt x="19" y="10"/>
                      <a:pt x="19" y="10"/>
                    </a:cubicBezTo>
                    <a:cubicBezTo>
                      <a:pt x="20" y="11"/>
                      <a:pt x="21" y="12"/>
                      <a:pt x="21" y="13"/>
                    </a:cubicBezTo>
                    <a:cubicBezTo>
                      <a:pt x="21" y="14"/>
                      <a:pt x="20" y="14"/>
                      <a:pt x="19" y="1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7" name="Freeform 369">
                <a:extLst>
                  <a:ext uri="{FF2B5EF4-FFF2-40B4-BE49-F238E27FC236}">
                    <a16:creationId xmlns:a16="http://schemas.microsoft.com/office/drawing/2014/main" id="{D94A2379-591D-AF4D-9013-DB622108F655}"/>
                  </a:ext>
                </a:extLst>
              </p:cNvPr>
              <p:cNvSpPr>
                <a:spLocks/>
              </p:cNvSpPr>
              <p:nvPr/>
            </p:nvSpPr>
            <p:spPr bwMode="auto">
              <a:xfrm>
                <a:off x="12609513" y="7172325"/>
                <a:ext cx="19050" cy="25400"/>
              </a:xfrm>
              <a:custGeom>
                <a:avLst/>
                <a:gdLst>
                  <a:gd name="T0" fmla="*/ 7 w 7"/>
                  <a:gd name="T1" fmla="*/ 6 h 9"/>
                  <a:gd name="T2" fmla="*/ 4 w 7"/>
                  <a:gd name="T3" fmla="*/ 8 h 9"/>
                  <a:gd name="T4" fmla="*/ 0 w 7"/>
                  <a:gd name="T5" fmla="*/ 3 h 9"/>
                  <a:gd name="T6" fmla="*/ 4 w 7"/>
                  <a:gd name="T7" fmla="*/ 1 h 9"/>
                  <a:gd name="T8" fmla="*/ 7 w 7"/>
                  <a:gd name="T9" fmla="*/ 6 h 9"/>
                </a:gdLst>
                <a:ahLst/>
                <a:cxnLst>
                  <a:cxn ang="0">
                    <a:pos x="T0" y="T1"/>
                  </a:cxn>
                  <a:cxn ang="0">
                    <a:pos x="T2" y="T3"/>
                  </a:cxn>
                  <a:cxn ang="0">
                    <a:pos x="T4" y="T5"/>
                  </a:cxn>
                  <a:cxn ang="0">
                    <a:pos x="T6" y="T7"/>
                  </a:cxn>
                  <a:cxn ang="0">
                    <a:pos x="T8" y="T9"/>
                  </a:cxn>
                </a:cxnLst>
                <a:rect l="0" t="0" r="r" b="b"/>
                <a:pathLst>
                  <a:path w="7" h="9">
                    <a:moveTo>
                      <a:pt x="7" y="6"/>
                    </a:moveTo>
                    <a:cubicBezTo>
                      <a:pt x="7" y="9"/>
                      <a:pt x="6" y="9"/>
                      <a:pt x="4" y="8"/>
                    </a:cubicBezTo>
                    <a:cubicBezTo>
                      <a:pt x="2" y="7"/>
                      <a:pt x="0" y="5"/>
                      <a:pt x="0" y="3"/>
                    </a:cubicBezTo>
                    <a:cubicBezTo>
                      <a:pt x="0" y="1"/>
                      <a:pt x="2" y="0"/>
                      <a:pt x="4" y="1"/>
                    </a:cubicBezTo>
                    <a:cubicBezTo>
                      <a:pt x="6" y="2"/>
                      <a:pt x="7" y="4"/>
                      <a:pt x="7"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8" name="Freeform 370">
                <a:extLst>
                  <a:ext uri="{FF2B5EF4-FFF2-40B4-BE49-F238E27FC236}">
                    <a16:creationId xmlns:a16="http://schemas.microsoft.com/office/drawing/2014/main" id="{AADA87F5-38F5-A724-9B43-4941507B94DC}"/>
                  </a:ext>
                </a:extLst>
              </p:cNvPr>
              <p:cNvSpPr>
                <a:spLocks/>
              </p:cNvSpPr>
              <p:nvPr/>
            </p:nvSpPr>
            <p:spPr bwMode="auto">
              <a:xfrm>
                <a:off x="12661900" y="7170738"/>
                <a:ext cx="30163" cy="41275"/>
              </a:xfrm>
              <a:custGeom>
                <a:avLst/>
                <a:gdLst>
                  <a:gd name="T0" fmla="*/ 11 w 11"/>
                  <a:gd name="T1" fmla="*/ 9 h 15"/>
                  <a:gd name="T2" fmla="*/ 6 w 11"/>
                  <a:gd name="T3" fmla="*/ 14 h 15"/>
                  <a:gd name="T4" fmla="*/ 0 w 11"/>
                  <a:gd name="T5" fmla="*/ 5 h 15"/>
                  <a:gd name="T6" fmla="*/ 5 w 11"/>
                  <a:gd name="T7" fmla="*/ 1 h 15"/>
                  <a:gd name="T8" fmla="*/ 11 w 11"/>
                  <a:gd name="T9" fmla="*/ 9 h 15"/>
                </a:gdLst>
                <a:ahLst/>
                <a:cxnLst>
                  <a:cxn ang="0">
                    <a:pos x="T0" y="T1"/>
                  </a:cxn>
                  <a:cxn ang="0">
                    <a:pos x="T2" y="T3"/>
                  </a:cxn>
                  <a:cxn ang="0">
                    <a:pos x="T4" y="T5"/>
                  </a:cxn>
                  <a:cxn ang="0">
                    <a:pos x="T6" y="T7"/>
                  </a:cxn>
                  <a:cxn ang="0">
                    <a:pos x="T8" y="T9"/>
                  </a:cxn>
                </a:cxnLst>
                <a:rect l="0" t="0" r="r" b="b"/>
                <a:pathLst>
                  <a:path w="11" h="15">
                    <a:moveTo>
                      <a:pt x="11" y="9"/>
                    </a:moveTo>
                    <a:cubicBezTo>
                      <a:pt x="11" y="13"/>
                      <a:pt x="9" y="15"/>
                      <a:pt x="6" y="14"/>
                    </a:cubicBezTo>
                    <a:cubicBezTo>
                      <a:pt x="4" y="13"/>
                      <a:pt x="1" y="9"/>
                      <a:pt x="0" y="5"/>
                    </a:cubicBezTo>
                    <a:cubicBezTo>
                      <a:pt x="0" y="2"/>
                      <a:pt x="2" y="0"/>
                      <a:pt x="5" y="1"/>
                    </a:cubicBezTo>
                    <a:cubicBezTo>
                      <a:pt x="7" y="2"/>
                      <a:pt x="10" y="6"/>
                      <a:pt x="11"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sp>
            <p:nvSpPr>
              <p:cNvPr id="39" name="Freeform 371">
                <a:extLst>
                  <a:ext uri="{FF2B5EF4-FFF2-40B4-BE49-F238E27FC236}">
                    <a16:creationId xmlns:a16="http://schemas.microsoft.com/office/drawing/2014/main" id="{4A86D907-8208-79E8-CA5A-F29669CE428D}"/>
                  </a:ext>
                </a:extLst>
              </p:cNvPr>
              <p:cNvSpPr>
                <a:spLocks noEditPoints="1"/>
              </p:cNvSpPr>
              <p:nvPr/>
            </p:nvSpPr>
            <p:spPr bwMode="auto">
              <a:xfrm>
                <a:off x="12515850" y="7331075"/>
                <a:ext cx="161925" cy="179388"/>
              </a:xfrm>
              <a:custGeom>
                <a:avLst/>
                <a:gdLst>
                  <a:gd name="T0" fmla="*/ 48 w 59"/>
                  <a:gd name="T1" fmla="*/ 61 h 65"/>
                  <a:gd name="T2" fmla="*/ 11 w 59"/>
                  <a:gd name="T3" fmla="*/ 41 h 65"/>
                  <a:gd name="T4" fmla="*/ 0 w 59"/>
                  <a:gd name="T5" fmla="*/ 20 h 65"/>
                  <a:gd name="T6" fmla="*/ 10 w 59"/>
                  <a:gd name="T7" fmla="*/ 13 h 65"/>
                  <a:gd name="T8" fmla="*/ 10 w 59"/>
                  <a:gd name="T9" fmla="*/ 10 h 65"/>
                  <a:gd name="T10" fmla="*/ 22 w 59"/>
                  <a:gd name="T11" fmla="*/ 3 h 65"/>
                  <a:gd name="T12" fmla="*/ 31 w 59"/>
                  <a:gd name="T13" fmla="*/ 13 h 65"/>
                  <a:gd name="T14" fmla="*/ 35 w 59"/>
                  <a:gd name="T15" fmla="*/ 15 h 65"/>
                  <a:gd name="T16" fmla="*/ 46 w 59"/>
                  <a:gd name="T17" fmla="*/ 34 h 65"/>
                  <a:gd name="T18" fmla="*/ 48 w 59"/>
                  <a:gd name="T19" fmla="*/ 34 h 65"/>
                  <a:gd name="T20" fmla="*/ 59 w 59"/>
                  <a:gd name="T21" fmla="*/ 55 h 65"/>
                  <a:gd name="T22" fmla="*/ 48 w 59"/>
                  <a:gd name="T23" fmla="*/ 62 h 65"/>
                  <a:gd name="T24" fmla="*/ 48 w 59"/>
                  <a:gd name="T25" fmla="*/ 61 h 65"/>
                  <a:gd name="T26" fmla="*/ 11 w 59"/>
                  <a:gd name="T27" fmla="*/ 17 h 65"/>
                  <a:gd name="T28" fmla="*/ 2 w 59"/>
                  <a:gd name="T29" fmla="*/ 22 h 65"/>
                  <a:gd name="T30" fmla="*/ 11 w 59"/>
                  <a:gd name="T31" fmla="*/ 37 h 65"/>
                  <a:gd name="T32" fmla="*/ 48 w 59"/>
                  <a:gd name="T33" fmla="*/ 58 h 65"/>
                  <a:gd name="T34" fmla="*/ 48 w 59"/>
                  <a:gd name="T35" fmla="*/ 58 h 65"/>
                  <a:gd name="T36" fmla="*/ 57 w 59"/>
                  <a:gd name="T37" fmla="*/ 53 h 65"/>
                  <a:gd name="T38" fmla="*/ 48 w 59"/>
                  <a:gd name="T39" fmla="*/ 37 h 65"/>
                  <a:gd name="T40" fmla="*/ 45 w 59"/>
                  <a:gd name="T41" fmla="*/ 36 h 65"/>
                  <a:gd name="T42" fmla="*/ 44 w 59"/>
                  <a:gd name="T43" fmla="*/ 35 h 65"/>
                  <a:gd name="T44" fmla="*/ 44 w 59"/>
                  <a:gd name="T45" fmla="*/ 34 h 65"/>
                  <a:gd name="T46" fmla="*/ 44 w 59"/>
                  <a:gd name="T47" fmla="*/ 34 h 65"/>
                  <a:gd name="T48" fmla="*/ 35 w 59"/>
                  <a:gd name="T49" fmla="*/ 18 h 65"/>
                  <a:gd name="T50" fmla="*/ 31 w 59"/>
                  <a:gd name="T51" fmla="*/ 17 h 65"/>
                  <a:gd name="T52" fmla="*/ 29 w 59"/>
                  <a:gd name="T53" fmla="*/ 15 h 65"/>
                  <a:gd name="T54" fmla="*/ 22 w 59"/>
                  <a:gd name="T55" fmla="*/ 6 h 65"/>
                  <a:gd name="T56" fmla="*/ 12 w 59"/>
                  <a:gd name="T57" fmla="*/ 12 h 65"/>
                  <a:gd name="T58" fmla="*/ 13 w 59"/>
                  <a:gd name="T59" fmla="*/ 15 h 65"/>
                  <a:gd name="T60" fmla="*/ 13 w 59"/>
                  <a:gd name="T61" fmla="*/ 17 h 65"/>
                  <a:gd name="T62" fmla="*/ 12 w 59"/>
                  <a:gd name="T63" fmla="*/ 17 h 65"/>
                  <a:gd name="T64" fmla="*/ 11 w 59"/>
                  <a:gd name="T65"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65">
                    <a:moveTo>
                      <a:pt x="48" y="61"/>
                    </a:moveTo>
                    <a:cubicBezTo>
                      <a:pt x="11" y="41"/>
                      <a:pt x="11" y="41"/>
                      <a:pt x="11" y="41"/>
                    </a:cubicBezTo>
                    <a:cubicBezTo>
                      <a:pt x="5" y="37"/>
                      <a:pt x="0" y="28"/>
                      <a:pt x="0" y="20"/>
                    </a:cubicBezTo>
                    <a:cubicBezTo>
                      <a:pt x="0" y="13"/>
                      <a:pt x="4" y="10"/>
                      <a:pt x="10" y="13"/>
                    </a:cubicBezTo>
                    <a:cubicBezTo>
                      <a:pt x="10" y="12"/>
                      <a:pt x="10" y="11"/>
                      <a:pt x="10" y="10"/>
                    </a:cubicBezTo>
                    <a:cubicBezTo>
                      <a:pt x="10" y="3"/>
                      <a:pt x="15" y="0"/>
                      <a:pt x="22" y="3"/>
                    </a:cubicBezTo>
                    <a:cubicBezTo>
                      <a:pt x="25" y="5"/>
                      <a:pt x="28" y="9"/>
                      <a:pt x="31" y="13"/>
                    </a:cubicBezTo>
                    <a:cubicBezTo>
                      <a:pt x="32" y="14"/>
                      <a:pt x="33" y="14"/>
                      <a:pt x="35" y="15"/>
                    </a:cubicBezTo>
                    <a:cubicBezTo>
                      <a:pt x="41" y="18"/>
                      <a:pt x="46" y="27"/>
                      <a:pt x="46" y="34"/>
                    </a:cubicBezTo>
                    <a:cubicBezTo>
                      <a:pt x="47" y="34"/>
                      <a:pt x="47" y="34"/>
                      <a:pt x="48" y="34"/>
                    </a:cubicBezTo>
                    <a:cubicBezTo>
                      <a:pt x="54" y="38"/>
                      <a:pt x="59" y="47"/>
                      <a:pt x="59" y="55"/>
                    </a:cubicBezTo>
                    <a:cubicBezTo>
                      <a:pt x="59" y="62"/>
                      <a:pt x="54" y="65"/>
                      <a:pt x="48" y="62"/>
                    </a:cubicBezTo>
                    <a:cubicBezTo>
                      <a:pt x="48" y="62"/>
                      <a:pt x="48" y="62"/>
                      <a:pt x="48" y="61"/>
                    </a:cubicBezTo>
                    <a:close/>
                    <a:moveTo>
                      <a:pt x="11" y="17"/>
                    </a:moveTo>
                    <a:cubicBezTo>
                      <a:pt x="6" y="14"/>
                      <a:pt x="2" y="16"/>
                      <a:pt x="2" y="22"/>
                    </a:cubicBezTo>
                    <a:cubicBezTo>
                      <a:pt x="2" y="28"/>
                      <a:pt x="6" y="35"/>
                      <a:pt x="11" y="37"/>
                    </a:cubicBezTo>
                    <a:cubicBezTo>
                      <a:pt x="48" y="58"/>
                      <a:pt x="48" y="58"/>
                      <a:pt x="48" y="58"/>
                    </a:cubicBezTo>
                    <a:cubicBezTo>
                      <a:pt x="48" y="58"/>
                      <a:pt x="48" y="58"/>
                      <a:pt x="48" y="58"/>
                    </a:cubicBezTo>
                    <a:cubicBezTo>
                      <a:pt x="53" y="61"/>
                      <a:pt x="57" y="59"/>
                      <a:pt x="57" y="53"/>
                    </a:cubicBezTo>
                    <a:cubicBezTo>
                      <a:pt x="57" y="47"/>
                      <a:pt x="53" y="40"/>
                      <a:pt x="48" y="37"/>
                    </a:cubicBezTo>
                    <a:cubicBezTo>
                      <a:pt x="47" y="37"/>
                      <a:pt x="46" y="37"/>
                      <a:pt x="45" y="36"/>
                    </a:cubicBezTo>
                    <a:cubicBezTo>
                      <a:pt x="45" y="36"/>
                      <a:pt x="44" y="36"/>
                      <a:pt x="44" y="35"/>
                    </a:cubicBezTo>
                    <a:cubicBezTo>
                      <a:pt x="44" y="35"/>
                      <a:pt x="44" y="34"/>
                      <a:pt x="44" y="34"/>
                    </a:cubicBezTo>
                    <a:cubicBezTo>
                      <a:pt x="44" y="34"/>
                      <a:pt x="44" y="34"/>
                      <a:pt x="44" y="34"/>
                    </a:cubicBezTo>
                    <a:cubicBezTo>
                      <a:pt x="44" y="28"/>
                      <a:pt x="40" y="21"/>
                      <a:pt x="35" y="18"/>
                    </a:cubicBezTo>
                    <a:cubicBezTo>
                      <a:pt x="33" y="17"/>
                      <a:pt x="32" y="17"/>
                      <a:pt x="31" y="17"/>
                    </a:cubicBezTo>
                    <a:cubicBezTo>
                      <a:pt x="30" y="17"/>
                      <a:pt x="29" y="16"/>
                      <a:pt x="29" y="15"/>
                    </a:cubicBezTo>
                    <a:cubicBezTo>
                      <a:pt x="27" y="11"/>
                      <a:pt x="25" y="8"/>
                      <a:pt x="22" y="6"/>
                    </a:cubicBezTo>
                    <a:cubicBezTo>
                      <a:pt x="17" y="3"/>
                      <a:pt x="12" y="6"/>
                      <a:pt x="12" y="12"/>
                    </a:cubicBezTo>
                    <a:cubicBezTo>
                      <a:pt x="12" y="13"/>
                      <a:pt x="13" y="14"/>
                      <a:pt x="13" y="15"/>
                    </a:cubicBezTo>
                    <a:cubicBezTo>
                      <a:pt x="13" y="16"/>
                      <a:pt x="13" y="17"/>
                      <a:pt x="13" y="17"/>
                    </a:cubicBezTo>
                    <a:cubicBezTo>
                      <a:pt x="13" y="17"/>
                      <a:pt x="12" y="17"/>
                      <a:pt x="12" y="17"/>
                    </a:cubicBezTo>
                    <a:cubicBezTo>
                      <a:pt x="12" y="17"/>
                      <a:pt x="12" y="17"/>
                      <a:pt x="11" y="1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Open Sans Light"/>
                  <a:ea typeface="+mn-ea"/>
                  <a:cs typeface="+mn-cs"/>
                </a:endParaRPr>
              </a:p>
            </p:txBody>
          </p:sp>
        </p:grpSp>
      </p:grpSp>
      <p:sp>
        <p:nvSpPr>
          <p:cNvPr id="389" name="Freeform 13">
            <a:extLst>
              <a:ext uri="{FF2B5EF4-FFF2-40B4-BE49-F238E27FC236}">
                <a16:creationId xmlns:a16="http://schemas.microsoft.com/office/drawing/2014/main" id="{EF66B75F-5EF7-141E-2B44-6C5647543249}"/>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390" name="TextBox 389">
            <a:extLst>
              <a:ext uri="{FF2B5EF4-FFF2-40B4-BE49-F238E27FC236}">
                <a16:creationId xmlns:a16="http://schemas.microsoft.com/office/drawing/2014/main" id="{EF33FA36-9393-419F-1B85-A67D3DF58D6E}"/>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3</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391" name="Freeform 13">
            <a:extLst>
              <a:ext uri="{FF2B5EF4-FFF2-40B4-BE49-F238E27FC236}">
                <a16:creationId xmlns:a16="http://schemas.microsoft.com/office/drawing/2014/main" id="{4D6FD1F8-A3E1-1284-2F3B-FF13C77398D0}"/>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grpSp>
        <p:nvGrpSpPr>
          <p:cNvPr id="398" name="Group 397">
            <a:extLst>
              <a:ext uri="{FF2B5EF4-FFF2-40B4-BE49-F238E27FC236}">
                <a16:creationId xmlns:a16="http://schemas.microsoft.com/office/drawing/2014/main" id="{16006EDD-1A26-6916-4808-8942F0D6DB16}"/>
              </a:ext>
            </a:extLst>
          </p:cNvPr>
          <p:cNvGrpSpPr/>
          <p:nvPr/>
        </p:nvGrpSpPr>
        <p:grpSpPr>
          <a:xfrm>
            <a:off x="6662559" y="1024517"/>
            <a:ext cx="5011768" cy="4808967"/>
            <a:chOff x="6662559" y="633449"/>
            <a:chExt cx="5011768" cy="4808967"/>
          </a:xfrm>
        </p:grpSpPr>
        <p:sp>
          <p:nvSpPr>
            <p:cNvPr id="393" name="TextBox 392">
              <a:extLst>
                <a:ext uri="{FF2B5EF4-FFF2-40B4-BE49-F238E27FC236}">
                  <a16:creationId xmlns:a16="http://schemas.microsoft.com/office/drawing/2014/main" id="{29F44DCD-6EF3-0D14-D7C7-3879A798C52D}"/>
                </a:ext>
              </a:extLst>
            </p:cNvPr>
            <p:cNvSpPr txBox="1"/>
            <p:nvPr/>
          </p:nvSpPr>
          <p:spPr>
            <a:xfrm>
              <a:off x="6662559" y="633449"/>
              <a:ext cx="4472818" cy="1323439"/>
            </a:xfrm>
            <a:prstGeom prst="rect">
              <a:avLst/>
            </a:prstGeom>
            <a:noFill/>
          </p:spPr>
          <p:txBody>
            <a:bodyPr wrap="square">
              <a:spAutoFit/>
            </a:bodyPr>
            <a:lstStyle/>
            <a:p>
              <a:r>
                <a:rPr lang="en-GB" sz="4000" b="1" dirty="0">
                  <a:solidFill>
                    <a:srgbClr val="478EEE"/>
                  </a:solidFill>
                  <a:latin typeface="Nexa Bold" panose="02000000000000000000" pitchFamily="2" charset="0"/>
                </a:rPr>
                <a:t>Problem Statement </a:t>
              </a:r>
              <a:endParaRPr lang="en-PK" sz="4000" b="1" dirty="0">
                <a:solidFill>
                  <a:srgbClr val="478EEE"/>
                </a:solidFill>
                <a:latin typeface="Nexa Bold" panose="02000000000000000000" pitchFamily="2" charset="0"/>
              </a:endParaRPr>
            </a:p>
          </p:txBody>
        </p:sp>
        <p:sp>
          <p:nvSpPr>
            <p:cNvPr id="395" name="TextBox 394">
              <a:extLst>
                <a:ext uri="{FF2B5EF4-FFF2-40B4-BE49-F238E27FC236}">
                  <a16:creationId xmlns:a16="http://schemas.microsoft.com/office/drawing/2014/main" id="{8DBDA52E-9444-DB85-3616-47FCF10B6937}"/>
                </a:ext>
              </a:extLst>
            </p:cNvPr>
            <p:cNvSpPr txBox="1"/>
            <p:nvPr/>
          </p:nvSpPr>
          <p:spPr>
            <a:xfrm>
              <a:off x="6679905" y="1981539"/>
              <a:ext cx="4925633" cy="646331"/>
            </a:xfrm>
            <a:prstGeom prst="rect">
              <a:avLst/>
            </a:prstGeom>
            <a:noFill/>
          </p:spPr>
          <p:txBody>
            <a:bodyPr wrap="square">
              <a:spAutoFit/>
            </a:bodyPr>
            <a:lstStyle/>
            <a:p>
              <a:r>
                <a:rPr lang="en-GB" b="1" dirty="0">
                  <a:solidFill>
                    <a:srgbClr val="0047AB"/>
                  </a:solidFill>
                  <a:latin typeface="Nexa Bold" panose="02000000000000000000" pitchFamily="2" charset="0"/>
                </a:rPr>
                <a:t>For this project I will be working with a real hotel booking dataset.</a:t>
              </a:r>
            </a:p>
          </p:txBody>
        </p:sp>
        <p:sp>
          <p:nvSpPr>
            <p:cNvPr id="397" name="TextBox 396">
              <a:extLst>
                <a:ext uri="{FF2B5EF4-FFF2-40B4-BE49-F238E27FC236}">
                  <a16:creationId xmlns:a16="http://schemas.microsoft.com/office/drawing/2014/main" id="{6E3546E7-5E98-658A-96C0-99074585F409}"/>
                </a:ext>
              </a:extLst>
            </p:cNvPr>
            <p:cNvSpPr txBox="1"/>
            <p:nvPr/>
          </p:nvSpPr>
          <p:spPr>
            <a:xfrm>
              <a:off x="6683060" y="2647805"/>
              <a:ext cx="4991267" cy="2794611"/>
            </a:xfrm>
            <a:prstGeom prst="rect">
              <a:avLst/>
            </a:prstGeom>
            <a:noFill/>
          </p:spPr>
          <p:txBody>
            <a:bodyPr wrap="square">
              <a:spAutoFit/>
            </a:bodyPr>
            <a:lstStyle/>
            <a:p>
              <a:pPr>
                <a:lnSpc>
                  <a:spcPct val="110000"/>
                </a:lnSpc>
              </a:pPr>
              <a:r>
                <a:rPr lang="en-GB" sz="1600" dirty="0">
                  <a:latin typeface="Nexa Light" panose="02000000000000000000" pitchFamily="2" charset="0"/>
                </a:rPr>
                <a:t>The main goal for a hotel is to maximize revenue generated from bookings, by maintaining a high level of occupancy. However, cancellations made by customers can effect this objective and lead to lost revenue due to unsold rooms. Addressing the issue of cancellations becomes crucial in strategic decision making. By effectively managing and minimizing cancellations, hotels can reduce the negative impact on occupancy rates and maximize their revenue potential.</a:t>
              </a:r>
            </a:p>
          </p:txBody>
        </p:sp>
      </p:grpSp>
    </p:spTree>
    <p:extLst>
      <p:ext uri="{BB962C8B-B14F-4D97-AF65-F5344CB8AC3E}">
        <p14:creationId xmlns:p14="http://schemas.microsoft.com/office/powerpoint/2010/main" val="12341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1513CC-2C6A-4795-979C-2C5EDFA44813}"/>
              </a:ext>
            </a:extLst>
          </p:cNvPr>
          <p:cNvSpPr/>
          <p:nvPr/>
        </p:nvSpPr>
        <p:spPr>
          <a:xfrm>
            <a:off x="3120890" y="4475593"/>
            <a:ext cx="974420" cy="2656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7D1CB23E-3A38-4CA2-9A8E-814FC33CD092}"/>
              </a:ext>
            </a:extLst>
          </p:cNvPr>
          <p:cNvSpPr/>
          <p:nvPr/>
        </p:nvSpPr>
        <p:spPr>
          <a:xfrm>
            <a:off x="0" y="5469874"/>
            <a:ext cx="3122980" cy="2656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Oval 2">
            <a:extLst>
              <a:ext uri="{FF2B5EF4-FFF2-40B4-BE49-F238E27FC236}">
                <a16:creationId xmlns:a16="http://schemas.microsoft.com/office/drawing/2014/main" id="{74F911EA-0262-4E7C-B0C2-DFEC162A5580}"/>
              </a:ext>
            </a:extLst>
          </p:cNvPr>
          <p:cNvSpPr/>
          <p:nvPr/>
        </p:nvSpPr>
        <p:spPr>
          <a:xfrm>
            <a:off x="2486399" y="4464442"/>
            <a:ext cx="1271073" cy="1271073"/>
          </a:xfrm>
          <a:prstGeom prst="ellipse">
            <a:avLst/>
          </a:prstGeom>
          <a:solidFill>
            <a:srgbClr val="47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Oval 3">
            <a:extLst>
              <a:ext uri="{FF2B5EF4-FFF2-40B4-BE49-F238E27FC236}">
                <a16:creationId xmlns:a16="http://schemas.microsoft.com/office/drawing/2014/main" id="{3D95EE26-3608-4159-A68F-4911E8504AE2}"/>
              </a:ext>
            </a:extLst>
          </p:cNvPr>
          <p:cNvSpPr/>
          <p:nvPr/>
        </p:nvSpPr>
        <p:spPr>
          <a:xfrm>
            <a:off x="2763192" y="4741235"/>
            <a:ext cx="717488" cy="717488"/>
          </a:xfrm>
          <a:prstGeom prst="ellipse">
            <a:avLst/>
          </a:prstGeom>
          <a:solidFill>
            <a:schemeClr val="bg1"/>
          </a:solidFill>
          <a:ln>
            <a:noFill/>
          </a:ln>
          <a:effectLst>
            <a:outerShdw blurRad="330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roxima Nova Alt Lt" panose="02000506030000020004" pitchFamily="50"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124C6825-64D6-4507-8B80-9A55AB9D3154}"/>
              </a:ext>
            </a:extLst>
          </p:cNvPr>
          <p:cNvSpPr/>
          <p:nvPr/>
        </p:nvSpPr>
        <p:spPr>
          <a:xfrm>
            <a:off x="4115171" y="3492463"/>
            <a:ext cx="974420" cy="2656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4E386331-7F85-4988-89FF-10BD7408F7AD}"/>
              </a:ext>
            </a:extLst>
          </p:cNvPr>
          <p:cNvSpPr/>
          <p:nvPr/>
        </p:nvSpPr>
        <p:spPr>
          <a:xfrm>
            <a:off x="3480679" y="3481312"/>
            <a:ext cx="1271073" cy="1271073"/>
          </a:xfrm>
          <a:prstGeom prst="ellipse">
            <a:avLst/>
          </a:prstGeom>
          <a:solidFill>
            <a:srgbClr val="47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Oval 11">
            <a:extLst>
              <a:ext uri="{FF2B5EF4-FFF2-40B4-BE49-F238E27FC236}">
                <a16:creationId xmlns:a16="http://schemas.microsoft.com/office/drawing/2014/main" id="{2577D58B-0F1F-4BAA-9A3B-D8E2408FB301}"/>
              </a:ext>
            </a:extLst>
          </p:cNvPr>
          <p:cNvSpPr/>
          <p:nvPr/>
        </p:nvSpPr>
        <p:spPr>
          <a:xfrm>
            <a:off x="3757472" y="3758105"/>
            <a:ext cx="717488" cy="717488"/>
          </a:xfrm>
          <a:prstGeom prst="ellipse">
            <a:avLst/>
          </a:prstGeom>
          <a:solidFill>
            <a:schemeClr val="bg1"/>
          </a:solidFill>
          <a:ln>
            <a:noFill/>
          </a:ln>
          <a:effectLst>
            <a:outerShdw blurRad="330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roxima Nova Alt Lt" panose="02000506030000020004" pitchFamily="50"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D2697A0D-EA46-4A7A-A3C4-1C43E38FB052}"/>
              </a:ext>
            </a:extLst>
          </p:cNvPr>
          <p:cNvSpPr/>
          <p:nvPr/>
        </p:nvSpPr>
        <p:spPr>
          <a:xfrm>
            <a:off x="5109452" y="2498183"/>
            <a:ext cx="974420" cy="2656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Oval 17">
            <a:extLst>
              <a:ext uri="{FF2B5EF4-FFF2-40B4-BE49-F238E27FC236}">
                <a16:creationId xmlns:a16="http://schemas.microsoft.com/office/drawing/2014/main" id="{C3C338B2-7D6D-462A-99CB-9ABEF907B731}"/>
              </a:ext>
            </a:extLst>
          </p:cNvPr>
          <p:cNvSpPr/>
          <p:nvPr/>
        </p:nvSpPr>
        <p:spPr>
          <a:xfrm>
            <a:off x="4474960" y="2487032"/>
            <a:ext cx="1271073" cy="1271073"/>
          </a:xfrm>
          <a:prstGeom prst="ellipse">
            <a:avLst/>
          </a:prstGeom>
          <a:solidFill>
            <a:srgbClr val="47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9" name="Oval 18">
            <a:extLst>
              <a:ext uri="{FF2B5EF4-FFF2-40B4-BE49-F238E27FC236}">
                <a16:creationId xmlns:a16="http://schemas.microsoft.com/office/drawing/2014/main" id="{764B9F52-9FF3-43BC-A044-CF2A519D3BB3}"/>
              </a:ext>
            </a:extLst>
          </p:cNvPr>
          <p:cNvSpPr/>
          <p:nvPr/>
        </p:nvSpPr>
        <p:spPr>
          <a:xfrm>
            <a:off x="4751753" y="2763825"/>
            <a:ext cx="717488" cy="717488"/>
          </a:xfrm>
          <a:prstGeom prst="ellipse">
            <a:avLst/>
          </a:prstGeom>
          <a:solidFill>
            <a:schemeClr val="bg1"/>
          </a:solidFill>
          <a:ln>
            <a:noFill/>
          </a:ln>
          <a:effectLst>
            <a:outerShdw blurRad="330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roxima Nova Alt Lt" panose="02000506030000020004" pitchFamily="50"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BC5E461A-ECFC-4F13-9C45-54DDCB18F022}"/>
              </a:ext>
            </a:extLst>
          </p:cNvPr>
          <p:cNvSpPr/>
          <p:nvPr/>
        </p:nvSpPr>
        <p:spPr>
          <a:xfrm>
            <a:off x="6099923" y="1510251"/>
            <a:ext cx="6092077" cy="2656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Oval 22">
            <a:extLst>
              <a:ext uri="{FF2B5EF4-FFF2-40B4-BE49-F238E27FC236}">
                <a16:creationId xmlns:a16="http://schemas.microsoft.com/office/drawing/2014/main" id="{7F4DA4B1-8286-46BD-BB13-539C1CDE04A5}"/>
              </a:ext>
            </a:extLst>
          </p:cNvPr>
          <p:cNvSpPr/>
          <p:nvPr/>
        </p:nvSpPr>
        <p:spPr>
          <a:xfrm>
            <a:off x="5465431" y="1499100"/>
            <a:ext cx="1271073" cy="1271073"/>
          </a:xfrm>
          <a:prstGeom prst="ellipse">
            <a:avLst/>
          </a:prstGeom>
          <a:solidFill>
            <a:srgbClr val="47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4" name="Oval 23">
            <a:extLst>
              <a:ext uri="{FF2B5EF4-FFF2-40B4-BE49-F238E27FC236}">
                <a16:creationId xmlns:a16="http://schemas.microsoft.com/office/drawing/2014/main" id="{7A62B387-8583-4AE1-A165-4FABB2146856}"/>
              </a:ext>
            </a:extLst>
          </p:cNvPr>
          <p:cNvSpPr/>
          <p:nvPr/>
        </p:nvSpPr>
        <p:spPr>
          <a:xfrm>
            <a:off x="5742224" y="1775893"/>
            <a:ext cx="717488" cy="717488"/>
          </a:xfrm>
          <a:prstGeom prst="ellipse">
            <a:avLst/>
          </a:prstGeom>
          <a:solidFill>
            <a:schemeClr val="bg1"/>
          </a:solidFill>
          <a:ln>
            <a:noFill/>
          </a:ln>
          <a:effectLst>
            <a:outerShdw blurRad="330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Proxima Nova Alt Lt" panose="02000506030000020004" pitchFamily="50"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3AA9EDBE-0BA6-4A45-90ED-3B9D027F6846}"/>
              </a:ext>
            </a:extLst>
          </p:cNvPr>
          <p:cNvSpPr txBox="1"/>
          <p:nvPr/>
        </p:nvSpPr>
        <p:spPr>
          <a:xfrm>
            <a:off x="5878000" y="3243553"/>
            <a:ext cx="3240600" cy="523220"/>
          </a:xfrm>
          <a:prstGeom prst="rect">
            <a:avLst/>
          </a:prstGeom>
          <a:noFill/>
        </p:spPr>
        <p:txBody>
          <a:bodyPr wrap="square" rtlCol="0">
            <a:spAutoFit/>
          </a:bodyPr>
          <a:lstStyle/>
          <a:p>
            <a:r>
              <a:rPr lang="en-US" sz="1400" dirty="0">
                <a:latin typeface="Nexa Light" panose="02000000000000000000" pitchFamily="2" charset="0"/>
                <a:ea typeface="Lato" panose="020F0502020204030203" pitchFamily="34" charset="0"/>
                <a:cs typeface="Poppins Medium" pitchFamily="2" charset="77"/>
              </a:rPr>
              <a:t>Train a time-series model to forecast revenue and cancellations.</a:t>
            </a:r>
          </a:p>
        </p:txBody>
      </p:sp>
      <p:sp>
        <p:nvSpPr>
          <p:cNvPr id="26" name="TextBox 25">
            <a:extLst>
              <a:ext uri="{FF2B5EF4-FFF2-40B4-BE49-F238E27FC236}">
                <a16:creationId xmlns:a16="http://schemas.microsoft.com/office/drawing/2014/main" id="{F5650AB7-44CD-4DCC-A87A-03EA0521F028}"/>
              </a:ext>
            </a:extLst>
          </p:cNvPr>
          <p:cNvSpPr txBox="1"/>
          <p:nvPr/>
        </p:nvSpPr>
        <p:spPr>
          <a:xfrm>
            <a:off x="4862656" y="4171263"/>
            <a:ext cx="3571874" cy="523220"/>
          </a:xfrm>
          <a:prstGeom prst="rect">
            <a:avLst/>
          </a:prstGeom>
          <a:noFill/>
        </p:spPr>
        <p:txBody>
          <a:bodyPr wrap="square" rtlCol="0">
            <a:spAutoFit/>
          </a:bodyPr>
          <a:lstStyle/>
          <a:p>
            <a:r>
              <a:rPr lang="en-US" sz="1400" dirty="0">
                <a:latin typeface="Nexa Light" panose="02000000000000000000" pitchFamily="2" charset="0"/>
                <a:ea typeface="Lato" panose="020F0502020204030203" pitchFamily="34" charset="0"/>
                <a:cs typeface="Poppins Medium" pitchFamily="2" charset="77"/>
              </a:rPr>
              <a:t>Build a classification model that predicts whether a booking will be cancelled</a:t>
            </a:r>
          </a:p>
        </p:txBody>
      </p:sp>
      <p:sp>
        <p:nvSpPr>
          <p:cNvPr id="27" name="TextBox 26">
            <a:extLst>
              <a:ext uri="{FF2B5EF4-FFF2-40B4-BE49-F238E27FC236}">
                <a16:creationId xmlns:a16="http://schemas.microsoft.com/office/drawing/2014/main" id="{27695DDE-D750-49F7-AE26-D39B326FC7F8}"/>
              </a:ext>
            </a:extLst>
          </p:cNvPr>
          <p:cNvSpPr txBox="1"/>
          <p:nvPr/>
        </p:nvSpPr>
        <p:spPr>
          <a:xfrm>
            <a:off x="3860338" y="5099978"/>
            <a:ext cx="3861262" cy="738664"/>
          </a:xfrm>
          <a:prstGeom prst="rect">
            <a:avLst/>
          </a:prstGeom>
          <a:noFill/>
        </p:spPr>
        <p:txBody>
          <a:bodyPr wrap="square" rtlCol="0">
            <a:spAutoFit/>
          </a:bodyPr>
          <a:lstStyle/>
          <a:p>
            <a:r>
              <a:rPr lang="en-US" sz="1400" dirty="0">
                <a:latin typeface="Nexa Light" panose="02000000000000000000" pitchFamily="2" charset="0"/>
                <a:ea typeface="Lato" panose="020F0502020204030203" pitchFamily="34" charset="0"/>
                <a:cs typeface="Poppins Medium" pitchFamily="2" charset="77"/>
              </a:rPr>
              <a:t>Utilize acquired machine learning and data analytics tools and techniques to address real-world business challenges.</a:t>
            </a:r>
          </a:p>
        </p:txBody>
      </p:sp>
      <p:sp>
        <p:nvSpPr>
          <p:cNvPr id="28" name="TextBox 27">
            <a:extLst>
              <a:ext uri="{FF2B5EF4-FFF2-40B4-BE49-F238E27FC236}">
                <a16:creationId xmlns:a16="http://schemas.microsoft.com/office/drawing/2014/main" id="{0995D4CB-9781-4132-A4D5-F328829A4B1B}"/>
              </a:ext>
            </a:extLst>
          </p:cNvPr>
          <p:cNvSpPr txBox="1"/>
          <p:nvPr/>
        </p:nvSpPr>
        <p:spPr>
          <a:xfrm>
            <a:off x="6835636" y="2024729"/>
            <a:ext cx="4556264" cy="738664"/>
          </a:xfrm>
          <a:prstGeom prst="rect">
            <a:avLst/>
          </a:prstGeom>
          <a:noFill/>
        </p:spPr>
        <p:txBody>
          <a:bodyPr wrap="square" rtlCol="0">
            <a:spAutoFit/>
          </a:bodyPr>
          <a:lstStyle/>
          <a:p>
            <a:r>
              <a:rPr lang="en-US" sz="1400" dirty="0">
                <a:latin typeface="Nexa Light" panose="02000000000000000000" pitchFamily="2" charset="0"/>
                <a:ea typeface="Lato" panose="020F0502020204030203" pitchFamily="34" charset="0"/>
                <a:cs typeface="Poppins Medium" pitchFamily="2" charset="77"/>
              </a:rPr>
              <a:t>Identify strategies to maximize hotel revenue by understanding booking patterns, cancellations, and factors affecting occupancy rates and average daily rates (ADR).</a:t>
            </a:r>
          </a:p>
        </p:txBody>
      </p:sp>
      <p:sp>
        <p:nvSpPr>
          <p:cNvPr id="6" name="Freeform 13">
            <a:extLst>
              <a:ext uri="{FF2B5EF4-FFF2-40B4-BE49-F238E27FC236}">
                <a16:creationId xmlns:a16="http://schemas.microsoft.com/office/drawing/2014/main" id="{0EA03B69-822D-46F2-7D15-1D48181AE642}"/>
              </a:ext>
            </a:extLst>
          </p:cNvPr>
          <p:cNvSpPr>
            <a:spLocks noEditPoints="1"/>
          </p:cNvSpPr>
          <p:nvPr/>
        </p:nvSpPr>
        <p:spPr bwMode="auto">
          <a:xfrm>
            <a:off x="-22458" y="4205612"/>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7" name="TextBox 6">
            <a:extLst>
              <a:ext uri="{FF2B5EF4-FFF2-40B4-BE49-F238E27FC236}">
                <a16:creationId xmlns:a16="http://schemas.microsoft.com/office/drawing/2014/main" id="{8370F2CA-DE3C-5F1E-56BD-45BBF003FBDA}"/>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4</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9" name="Freeform 13">
            <a:extLst>
              <a:ext uri="{FF2B5EF4-FFF2-40B4-BE49-F238E27FC236}">
                <a16:creationId xmlns:a16="http://schemas.microsoft.com/office/drawing/2014/main" id="{4339B2A9-E9A7-61EB-4E7C-8C3E948892D2}"/>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14" name="TextBox 13">
            <a:extLst>
              <a:ext uri="{FF2B5EF4-FFF2-40B4-BE49-F238E27FC236}">
                <a16:creationId xmlns:a16="http://schemas.microsoft.com/office/drawing/2014/main" id="{B8411743-6A13-43F1-80DB-BFD35DB241D6}"/>
              </a:ext>
            </a:extLst>
          </p:cNvPr>
          <p:cNvSpPr txBox="1"/>
          <p:nvPr/>
        </p:nvSpPr>
        <p:spPr>
          <a:xfrm>
            <a:off x="3698798" y="301676"/>
            <a:ext cx="4794405" cy="661720"/>
          </a:xfrm>
          <a:prstGeom prst="rect">
            <a:avLst/>
          </a:prstGeom>
          <a:noFill/>
        </p:spPr>
        <p:txBody>
          <a:bodyPr wrap="square" rtlCol="0">
            <a:spAutoFit/>
          </a:bodyPr>
          <a:lstStyle/>
          <a:p>
            <a:pPr algn="ctr">
              <a:lnSpc>
                <a:spcPct val="90000"/>
              </a:lnSpc>
            </a:pPr>
            <a:r>
              <a:rPr lang="en-US" sz="4000" dirty="0">
                <a:solidFill>
                  <a:srgbClr val="478EEE"/>
                </a:solidFill>
                <a:latin typeface="Nexa Bold" panose="02000000000000000000" pitchFamily="50" charset="0"/>
              </a:rPr>
              <a:t>Project Goals </a:t>
            </a:r>
          </a:p>
        </p:txBody>
      </p:sp>
      <p:pic>
        <p:nvPicPr>
          <p:cNvPr id="21" name="Picture 20" descr="A blue line drawing of a folder&#10;&#10;Description automatically generated with low confidence">
            <a:extLst>
              <a:ext uri="{FF2B5EF4-FFF2-40B4-BE49-F238E27FC236}">
                <a16:creationId xmlns:a16="http://schemas.microsoft.com/office/drawing/2014/main" id="{94713EEA-F801-8E80-612E-6FBE75BD6639}"/>
              </a:ext>
            </a:extLst>
          </p:cNvPr>
          <p:cNvPicPr>
            <a:picLocks noChangeAspect="1"/>
          </p:cNvPicPr>
          <p:nvPr/>
        </p:nvPicPr>
        <p:blipFill>
          <a:blip r:embed="rId2"/>
          <a:stretch>
            <a:fillRect/>
          </a:stretch>
        </p:blipFill>
        <p:spPr>
          <a:xfrm>
            <a:off x="3914218" y="3914851"/>
            <a:ext cx="403997" cy="403997"/>
          </a:xfrm>
          <a:prstGeom prst="rect">
            <a:avLst/>
          </a:prstGeom>
        </p:spPr>
      </p:pic>
      <p:pic>
        <p:nvPicPr>
          <p:cNvPr id="30" name="Picture 29" descr="A picture containing symbol, circle, graphics, logo&#10;&#10;Description automatically generated">
            <a:extLst>
              <a:ext uri="{FF2B5EF4-FFF2-40B4-BE49-F238E27FC236}">
                <a16:creationId xmlns:a16="http://schemas.microsoft.com/office/drawing/2014/main" id="{07DF3046-7349-89BC-004B-25A169371850}"/>
              </a:ext>
            </a:extLst>
          </p:cNvPr>
          <p:cNvPicPr>
            <a:picLocks noChangeAspect="1"/>
          </p:cNvPicPr>
          <p:nvPr/>
        </p:nvPicPr>
        <p:blipFill>
          <a:blip r:embed="rId3"/>
          <a:stretch>
            <a:fillRect/>
          </a:stretch>
        </p:blipFill>
        <p:spPr>
          <a:xfrm>
            <a:off x="4908499" y="2920571"/>
            <a:ext cx="403997" cy="403997"/>
          </a:xfrm>
          <a:prstGeom prst="rect">
            <a:avLst/>
          </a:prstGeom>
        </p:spPr>
      </p:pic>
      <p:pic>
        <p:nvPicPr>
          <p:cNvPr id="32" name="Picture 31" descr="A blue circle with arrows around it&#10;&#10;Description automatically generated with low confidence">
            <a:extLst>
              <a:ext uri="{FF2B5EF4-FFF2-40B4-BE49-F238E27FC236}">
                <a16:creationId xmlns:a16="http://schemas.microsoft.com/office/drawing/2014/main" id="{F09D4352-68AD-A23E-3A98-E74E918FA87A}"/>
              </a:ext>
            </a:extLst>
          </p:cNvPr>
          <p:cNvPicPr>
            <a:picLocks noChangeAspect="1"/>
          </p:cNvPicPr>
          <p:nvPr/>
        </p:nvPicPr>
        <p:blipFill>
          <a:blip r:embed="rId4"/>
          <a:stretch>
            <a:fillRect/>
          </a:stretch>
        </p:blipFill>
        <p:spPr>
          <a:xfrm>
            <a:off x="5898970" y="1932639"/>
            <a:ext cx="403997" cy="403997"/>
          </a:xfrm>
          <a:prstGeom prst="rect">
            <a:avLst/>
          </a:prstGeom>
        </p:spPr>
      </p:pic>
      <p:pic>
        <p:nvPicPr>
          <p:cNvPr id="36" name="Picture 35" descr="A picture containing circle, graphics, art, design&#10;&#10;Description automatically generated">
            <a:extLst>
              <a:ext uri="{FF2B5EF4-FFF2-40B4-BE49-F238E27FC236}">
                <a16:creationId xmlns:a16="http://schemas.microsoft.com/office/drawing/2014/main" id="{9AF7062F-EA3B-330D-3CAE-20D27C5E5CB7}"/>
              </a:ext>
            </a:extLst>
          </p:cNvPr>
          <p:cNvPicPr>
            <a:picLocks noChangeAspect="1"/>
          </p:cNvPicPr>
          <p:nvPr/>
        </p:nvPicPr>
        <p:blipFill>
          <a:blip r:embed="rId5"/>
          <a:stretch>
            <a:fillRect/>
          </a:stretch>
        </p:blipFill>
        <p:spPr>
          <a:xfrm>
            <a:off x="2919938" y="4897981"/>
            <a:ext cx="403997" cy="403997"/>
          </a:xfrm>
          <a:prstGeom prst="rect">
            <a:avLst/>
          </a:prstGeom>
        </p:spPr>
      </p:pic>
    </p:spTree>
    <p:extLst>
      <p:ext uri="{BB962C8B-B14F-4D97-AF65-F5344CB8AC3E}">
        <p14:creationId xmlns:p14="http://schemas.microsoft.com/office/powerpoint/2010/main" val="518776342"/>
      </p:ext>
    </p:extLst>
  </p:cSld>
  <p:clrMapOvr>
    <a:masterClrMapping/>
  </p:clrMapOvr>
  <p:transition spd="slow">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14:presetBounceEnd="68182">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14:bounceEnd="68182">
                                          <p:cBhvr additive="base">
                                            <p:cTn id="11" dur="1100" fill="hold"/>
                                            <p:tgtEl>
                                              <p:spTgt spid="3"/>
                                            </p:tgtEl>
                                            <p:attrNameLst>
                                              <p:attrName>ppt_x</p:attrName>
                                            </p:attrNameLst>
                                          </p:cBhvr>
                                          <p:tavLst>
                                            <p:tav tm="0">
                                              <p:val>
                                                <p:strVal val="#ppt_x"/>
                                              </p:val>
                                            </p:tav>
                                            <p:tav tm="100000">
                                              <p:val>
                                                <p:strVal val="#ppt_x"/>
                                              </p:val>
                                            </p:tav>
                                          </p:tavLst>
                                        </p:anim>
                                        <p:anim calcmode="lin" valueType="num" p14:bounceEnd="68182">
                                          <p:cBhvr additive="base">
                                            <p:cTn id="12" dur="11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8182">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14:bounceEnd="68182">
                                          <p:cBhvr additive="base">
                                            <p:cTn id="15" dur="1100" fill="hold"/>
                                            <p:tgtEl>
                                              <p:spTgt spid="4"/>
                                            </p:tgtEl>
                                            <p:attrNameLst>
                                              <p:attrName>ppt_x</p:attrName>
                                            </p:attrNameLst>
                                          </p:cBhvr>
                                          <p:tavLst>
                                            <p:tav tm="0">
                                              <p:val>
                                                <p:strVal val="#ppt_x"/>
                                              </p:val>
                                            </p:tav>
                                            <p:tav tm="100000">
                                              <p:val>
                                                <p:strVal val="#ppt_x"/>
                                              </p:val>
                                            </p:tav>
                                          </p:tavLst>
                                        </p:anim>
                                        <p:anim calcmode="lin" valueType="num" p14:bounceEnd="68182">
                                          <p:cBhvr additive="base">
                                            <p:cTn id="16" dur="1100" fill="hold"/>
                                            <p:tgtEl>
                                              <p:spTgt spid="4"/>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3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2" presetClass="entr" presetSubtype="4" fill="hold" grpId="0" nodeType="withEffect" p14:presetBounceEnd="68182">
                                      <p:stCondLst>
                                        <p:cond delay="100"/>
                                      </p:stCondLst>
                                      <p:childTnLst>
                                        <p:set>
                                          <p:cBhvr>
                                            <p:cTn id="25" dur="1" fill="hold">
                                              <p:stCondLst>
                                                <p:cond delay="0"/>
                                              </p:stCondLst>
                                            </p:cTn>
                                            <p:tgtEl>
                                              <p:spTgt spid="11"/>
                                            </p:tgtEl>
                                            <p:attrNameLst>
                                              <p:attrName>style.visibility</p:attrName>
                                            </p:attrNameLst>
                                          </p:cBhvr>
                                          <p:to>
                                            <p:strVal val="visible"/>
                                          </p:to>
                                        </p:set>
                                        <p:anim calcmode="lin" valueType="num" p14:bounceEnd="68182">
                                          <p:cBhvr additive="base">
                                            <p:cTn id="26" dur="1100" fill="hold"/>
                                            <p:tgtEl>
                                              <p:spTgt spid="11"/>
                                            </p:tgtEl>
                                            <p:attrNameLst>
                                              <p:attrName>ppt_x</p:attrName>
                                            </p:attrNameLst>
                                          </p:cBhvr>
                                          <p:tavLst>
                                            <p:tav tm="0">
                                              <p:val>
                                                <p:strVal val="#ppt_x"/>
                                              </p:val>
                                            </p:tav>
                                            <p:tav tm="100000">
                                              <p:val>
                                                <p:strVal val="#ppt_x"/>
                                              </p:val>
                                            </p:tav>
                                          </p:tavLst>
                                        </p:anim>
                                        <p:anim calcmode="lin" valueType="num" p14:bounceEnd="68182">
                                          <p:cBhvr additive="base">
                                            <p:cTn id="27" dur="11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14:presetBounceEnd="68182">
                                      <p:stCondLst>
                                        <p:cond delay="200"/>
                                      </p:stCondLst>
                                      <p:childTnLst>
                                        <p:set>
                                          <p:cBhvr>
                                            <p:cTn id="29" dur="1" fill="hold">
                                              <p:stCondLst>
                                                <p:cond delay="0"/>
                                              </p:stCondLst>
                                            </p:cTn>
                                            <p:tgtEl>
                                              <p:spTgt spid="12"/>
                                            </p:tgtEl>
                                            <p:attrNameLst>
                                              <p:attrName>style.visibility</p:attrName>
                                            </p:attrNameLst>
                                          </p:cBhvr>
                                          <p:to>
                                            <p:strVal val="visible"/>
                                          </p:to>
                                        </p:set>
                                        <p:anim calcmode="lin" valueType="num" p14:bounceEnd="68182">
                                          <p:cBhvr additive="base">
                                            <p:cTn id="30" dur="1100" fill="hold"/>
                                            <p:tgtEl>
                                              <p:spTgt spid="12"/>
                                            </p:tgtEl>
                                            <p:attrNameLst>
                                              <p:attrName>ppt_x</p:attrName>
                                            </p:attrNameLst>
                                          </p:cBhvr>
                                          <p:tavLst>
                                            <p:tav tm="0">
                                              <p:val>
                                                <p:strVal val="#ppt_x"/>
                                              </p:val>
                                            </p:tav>
                                            <p:tav tm="100000">
                                              <p:val>
                                                <p:strVal val="#ppt_x"/>
                                              </p:val>
                                            </p:tav>
                                          </p:tavLst>
                                        </p:anim>
                                        <p:anim calcmode="lin" valueType="num" p14:bounceEnd="68182">
                                          <p:cBhvr additive="base">
                                            <p:cTn id="31" dur="1100" fill="hold"/>
                                            <p:tgtEl>
                                              <p:spTgt spid="12"/>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4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2600"/>
                                </p:stCondLst>
                                <p:childTnLst>
                                  <p:par>
                                    <p:cTn id="36" presetID="2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 presetClass="entr" presetSubtype="4" fill="hold" grpId="0" nodeType="withEffect" p14:presetBounceEnd="68182">
                                      <p:stCondLst>
                                        <p:cond delay="100"/>
                                      </p:stCondLst>
                                      <p:childTnLst>
                                        <p:set>
                                          <p:cBhvr>
                                            <p:cTn id="40" dur="1" fill="hold">
                                              <p:stCondLst>
                                                <p:cond delay="0"/>
                                              </p:stCondLst>
                                            </p:cTn>
                                            <p:tgtEl>
                                              <p:spTgt spid="18"/>
                                            </p:tgtEl>
                                            <p:attrNameLst>
                                              <p:attrName>style.visibility</p:attrName>
                                            </p:attrNameLst>
                                          </p:cBhvr>
                                          <p:to>
                                            <p:strVal val="visible"/>
                                          </p:to>
                                        </p:set>
                                        <p:anim calcmode="lin" valueType="num" p14:bounceEnd="68182">
                                          <p:cBhvr additive="base">
                                            <p:cTn id="41" dur="1100" fill="hold"/>
                                            <p:tgtEl>
                                              <p:spTgt spid="18"/>
                                            </p:tgtEl>
                                            <p:attrNameLst>
                                              <p:attrName>ppt_x</p:attrName>
                                            </p:attrNameLst>
                                          </p:cBhvr>
                                          <p:tavLst>
                                            <p:tav tm="0">
                                              <p:val>
                                                <p:strVal val="#ppt_x"/>
                                              </p:val>
                                            </p:tav>
                                            <p:tav tm="100000">
                                              <p:val>
                                                <p:strVal val="#ppt_x"/>
                                              </p:val>
                                            </p:tav>
                                          </p:tavLst>
                                        </p:anim>
                                        <p:anim calcmode="lin" valueType="num" p14:bounceEnd="68182">
                                          <p:cBhvr additive="base">
                                            <p:cTn id="42" dur="11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68182">
                                      <p:stCondLst>
                                        <p:cond delay="200"/>
                                      </p:stCondLst>
                                      <p:childTnLst>
                                        <p:set>
                                          <p:cBhvr>
                                            <p:cTn id="44" dur="1" fill="hold">
                                              <p:stCondLst>
                                                <p:cond delay="0"/>
                                              </p:stCondLst>
                                            </p:cTn>
                                            <p:tgtEl>
                                              <p:spTgt spid="19"/>
                                            </p:tgtEl>
                                            <p:attrNameLst>
                                              <p:attrName>style.visibility</p:attrName>
                                            </p:attrNameLst>
                                          </p:cBhvr>
                                          <p:to>
                                            <p:strVal val="visible"/>
                                          </p:to>
                                        </p:set>
                                        <p:anim calcmode="lin" valueType="num" p14:bounceEnd="68182">
                                          <p:cBhvr additive="base">
                                            <p:cTn id="45" dur="1100" fill="hold"/>
                                            <p:tgtEl>
                                              <p:spTgt spid="19"/>
                                            </p:tgtEl>
                                            <p:attrNameLst>
                                              <p:attrName>ppt_x</p:attrName>
                                            </p:attrNameLst>
                                          </p:cBhvr>
                                          <p:tavLst>
                                            <p:tav tm="0">
                                              <p:val>
                                                <p:strVal val="#ppt_x"/>
                                              </p:val>
                                            </p:tav>
                                            <p:tav tm="100000">
                                              <p:val>
                                                <p:strVal val="#ppt_x"/>
                                              </p:val>
                                            </p:tav>
                                          </p:tavLst>
                                        </p:anim>
                                        <p:anim calcmode="lin" valueType="num" p14:bounceEnd="68182">
                                          <p:cBhvr additive="base">
                                            <p:cTn id="46" dur="1100" fill="hold"/>
                                            <p:tgtEl>
                                              <p:spTgt spid="19"/>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40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par>
                              <p:cTn id="50" fill="hold">
                                <p:stCondLst>
                                  <p:cond delay="3900"/>
                                </p:stCondLst>
                                <p:childTnLst>
                                  <p:par>
                                    <p:cTn id="51" presetID="22" presetClass="entr" presetSubtype="8"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par>
                                    <p:cTn id="54" presetID="2" presetClass="entr" presetSubtype="4" fill="hold" grpId="0" nodeType="withEffect" p14:presetBounceEnd="68182">
                                      <p:stCondLst>
                                        <p:cond delay="100"/>
                                      </p:stCondLst>
                                      <p:childTnLst>
                                        <p:set>
                                          <p:cBhvr>
                                            <p:cTn id="55" dur="1" fill="hold">
                                              <p:stCondLst>
                                                <p:cond delay="0"/>
                                              </p:stCondLst>
                                            </p:cTn>
                                            <p:tgtEl>
                                              <p:spTgt spid="23"/>
                                            </p:tgtEl>
                                            <p:attrNameLst>
                                              <p:attrName>style.visibility</p:attrName>
                                            </p:attrNameLst>
                                          </p:cBhvr>
                                          <p:to>
                                            <p:strVal val="visible"/>
                                          </p:to>
                                        </p:set>
                                        <p:anim calcmode="lin" valueType="num" p14:bounceEnd="68182">
                                          <p:cBhvr additive="base">
                                            <p:cTn id="56" dur="1100" fill="hold"/>
                                            <p:tgtEl>
                                              <p:spTgt spid="23"/>
                                            </p:tgtEl>
                                            <p:attrNameLst>
                                              <p:attrName>ppt_x</p:attrName>
                                            </p:attrNameLst>
                                          </p:cBhvr>
                                          <p:tavLst>
                                            <p:tav tm="0">
                                              <p:val>
                                                <p:strVal val="#ppt_x"/>
                                              </p:val>
                                            </p:tav>
                                            <p:tav tm="100000">
                                              <p:val>
                                                <p:strVal val="#ppt_x"/>
                                              </p:val>
                                            </p:tav>
                                          </p:tavLst>
                                        </p:anim>
                                        <p:anim calcmode="lin" valueType="num" p14:bounceEnd="68182">
                                          <p:cBhvr additive="base">
                                            <p:cTn id="57" dur="1100" fill="hold"/>
                                            <p:tgtEl>
                                              <p:spTgt spid="2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14:presetBounceEnd="68182">
                                      <p:stCondLst>
                                        <p:cond delay="200"/>
                                      </p:stCondLst>
                                      <p:childTnLst>
                                        <p:set>
                                          <p:cBhvr>
                                            <p:cTn id="59" dur="1" fill="hold">
                                              <p:stCondLst>
                                                <p:cond delay="0"/>
                                              </p:stCondLst>
                                            </p:cTn>
                                            <p:tgtEl>
                                              <p:spTgt spid="24"/>
                                            </p:tgtEl>
                                            <p:attrNameLst>
                                              <p:attrName>style.visibility</p:attrName>
                                            </p:attrNameLst>
                                          </p:cBhvr>
                                          <p:to>
                                            <p:strVal val="visible"/>
                                          </p:to>
                                        </p:set>
                                        <p:anim calcmode="lin" valueType="num" p14:bounceEnd="68182">
                                          <p:cBhvr additive="base">
                                            <p:cTn id="60" dur="1100" fill="hold"/>
                                            <p:tgtEl>
                                              <p:spTgt spid="24"/>
                                            </p:tgtEl>
                                            <p:attrNameLst>
                                              <p:attrName>ppt_x</p:attrName>
                                            </p:attrNameLst>
                                          </p:cBhvr>
                                          <p:tavLst>
                                            <p:tav tm="0">
                                              <p:val>
                                                <p:strVal val="#ppt_x"/>
                                              </p:val>
                                            </p:tav>
                                            <p:tav tm="100000">
                                              <p:val>
                                                <p:strVal val="#ppt_x"/>
                                              </p:val>
                                            </p:tav>
                                          </p:tavLst>
                                        </p:anim>
                                        <p:anim calcmode="lin" valueType="num" p14:bounceEnd="68182">
                                          <p:cBhvr additive="base">
                                            <p:cTn id="61" dur="1100" fill="hold"/>
                                            <p:tgtEl>
                                              <p:spTgt spid="24"/>
                                            </p:tgtEl>
                                            <p:attrNameLst>
                                              <p:attrName>ppt_y</p:attrName>
                                            </p:attrNameLst>
                                          </p:cBhvr>
                                          <p:tavLst>
                                            <p:tav tm="0">
                                              <p:val>
                                                <p:strVal val="1+#ppt_h/2"/>
                                              </p:val>
                                            </p:tav>
                                            <p:tav tm="100000">
                                              <p:val>
                                                <p:strVal val="#ppt_y"/>
                                              </p:val>
                                            </p:tav>
                                          </p:tavLst>
                                        </p:anim>
                                      </p:childTnLst>
                                    </p:cTn>
                                  </p:par>
                                  <p:par>
                                    <p:cTn id="62" presetID="10" presetClass="entr" presetSubtype="0" fill="hold" grpId="0" nodeType="withEffect">
                                      <p:stCondLst>
                                        <p:cond delay="4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22" presetClass="entr" presetSubtype="8" fill="hold" grpId="0" nodeType="withEffect">
                                      <p:stCondLst>
                                        <p:cond delay="110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1000"/>
                                            <p:tgtEl>
                                              <p:spTgt spid="22"/>
                                            </p:tgtEl>
                                          </p:cBhvr>
                                        </p:animEffect>
                                      </p:childTnLst>
                                    </p:cTn>
                                  </p:par>
                                  <p:par>
                                    <p:cTn id="68" presetID="2" presetClass="entr" presetSubtype="1" decel="10000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750" fill="hold"/>
                                            <p:tgtEl>
                                              <p:spTgt spid="14"/>
                                            </p:tgtEl>
                                            <p:attrNameLst>
                                              <p:attrName>ppt_x</p:attrName>
                                            </p:attrNameLst>
                                          </p:cBhvr>
                                          <p:tavLst>
                                            <p:tav tm="0">
                                              <p:val>
                                                <p:strVal val="#ppt_x"/>
                                              </p:val>
                                            </p:tav>
                                            <p:tav tm="100000">
                                              <p:val>
                                                <p:strVal val="#ppt_x"/>
                                              </p:val>
                                            </p:tav>
                                          </p:tavLst>
                                        </p:anim>
                                        <p:anim calcmode="lin" valueType="num">
                                          <p:cBhvr additive="base">
                                            <p:cTn id="7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animBg="1"/>
          <p:bldP spid="4" grpId="0" animBg="1"/>
          <p:bldP spid="10" grpId="0" animBg="1"/>
          <p:bldP spid="11" grpId="0" animBg="1"/>
          <p:bldP spid="12" grpId="0" animBg="1"/>
          <p:bldP spid="17" grpId="0" animBg="1"/>
          <p:bldP spid="18" grpId="0" animBg="1"/>
          <p:bldP spid="19" grpId="0" animBg="1"/>
          <p:bldP spid="22" grpId="0" animBg="1"/>
          <p:bldP spid="23" grpId="0" animBg="1"/>
          <p:bldP spid="24" grpId="0" animBg="1"/>
          <p:bldP spid="25" grpId="0"/>
          <p:bldP spid="26" grpId="0"/>
          <p:bldP spid="27" grpId="0"/>
          <p:bldP spid="28"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100" fill="hold"/>
                                            <p:tgtEl>
                                              <p:spTgt spid="3"/>
                                            </p:tgtEl>
                                            <p:attrNameLst>
                                              <p:attrName>ppt_x</p:attrName>
                                            </p:attrNameLst>
                                          </p:cBhvr>
                                          <p:tavLst>
                                            <p:tav tm="0">
                                              <p:val>
                                                <p:strVal val="#ppt_x"/>
                                              </p:val>
                                            </p:tav>
                                            <p:tav tm="100000">
                                              <p:val>
                                                <p:strVal val="#ppt_x"/>
                                              </p:val>
                                            </p:tav>
                                          </p:tavLst>
                                        </p:anim>
                                        <p:anim calcmode="lin" valueType="num">
                                          <p:cBhvr additive="base">
                                            <p:cTn id="12" dur="11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100" fill="hold"/>
                                            <p:tgtEl>
                                              <p:spTgt spid="4"/>
                                            </p:tgtEl>
                                            <p:attrNameLst>
                                              <p:attrName>ppt_x</p:attrName>
                                            </p:attrNameLst>
                                          </p:cBhvr>
                                          <p:tavLst>
                                            <p:tav tm="0">
                                              <p:val>
                                                <p:strVal val="#ppt_x"/>
                                              </p:val>
                                            </p:tav>
                                            <p:tav tm="100000">
                                              <p:val>
                                                <p:strVal val="#ppt_x"/>
                                              </p:val>
                                            </p:tav>
                                          </p:tavLst>
                                        </p:anim>
                                        <p:anim calcmode="lin" valueType="num">
                                          <p:cBhvr additive="base">
                                            <p:cTn id="16" dur="1100" fill="hold"/>
                                            <p:tgtEl>
                                              <p:spTgt spid="4"/>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3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2" presetClass="entr" presetSubtype="4" fill="hold" grpId="0" nodeType="withEffect">
                                      <p:stCondLst>
                                        <p:cond delay="10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100" fill="hold"/>
                                            <p:tgtEl>
                                              <p:spTgt spid="11"/>
                                            </p:tgtEl>
                                            <p:attrNameLst>
                                              <p:attrName>ppt_x</p:attrName>
                                            </p:attrNameLst>
                                          </p:cBhvr>
                                          <p:tavLst>
                                            <p:tav tm="0">
                                              <p:val>
                                                <p:strVal val="#ppt_x"/>
                                              </p:val>
                                            </p:tav>
                                            <p:tav tm="100000">
                                              <p:val>
                                                <p:strVal val="#ppt_x"/>
                                              </p:val>
                                            </p:tav>
                                          </p:tavLst>
                                        </p:anim>
                                        <p:anim calcmode="lin" valueType="num">
                                          <p:cBhvr additive="base">
                                            <p:cTn id="27" dur="11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20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1100" fill="hold"/>
                                            <p:tgtEl>
                                              <p:spTgt spid="12"/>
                                            </p:tgtEl>
                                            <p:attrNameLst>
                                              <p:attrName>ppt_x</p:attrName>
                                            </p:attrNameLst>
                                          </p:cBhvr>
                                          <p:tavLst>
                                            <p:tav tm="0">
                                              <p:val>
                                                <p:strVal val="#ppt_x"/>
                                              </p:val>
                                            </p:tav>
                                            <p:tav tm="100000">
                                              <p:val>
                                                <p:strVal val="#ppt_x"/>
                                              </p:val>
                                            </p:tav>
                                          </p:tavLst>
                                        </p:anim>
                                        <p:anim calcmode="lin" valueType="num">
                                          <p:cBhvr additive="base">
                                            <p:cTn id="31" dur="1100" fill="hold"/>
                                            <p:tgtEl>
                                              <p:spTgt spid="12"/>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4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2600"/>
                                </p:stCondLst>
                                <p:childTnLst>
                                  <p:par>
                                    <p:cTn id="36" presetID="2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 presetClass="entr" presetSubtype="4" fill="hold" grpId="0" nodeType="withEffect">
                                      <p:stCondLst>
                                        <p:cond delay="10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1100" fill="hold"/>
                                            <p:tgtEl>
                                              <p:spTgt spid="18"/>
                                            </p:tgtEl>
                                            <p:attrNameLst>
                                              <p:attrName>ppt_x</p:attrName>
                                            </p:attrNameLst>
                                          </p:cBhvr>
                                          <p:tavLst>
                                            <p:tav tm="0">
                                              <p:val>
                                                <p:strVal val="#ppt_x"/>
                                              </p:val>
                                            </p:tav>
                                            <p:tav tm="100000">
                                              <p:val>
                                                <p:strVal val="#ppt_x"/>
                                              </p:val>
                                            </p:tav>
                                          </p:tavLst>
                                        </p:anim>
                                        <p:anim calcmode="lin" valueType="num">
                                          <p:cBhvr additive="base">
                                            <p:cTn id="42" dur="11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2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1100" fill="hold"/>
                                            <p:tgtEl>
                                              <p:spTgt spid="19"/>
                                            </p:tgtEl>
                                            <p:attrNameLst>
                                              <p:attrName>ppt_x</p:attrName>
                                            </p:attrNameLst>
                                          </p:cBhvr>
                                          <p:tavLst>
                                            <p:tav tm="0">
                                              <p:val>
                                                <p:strVal val="#ppt_x"/>
                                              </p:val>
                                            </p:tav>
                                            <p:tav tm="100000">
                                              <p:val>
                                                <p:strVal val="#ppt_x"/>
                                              </p:val>
                                            </p:tav>
                                          </p:tavLst>
                                        </p:anim>
                                        <p:anim calcmode="lin" valueType="num">
                                          <p:cBhvr additive="base">
                                            <p:cTn id="46" dur="1100" fill="hold"/>
                                            <p:tgtEl>
                                              <p:spTgt spid="19"/>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40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par>
                              <p:cTn id="50" fill="hold">
                                <p:stCondLst>
                                  <p:cond delay="3900"/>
                                </p:stCondLst>
                                <p:childTnLst>
                                  <p:par>
                                    <p:cTn id="51" presetID="22" presetClass="entr" presetSubtype="8"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par>
                                    <p:cTn id="54" presetID="2" presetClass="entr" presetSubtype="4" fill="hold" grpId="0" nodeType="withEffect">
                                      <p:stCondLst>
                                        <p:cond delay="10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1100" fill="hold"/>
                                            <p:tgtEl>
                                              <p:spTgt spid="23"/>
                                            </p:tgtEl>
                                            <p:attrNameLst>
                                              <p:attrName>ppt_x</p:attrName>
                                            </p:attrNameLst>
                                          </p:cBhvr>
                                          <p:tavLst>
                                            <p:tav tm="0">
                                              <p:val>
                                                <p:strVal val="#ppt_x"/>
                                              </p:val>
                                            </p:tav>
                                            <p:tav tm="100000">
                                              <p:val>
                                                <p:strVal val="#ppt_x"/>
                                              </p:val>
                                            </p:tav>
                                          </p:tavLst>
                                        </p:anim>
                                        <p:anim calcmode="lin" valueType="num">
                                          <p:cBhvr additive="base">
                                            <p:cTn id="57" dur="1100" fill="hold"/>
                                            <p:tgtEl>
                                              <p:spTgt spid="2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20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1100" fill="hold"/>
                                            <p:tgtEl>
                                              <p:spTgt spid="24"/>
                                            </p:tgtEl>
                                            <p:attrNameLst>
                                              <p:attrName>ppt_x</p:attrName>
                                            </p:attrNameLst>
                                          </p:cBhvr>
                                          <p:tavLst>
                                            <p:tav tm="0">
                                              <p:val>
                                                <p:strVal val="#ppt_x"/>
                                              </p:val>
                                            </p:tav>
                                            <p:tav tm="100000">
                                              <p:val>
                                                <p:strVal val="#ppt_x"/>
                                              </p:val>
                                            </p:tav>
                                          </p:tavLst>
                                        </p:anim>
                                        <p:anim calcmode="lin" valueType="num">
                                          <p:cBhvr additive="base">
                                            <p:cTn id="61" dur="1100" fill="hold"/>
                                            <p:tgtEl>
                                              <p:spTgt spid="24"/>
                                            </p:tgtEl>
                                            <p:attrNameLst>
                                              <p:attrName>ppt_y</p:attrName>
                                            </p:attrNameLst>
                                          </p:cBhvr>
                                          <p:tavLst>
                                            <p:tav tm="0">
                                              <p:val>
                                                <p:strVal val="1+#ppt_h/2"/>
                                              </p:val>
                                            </p:tav>
                                            <p:tav tm="100000">
                                              <p:val>
                                                <p:strVal val="#ppt_y"/>
                                              </p:val>
                                            </p:tav>
                                          </p:tavLst>
                                        </p:anim>
                                      </p:childTnLst>
                                    </p:cTn>
                                  </p:par>
                                  <p:par>
                                    <p:cTn id="62" presetID="10" presetClass="entr" presetSubtype="0" fill="hold" grpId="0" nodeType="withEffect">
                                      <p:stCondLst>
                                        <p:cond delay="4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22" presetClass="entr" presetSubtype="8" fill="hold" grpId="0" nodeType="withEffect">
                                      <p:stCondLst>
                                        <p:cond delay="110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1000"/>
                                            <p:tgtEl>
                                              <p:spTgt spid="22"/>
                                            </p:tgtEl>
                                          </p:cBhvr>
                                        </p:animEffect>
                                      </p:childTnLst>
                                    </p:cTn>
                                  </p:par>
                                  <p:par>
                                    <p:cTn id="68" presetID="2" presetClass="entr" presetSubtype="1" decel="10000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750" fill="hold"/>
                                            <p:tgtEl>
                                              <p:spTgt spid="14"/>
                                            </p:tgtEl>
                                            <p:attrNameLst>
                                              <p:attrName>ppt_x</p:attrName>
                                            </p:attrNameLst>
                                          </p:cBhvr>
                                          <p:tavLst>
                                            <p:tav tm="0">
                                              <p:val>
                                                <p:strVal val="#ppt_x"/>
                                              </p:val>
                                            </p:tav>
                                            <p:tav tm="100000">
                                              <p:val>
                                                <p:strVal val="#ppt_x"/>
                                              </p:val>
                                            </p:tav>
                                          </p:tavLst>
                                        </p:anim>
                                        <p:anim calcmode="lin" valueType="num">
                                          <p:cBhvr additive="base">
                                            <p:cTn id="7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animBg="1"/>
          <p:bldP spid="4" grpId="0" animBg="1"/>
          <p:bldP spid="10" grpId="0" animBg="1"/>
          <p:bldP spid="11" grpId="0" animBg="1"/>
          <p:bldP spid="12" grpId="0" animBg="1"/>
          <p:bldP spid="17" grpId="0" animBg="1"/>
          <p:bldP spid="18" grpId="0" animBg="1"/>
          <p:bldP spid="19" grpId="0" animBg="1"/>
          <p:bldP spid="22" grpId="0" animBg="1"/>
          <p:bldP spid="23" grpId="0" animBg="1"/>
          <p:bldP spid="24" grpId="0" animBg="1"/>
          <p:bldP spid="25" grpId="0"/>
          <p:bldP spid="26" grpId="0"/>
          <p:bldP spid="27" grpId="0"/>
          <p:bldP spid="28" grpId="0"/>
          <p:bldP spid="14"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E71FB-9F21-6AD3-7158-64E392CBD909}"/>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5</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3" name="Freeform 13">
            <a:extLst>
              <a:ext uri="{FF2B5EF4-FFF2-40B4-BE49-F238E27FC236}">
                <a16:creationId xmlns:a16="http://schemas.microsoft.com/office/drawing/2014/main" id="{4C3F2142-D1B4-5499-7272-7EBC9B1321F7}"/>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4" name="TextBox 3">
            <a:extLst>
              <a:ext uri="{FF2B5EF4-FFF2-40B4-BE49-F238E27FC236}">
                <a16:creationId xmlns:a16="http://schemas.microsoft.com/office/drawing/2014/main" id="{7569CD22-8AFD-C781-F40A-767CFCD55499}"/>
              </a:ext>
            </a:extLst>
          </p:cNvPr>
          <p:cNvSpPr txBox="1"/>
          <p:nvPr/>
        </p:nvSpPr>
        <p:spPr>
          <a:xfrm>
            <a:off x="2349500" y="301676"/>
            <a:ext cx="7493000" cy="661720"/>
          </a:xfrm>
          <a:prstGeom prst="rect">
            <a:avLst/>
          </a:prstGeom>
          <a:noFill/>
        </p:spPr>
        <p:txBody>
          <a:bodyPr wrap="square" rtlCol="0">
            <a:spAutoFit/>
          </a:bodyPr>
          <a:lstStyle/>
          <a:p>
            <a:pPr algn="ctr">
              <a:lnSpc>
                <a:spcPct val="90000"/>
              </a:lnSpc>
            </a:pPr>
            <a:r>
              <a:rPr lang="en-US" sz="4000" dirty="0">
                <a:solidFill>
                  <a:srgbClr val="478EEE"/>
                </a:solidFill>
                <a:latin typeface="Nexa Bold" panose="02000000000000000000" pitchFamily="50" charset="0"/>
              </a:rPr>
              <a:t>Exploratory Data Analysis </a:t>
            </a:r>
          </a:p>
        </p:txBody>
      </p:sp>
      <p:sp>
        <p:nvSpPr>
          <p:cNvPr id="5" name="Freeform 13">
            <a:extLst>
              <a:ext uri="{FF2B5EF4-FFF2-40B4-BE49-F238E27FC236}">
                <a16:creationId xmlns:a16="http://schemas.microsoft.com/office/drawing/2014/main" id="{A4A03B4E-F1D7-D25E-299A-3CEE3AA50771}"/>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6" name="Rounded Rectangle 5">
            <a:extLst>
              <a:ext uri="{FF2B5EF4-FFF2-40B4-BE49-F238E27FC236}">
                <a16:creationId xmlns:a16="http://schemas.microsoft.com/office/drawing/2014/main" id="{091320AE-6D0D-37A3-9D10-0D65B729E243}"/>
              </a:ext>
            </a:extLst>
          </p:cNvPr>
          <p:cNvSpPr/>
          <p:nvPr/>
        </p:nvSpPr>
        <p:spPr>
          <a:xfrm>
            <a:off x="660020" y="1896398"/>
            <a:ext cx="3286713" cy="3683000"/>
          </a:xfrm>
          <a:prstGeom prst="roundRect">
            <a:avLst>
              <a:gd name="adj" fmla="val 3130"/>
            </a:avLst>
          </a:prstGeom>
          <a:solidFill>
            <a:schemeClr val="bg1"/>
          </a:solidFill>
          <a:ln>
            <a:noFill/>
          </a:ln>
          <a:effectLst>
            <a:outerShdw blurRad="509255" algn="ctr" rotWithShape="0">
              <a:schemeClr val="bg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 name="Rounded Rectangle 6">
            <a:extLst>
              <a:ext uri="{FF2B5EF4-FFF2-40B4-BE49-F238E27FC236}">
                <a16:creationId xmlns:a16="http://schemas.microsoft.com/office/drawing/2014/main" id="{279AA10E-6501-C18B-95BE-96ADC72B7FC6}"/>
              </a:ext>
            </a:extLst>
          </p:cNvPr>
          <p:cNvSpPr/>
          <p:nvPr/>
        </p:nvSpPr>
        <p:spPr>
          <a:xfrm>
            <a:off x="4452643" y="1896398"/>
            <a:ext cx="3286714" cy="3683000"/>
          </a:xfrm>
          <a:prstGeom prst="roundRect">
            <a:avLst>
              <a:gd name="adj" fmla="val 3130"/>
            </a:avLst>
          </a:prstGeom>
          <a:solidFill>
            <a:schemeClr val="bg1"/>
          </a:solidFill>
          <a:ln>
            <a:noFill/>
          </a:ln>
          <a:effectLst>
            <a:outerShdw blurRad="509255" algn="ctr" rotWithShape="0">
              <a:schemeClr val="bg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 name="Rounded Rectangle 7">
            <a:extLst>
              <a:ext uri="{FF2B5EF4-FFF2-40B4-BE49-F238E27FC236}">
                <a16:creationId xmlns:a16="http://schemas.microsoft.com/office/drawing/2014/main" id="{870572A4-4CF8-964A-8C90-3CCB33443161}"/>
              </a:ext>
            </a:extLst>
          </p:cNvPr>
          <p:cNvSpPr/>
          <p:nvPr/>
        </p:nvSpPr>
        <p:spPr>
          <a:xfrm>
            <a:off x="8245267" y="1896398"/>
            <a:ext cx="3286714" cy="3683000"/>
          </a:xfrm>
          <a:prstGeom prst="roundRect">
            <a:avLst>
              <a:gd name="adj" fmla="val 3130"/>
            </a:avLst>
          </a:prstGeom>
          <a:solidFill>
            <a:srgbClr val="478EEE"/>
          </a:solidFill>
          <a:ln>
            <a:noFill/>
          </a:ln>
          <a:effectLst>
            <a:outerShdw blurRad="509255" algn="ctr" rotWithShape="0">
              <a:schemeClr val="bg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0" name="Picture 9" descr="A picture containing text, screenshot, diagram, circle&#10;&#10;Description automatically generated">
            <a:extLst>
              <a:ext uri="{FF2B5EF4-FFF2-40B4-BE49-F238E27FC236}">
                <a16:creationId xmlns:a16="http://schemas.microsoft.com/office/drawing/2014/main" id="{BADEEB5E-8A3E-CD52-A5B1-D92E02DA17FF}"/>
              </a:ext>
            </a:extLst>
          </p:cNvPr>
          <p:cNvPicPr>
            <a:picLocks noChangeAspect="1"/>
          </p:cNvPicPr>
          <p:nvPr/>
        </p:nvPicPr>
        <p:blipFill>
          <a:blip r:embed="rId2"/>
          <a:stretch>
            <a:fillRect/>
          </a:stretch>
        </p:blipFill>
        <p:spPr>
          <a:xfrm>
            <a:off x="741489" y="2285344"/>
            <a:ext cx="3123774" cy="2905109"/>
          </a:xfrm>
          <a:prstGeom prst="rect">
            <a:avLst/>
          </a:prstGeom>
        </p:spPr>
      </p:pic>
      <p:pic>
        <p:nvPicPr>
          <p:cNvPr id="11" name="Picture 10" descr="A picture containing text, plot, diagram, line&#10;&#10;Description automatically generated">
            <a:extLst>
              <a:ext uri="{FF2B5EF4-FFF2-40B4-BE49-F238E27FC236}">
                <a16:creationId xmlns:a16="http://schemas.microsoft.com/office/drawing/2014/main" id="{0F961CB3-F942-05BE-3E8D-D65E724A126D}"/>
              </a:ext>
            </a:extLst>
          </p:cNvPr>
          <p:cNvPicPr>
            <a:picLocks noChangeAspect="1"/>
          </p:cNvPicPr>
          <p:nvPr/>
        </p:nvPicPr>
        <p:blipFill>
          <a:blip r:embed="rId3"/>
          <a:stretch>
            <a:fillRect/>
          </a:stretch>
        </p:blipFill>
        <p:spPr>
          <a:xfrm>
            <a:off x="4505972" y="2950834"/>
            <a:ext cx="3180057" cy="1574128"/>
          </a:xfrm>
          <a:prstGeom prst="rect">
            <a:avLst/>
          </a:prstGeom>
        </p:spPr>
      </p:pic>
      <p:sp>
        <p:nvSpPr>
          <p:cNvPr id="14" name="TextBox 13">
            <a:extLst>
              <a:ext uri="{FF2B5EF4-FFF2-40B4-BE49-F238E27FC236}">
                <a16:creationId xmlns:a16="http://schemas.microsoft.com/office/drawing/2014/main" id="{7F2E5D95-F7CE-8A1B-45BF-2CD5DA5E24CE}"/>
              </a:ext>
            </a:extLst>
          </p:cNvPr>
          <p:cNvSpPr txBox="1"/>
          <p:nvPr/>
        </p:nvSpPr>
        <p:spPr>
          <a:xfrm>
            <a:off x="8443170" y="2394069"/>
            <a:ext cx="2890908" cy="3232103"/>
          </a:xfrm>
          <a:prstGeom prst="rect">
            <a:avLst/>
          </a:prstGeom>
          <a:noFill/>
        </p:spPr>
        <p:txBody>
          <a:bodyPr wrap="square">
            <a:spAutoFit/>
          </a:bodyPr>
          <a:lstStyle/>
          <a:p>
            <a:pPr>
              <a:lnSpc>
                <a:spcPct val="110000"/>
              </a:lnSpc>
              <a:spcAft>
                <a:spcPts val="600"/>
              </a:spcAft>
              <a:buClr>
                <a:srgbClr val="098EBD"/>
              </a:buClr>
            </a:pPr>
            <a:r>
              <a:rPr lang="en-US" sz="1400" b="1" dirty="0">
                <a:solidFill>
                  <a:schemeClr val="bg1"/>
                </a:solidFill>
                <a:latin typeface="Nexa Bold" panose="02000000000000000000" pitchFamily="2" charset="0"/>
                <a:ea typeface="Lato" panose="020F0502020204030203" pitchFamily="34" charset="0"/>
                <a:cs typeface="Poppins" pitchFamily="2" charset="77"/>
              </a:rPr>
              <a:t>Highlights from the dataset:</a:t>
            </a:r>
          </a:p>
          <a:p>
            <a:pPr marL="285750" indent="-285750">
              <a:lnSpc>
                <a:spcPct val="110000"/>
              </a:lnSpc>
              <a:spcAft>
                <a:spcPts val="600"/>
              </a:spcAft>
              <a:buClr>
                <a:schemeClr val="bg1"/>
              </a:buClr>
              <a:buFont typeface="Montserrat" pitchFamily="2" charset="0"/>
              <a:buChar char="»"/>
            </a:pPr>
            <a:r>
              <a:rPr lang="en-US" sz="1400" dirty="0">
                <a:solidFill>
                  <a:schemeClr val="bg1"/>
                </a:solidFill>
                <a:latin typeface="Nexa Light" panose="02000000000000000000" pitchFamily="2" charset="0"/>
                <a:ea typeface="Lato" panose="020F0502020204030203" pitchFamily="34" charset="0"/>
                <a:cs typeface="Poppins" pitchFamily="2" charset="77"/>
              </a:rPr>
              <a:t>Bookings are from two hotels in Portugal: City Hotel &amp; Resort Hotel</a:t>
            </a:r>
          </a:p>
          <a:p>
            <a:pPr marL="285750" indent="-285750">
              <a:lnSpc>
                <a:spcPct val="110000"/>
              </a:lnSpc>
              <a:spcAft>
                <a:spcPts val="600"/>
              </a:spcAft>
              <a:buClr>
                <a:schemeClr val="bg1"/>
              </a:buClr>
              <a:buFont typeface="Montserrat" pitchFamily="2" charset="0"/>
              <a:buChar char="»"/>
            </a:pPr>
            <a:r>
              <a:rPr lang="en-US" sz="1400" dirty="0">
                <a:solidFill>
                  <a:schemeClr val="bg1"/>
                </a:solidFill>
                <a:latin typeface="Nexa Light" panose="02000000000000000000" pitchFamily="2" charset="0"/>
                <a:ea typeface="Lato" panose="020F0502020204030203" pitchFamily="34" charset="0"/>
                <a:cs typeface="Poppins" pitchFamily="2" charset="77"/>
              </a:rPr>
              <a:t>Contains 120,000 data points: 2015 -&gt; 2017</a:t>
            </a:r>
          </a:p>
          <a:p>
            <a:pPr marL="285750" indent="-285750">
              <a:lnSpc>
                <a:spcPct val="110000"/>
              </a:lnSpc>
              <a:spcAft>
                <a:spcPts val="600"/>
              </a:spcAft>
              <a:buClr>
                <a:schemeClr val="bg1"/>
              </a:buClr>
              <a:buFont typeface="Montserrat" pitchFamily="2" charset="0"/>
              <a:buChar char="»"/>
            </a:pPr>
            <a:r>
              <a:rPr lang="en-US" sz="1400" dirty="0">
                <a:solidFill>
                  <a:schemeClr val="bg1"/>
                </a:solidFill>
                <a:latin typeface="Nexa Light" panose="02000000000000000000" pitchFamily="2" charset="0"/>
                <a:ea typeface="Lato" panose="020F0502020204030203" pitchFamily="34" charset="0"/>
                <a:cs typeface="Poppins" pitchFamily="2" charset="77"/>
              </a:rPr>
              <a:t>Data is imbalanced: 73% confirmed bookings &amp; 27% cancelled </a:t>
            </a:r>
          </a:p>
          <a:p>
            <a:pPr marL="285750" indent="-285750">
              <a:lnSpc>
                <a:spcPct val="110000"/>
              </a:lnSpc>
              <a:spcAft>
                <a:spcPts val="600"/>
              </a:spcAft>
              <a:buClr>
                <a:schemeClr val="bg1"/>
              </a:buClr>
              <a:buFont typeface="Montserrat" pitchFamily="2" charset="0"/>
              <a:buChar char="»"/>
            </a:pPr>
            <a:r>
              <a:rPr lang="en-US" sz="1400" dirty="0">
                <a:solidFill>
                  <a:schemeClr val="bg1"/>
                </a:solidFill>
                <a:latin typeface="Nexa Light" panose="02000000000000000000" pitchFamily="2" charset="0"/>
                <a:ea typeface="Lato" panose="020F0502020204030203" pitchFamily="34" charset="0"/>
                <a:cs typeface="Poppins" pitchFamily="2" charset="77"/>
              </a:rPr>
              <a:t>Majority of cancellations are from Portugal, UK, France, and Spain</a:t>
            </a:r>
          </a:p>
        </p:txBody>
      </p:sp>
    </p:spTree>
    <p:extLst>
      <p:ext uri="{BB962C8B-B14F-4D97-AF65-F5344CB8AC3E}">
        <p14:creationId xmlns:p14="http://schemas.microsoft.com/office/powerpoint/2010/main" val="2967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uilding with many windows&#10;&#10;Description automatically generated with low confidence">
            <a:extLst>
              <a:ext uri="{FF2B5EF4-FFF2-40B4-BE49-F238E27FC236}">
                <a16:creationId xmlns:a16="http://schemas.microsoft.com/office/drawing/2014/main" id="{E28D9A74-078F-DC2B-F35E-86FDCD46C44E}"/>
              </a:ext>
            </a:extLst>
          </p:cNvPr>
          <p:cNvPicPr>
            <a:picLocks noGrp="1" noChangeAspect="1"/>
          </p:cNvPicPr>
          <p:nvPr>
            <p:ph type="pic" sz="quarter" idx="10"/>
          </p:nvPr>
        </p:nvPicPr>
        <p:blipFill>
          <a:blip r:embed="rId2"/>
          <a:srcRect l="23804" r="23804"/>
          <a:stretch>
            <a:fillRect/>
          </a:stretch>
        </p:blipFill>
        <p:spPr/>
      </p:pic>
      <p:sp>
        <p:nvSpPr>
          <p:cNvPr id="38" name="Freeform: Shape 37">
            <a:extLst>
              <a:ext uri="{FF2B5EF4-FFF2-40B4-BE49-F238E27FC236}">
                <a16:creationId xmlns:a16="http://schemas.microsoft.com/office/drawing/2014/main" id="{B4E63510-31B4-4BDF-B40D-3566D5A9A14B}"/>
              </a:ext>
            </a:extLst>
          </p:cNvPr>
          <p:cNvSpPr/>
          <p:nvPr/>
        </p:nvSpPr>
        <p:spPr>
          <a:xfrm>
            <a:off x="6801854" y="0"/>
            <a:ext cx="5390146" cy="6858000"/>
          </a:xfrm>
          <a:custGeom>
            <a:avLst/>
            <a:gdLst>
              <a:gd name="connsiteX0" fmla="*/ 1922667 w 5390146"/>
              <a:gd name="connsiteY0" fmla="*/ 0 h 6858000"/>
              <a:gd name="connsiteX1" fmla="*/ 5390146 w 5390146"/>
              <a:gd name="connsiteY1" fmla="*/ 0 h 6858000"/>
              <a:gd name="connsiteX2" fmla="*/ 5390146 w 5390146"/>
              <a:gd name="connsiteY2" fmla="*/ 6858000 h 6858000"/>
              <a:gd name="connsiteX3" fmla="*/ 1922667 w 5390146"/>
              <a:gd name="connsiteY3" fmla="*/ 6858000 h 6858000"/>
              <a:gd name="connsiteX4" fmla="*/ 1771739 w 5390146"/>
              <a:gd name="connsiteY4" fmla="*/ 6761242 h 6858000"/>
              <a:gd name="connsiteX5" fmla="*/ 0 w 5390146"/>
              <a:gd name="connsiteY5" fmla="*/ 3429000 h 6858000"/>
              <a:gd name="connsiteX6" fmla="*/ 1771739 w 5390146"/>
              <a:gd name="connsiteY6" fmla="*/ 96758 h 6858000"/>
              <a:gd name="connsiteX7" fmla="*/ 1922667 w 539014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0146" h="6858000">
                <a:moveTo>
                  <a:pt x="1922667" y="0"/>
                </a:moveTo>
                <a:lnTo>
                  <a:pt x="5390146" y="0"/>
                </a:lnTo>
                <a:lnTo>
                  <a:pt x="5390146" y="6858000"/>
                </a:lnTo>
                <a:lnTo>
                  <a:pt x="1922667" y="6858000"/>
                </a:lnTo>
                <a:lnTo>
                  <a:pt x="1771739" y="6761242"/>
                </a:lnTo>
                <a:cubicBezTo>
                  <a:pt x="702799" y="6039080"/>
                  <a:pt x="0" y="4816114"/>
                  <a:pt x="0" y="3429000"/>
                </a:cubicBezTo>
                <a:cubicBezTo>
                  <a:pt x="0" y="2041886"/>
                  <a:pt x="702799" y="818920"/>
                  <a:pt x="1771739" y="96758"/>
                </a:cubicBezTo>
                <a:lnTo>
                  <a:pt x="1922667" y="0"/>
                </a:lnTo>
                <a:close/>
              </a:path>
            </a:pathLst>
          </a:custGeom>
          <a:gradFill>
            <a:gsLst>
              <a:gs pos="0">
                <a:srgbClr val="478EEE">
                  <a:lumMod val="75000"/>
                </a:srgbClr>
              </a:gs>
              <a:gs pos="100000">
                <a:schemeClr val="tx2">
                  <a:lumMod val="75000"/>
                  <a:alpha val="39143"/>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2424695-5D2C-4090-84CA-3A878B421E8E}"/>
              </a:ext>
            </a:extLst>
          </p:cNvPr>
          <p:cNvSpPr/>
          <p:nvPr/>
        </p:nvSpPr>
        <p:spPr>
          <a:xfrm>
            <a:off x="3187699" y="3429000"/>
            <a:ext cx="7434077" cy="2857500"/>
          </a:xfrm>
          <a:prstGeom prst="roundRect">
            <a:avLst>
              <a:gd name="adj" fmla="val 3210"/>
            </a:avLst>
          </a:prstGeom>
          <a:solidFill>
            <a:schemeClr val="bg1"/>
          </a:solidFill>
          <a:ln>
            <a:noFill/>
          </a:ln>
          <a:effectLst>
            <a:outerShdw blurRad="571500" dist="5334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112943A-09EA-176E-AF72-34707F20DEA9}"/>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6</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18" name="Freeform 13">
            <a:extLst>
              <a:ext uri="{FF2B5EF4-FFF2-40B4-BE49-F238E27FC236}">
                <a16:creationId xmlns:a16="http://schemas.microsoft.com/office/drawing/2014/main" id="{F67C784C-E24F-C035-3F83-D4B94A7CBAA0}"/>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19" name="Freeform 13">
            <a:extLst>
              <a:ext uri="{FF2B5EF4-FFF2-40B4-BE49-F238E27FC236}">
                <a16:creationId xmlns:a16="http://schemas.microsoft.com/office/drawing/2014/main" id="{D45A7BD4-48F7-303A-8B26-E1D24301EB34}"/>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21" name="TextBox 20">
            <a:extLst>
              <a:ext uri="{FF2B5EF4-FFF2-40B4-BE49-F238E27FC236}">
                <a16:creationId xmlns:a16="http://schemas.microsoft.com/office/drawing/2014/main" id="{7C42DA4E-FF56-B8BA-C4D5-6FFB79FD0DED}"/>
              </a:ext>
            </a:extLst>
          </p:cNvPr>
          <p:cNvSpPr txBox="1"/>
          <p:nvPr/>
        </p:nvSpPr>
        <p:spPr>
          <a:xfrm>
            <a:off x="578854" y="809476"/>
            <a:ext cx="5517146" cy="1323439"/>
          </a:xfrm>
          <a:prstGeom prst="rect">
            <a:avLst/>
          </a:prstGeom>
          <a:noFill/>
        </p:spPr>
        <p:txBody>
          <a:bodyPr wrap="square">
            <a:spAutoFit/>
          </a:bodyPr>
          <a:lstStyle/>
          <a:p>
            <a:r>
              <a:rPr lang="en-GB" sz="4000" b="1" dirty="0">
                <a:solidFill>
                  <a:srgbClr val="478EEE"/>
                </a:solidFill>
                <a:latin typeface="Nexa Bold" panose="02000000000000000000" pitchFamily="2" charset="0"/>
              </a:rPr>
              <a:t>Cancellation by Month &amp; Market Segment</a:t>
            </a:r>
            <a:endParaRPr lang="en-PK" sz="4000" b="1" dirty="0">
              <a:solidFill>
                <a:srgbClr val="478EEE"/>
              </a:solidFill>
              <a:latin typeface="Nexa Bold" panose="02000000000000000000" pitchFamily="2" charset="0"/>
            </a:endParaRPr>
          </a:p>
        </p:txBody>
      </p:sp>
      <p:sp>
        <p:nvSpPr>
          <p:cNvPr id="23" name="TextBox 22">
            <a:extLst>
              <a:ext uri="{FF2B5EF4-FFF2-40B4-BE49-F238E27FC236}">
                <a16:creationId xmlns:a16="http://schemas.microsoft.com/office/drawing/2014/main" id="{09104DCA-72E4-3B5E-86C8-AD7C99D9084C}"/>
              </a:ext>
            </a:extLst>
          </p:cNvPr>
          <p:cNvSpPr txBox="1"/>
          <p:nvPr/>
        </p:nvSpPr>
        <p:spPr>
          <a:xfrm>
            <a:off x="578854" y="2169053"/>
            <a:ext cx="5110746" cy="1246495"/>
          </a:xfrm>
          <a:prstGeom prst="rect">
            <a:avLst/>
          </a:prstGeom>
          <a:noFill/>
        </p:spPr>
        <p:txBody>
          <a:bodyPr wrap="square">
            <a:spAutoFit/>
          </a:bodyPr>
          <a:lstStyle/>
          <a:p>
            <a:pPr marL="285750" indent="-285750">
              <a:lnSpc>
                <a:spcPct val="110000"/>
              </a:lnSpc>
              <a:spcAft>
                <a:spcPts val="600"/>
              </a:spcAft>
              <a:buClr>
                <a:srgbClr val="478EEE"/>
              </a:buClr>
              <a:buFont typeface="Montserrat" pitchFamily="2" charset="0"/>
              <a:buChar char="»"/>
            </a:pPr>
            <a:r>
              <a:rPr lang="en-US" sz="1600" dirty="0">
                <a:latin typeface="Nexa Light" panose="02000000000000000000" pitchFamily="2" charset="0"/>
                <a:ea typeface="Lato" panose="020F0502020204030203" pitchFamily="34" charset="0"/>
                <a:cs typeface="Poppins" pitchFamily="2" charset="77"/>
              </a:rPr>
              <a:t>We can see that online &amp; group bookings have a higher chance of cancellation </a:t>
            </a:r>
          </a:p>
          <a:p>
            <a:pPr marL="285750" indent="-285750">
              <a:lnSpc>
                <a:spcPct val="110000"/>
              </a:lnSpc>
              <a:spcAft>
                <a:spcPts val="600"/>
              </a:spcAft>
              <a:buClr>
                <a:srgbClr val="478EEE"/>
              </a:buClr>
              <a:buFont typeface="Montserrat" pitchFamily="2" charset="0"/>
              <a:buChar char="»"/>
            </a:pPr>
            <a:r>
              <a:rPr lang="en-US" sz="1600" dirty="0">
                <a:latin typeface="Nexa Light" panose="02000000000000000000" pitchFamily="2" charset="0"/>
                <a:ea typeface="Lato" panose="020F0502020204030203" pitchFamily="34" charset="0"/>
                <a:cs typeface="Poppins" pitchFamily="2" charset="77"/>
              </a:rPr>
              <a:t>Winter months have a higher ratio of cancellations to bookings</a:t>
            </a:r>
          </a:p>
        </p:txBody>
      </p:sp>
      <p:pic>
        <p:nvPicPr>
          <p:cNvPr id="26" name="Picture 25" descr="A picture containing text, screenshot, line, parallel&#10;&#10;Description automatically generated">
            <a:extLst>
              <a:ext uri="{FF2B5EF4-FFF2-40B4-BE49-F238E27FC236}">
                <a16:creationId xmlns:a16="http://schemas.microsoft.com/office/drawing/2014/main" id="{27E5E306-2128-C9F1-3BF1-876C41DFEBA4}"/>
              </a:ext>
            </a:extLst>
          </p:cNvPr>
          <p:cNvPicPr>
            <a:picLocks noChangeAspect="1"/>
          </p:cNvPicPr>
          <p:nvPr/>
        </p:nvPicPr>
        <p:blipFill>
          <a:blip r:embed="rId3"/>
          <a:stretch>
            <a:fillRect/>
          </a:stretch>
        </p:blipFill>
        <p:spPr>
          <a:xfrm>
            <a:off x="3299337" y="3733758"/>
            <a:ext cx="3505200" cy="2260854"/>
          </a:xfrm>
          <a:prstGeom prst="rect">
            <a:avLst/>
          </a:prstGeom>
        </p:spPr>
      </p:pic>
      <p:pic>
        <p:nvPicPr>
          <p:cNvPr id="27" name="Content Placeholder 4" descr="A picture containing text, screenshot, plot, font&#10;&#10;Description automatically generated">
            <a:extLst>
              <a:ext uri="{FF2B5EF4-FFF2-40B4-BE49-F238E27FC236}">
                <a16:creationId xmlns:a16="http://schemas.microsoft.com/office/drawing/2014/main" id="{EDB2E066-9EFF-5DF1-C288-8F506B598510}"/>
              </a:ext>
            </a:extLst>
          </p:cNvPr>
          <p:cNvPicPr>
            <a:picLocks noChangeAspect="1"/>
          </p:cNvPicPr>
          <p:nvPr/>
        </p:nvPicPr>
        <p:blipFill>
          <a:blip r:embed="rId4"/>
          <a:stretch>
            <a:fillRect/>
          </a:stretch>
        </p:blipFill>
        <p:spPr>
          <a:xfrm>
            <a:off x="6899669" y="4159337"/>
            <a:ext cx="3524243" cy="1409696"/>
          </a:xfrm>
          <a:prstGeom prst="rect">
            <a:avLst/>
          </a:prstGeom>
        </p:spPr>
      </p:pic>
    </p:spTree>
    <p:extLst>
      <p:ext uri="{BB962C8B-B14F-4D97-AF65-F5344CB8AC3E}">
        <p14:creationId xmlns:p14="http://schemas.microsoft.com/office/powerpoint/2010/main" val="30328858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25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750" fill="hold"/>
                                        <p:tgtEl>
                                          <p:spTgt spid="38"/>
                                        </p:tgtEl>
                                        <p:attrNameLst>
                                          <p:attrName>ppt_x</p:attrName>
                                        </p:attrNameLst>
                                      </p:cBhvr>
                                      <p:tavLst>
                                        <p:tav tm="0">
                                          <p:val>
                                            <p:strVal val="1+#ppt_w/2"/>
                                          </p:val>
                                        </p:tav>
                                        <p:tav tm="100000">
                                          <p:val>
                                            <p:strVal val="#ppt_x"/>
                                          </p:val>
                                        </p:tav>
                                      </p:tavLst>
                                    </p:anim>
                                    <p:anim calcmode="lin" valueType="num">
                                      <p:cBhvr additive="base">
                                        <p:cTn id="8" dur="75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5327F91-E3EC-4483-A610-0CE2FA8F71E6}"/>
              </a:ext>
            </a:extLst>
          </p:cNvPr>
          <p:cNvSpPr/>
          <p:nvPr/>
        </p:nvSpPr>
        <p:spPr>
          <a:xfrm>
            <a:off x="579120" y="1075165"/>
            <a:ext cx="5480368" cy="2506235"/>
          </a:xfrm>
          <a:prstGeom prst="roundRect">
            <a:avLst>
              <a:gd name="adj" fmla="val 96"/>
            </a:avLst>
          </a:prstGeom>
          <a:solidFill>
            <a:schemeClr val="bg1">
              <a:lumMod val="95000"/>
              <a:alpha val="5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2" name="Picture Placeholder 21" descr="A picture containing building, moon, outdoor, sky&#10;&#10;Description automatically generated">
            <a:extLst>
              <a:ext uri="{FF2B5EF4-FFF2-40B4-BE49-F238E27FC236}">
                <a16:creationId xmlns:a16="http://schemas.microsoft.com/office/drawing/2014/main" id="{6209A79D-31D5-36E1-0F83-D8526E781250}"/>
              </a:ext>
            </a:extLst>
          </p:cNvPr>
          <p:cNvPicPr>
            <a:picLocks noGrp="1" noChangeAspect="1"/>
          </p:cNvPicPr>
          <p:nvPr>
            <p:ph type="pic" sz="quarter" idx="10"/>
          </p:nvPr>
        </p:nvPicPr>
        <p:blipFill>
          <a:blip r:embed="rId2"/>
          <a:srcRect t="27157" b="27157"/>
          <a:stretch>
            <a:fillRect/>
          </a:stretch>
        </p:blipFill>
        <p:spPr/>
      </p:pic>
      <p:sp>
        <p:nvSpPr>
          <p:cNvPr id="3" name="Rectangle: Rounded Corners 2">
            <a:extLst>
              <a:ext uri="{FF2B5EF4-FFF2-40B4-BE49-F238E27FC236}">
                <a16:creationId xmlns:a16="http://schemas.microsoft.com/office/drawing/2014/main" id="{6B3578AC-94D8-4FD1-A382-5D71C749191B}"/>
              </a:ext>
            </a:extLst>
          </p:cNvPr>
          <p:cNvSpPr/>
          <p:nvPr/>
        </p:nvSpPr>
        <p:spPr>
          <a:xfrm>
            <a:off x="902111" y="2821662"/>
            <a:ext cx="10710769" cy="3264923"/>
          </a:xfrm>
          <a:prstGeom prst="roundRect">
            <a:avLst>
              <a:gd name="adj" fmla="val 96"/>
            </a:avLst>
          </a:prstGeom>
          <a:solidFill>
            <a:srgbClr val="478EEE">
              <a:alpha val="88000"/>
            </a:srgbClr>
          </a:solidFill>
          <a:ln>
            <a:noFill/>
          </a:ln>
          <a:effectLst>
            <a:outerShdw blurRad="1270000" dist="762000" dir="5400000" sx="80000" sy="8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Freeform 1">
            <a:extLst>
              <a:ext uri="{FF2B5EF4-FFF2-40B4-BE49-F238E27FC236}">
                <a16:creationId xmlns:a16="http://schemas.microsoft.com/office/drawing/2014/main" id="{3D510F22-B741-B7CD-43C7-E9A139ABCC8A}"/>
              </a:ext>
            </a:extLst>
          </p:cNvPr>
          <p:cNvSpPr/>
          <p:nvPr/>
        </p:nvSpPr>
        <p:spPr>
          <a:xfrm>
            <a:off x="7484163" y="1878605"/>
            <a:ext cx="3590249" cy="3405589"/>
          </a:xfrm>
          <a:custGeom>
            <a:avLst/>
            <a:gdLst>
              <a:gd name="connsiteX0" fmla="*/ 3447 w 3590249"/>
              <a:gd name="connsiteY0" fmla="*/ 0 h 4556418"/>
              <a:gd name="connsiteX1" fmla="*/ 3586802 w 3590249"/>
              <a:gd name="connsiteY1" fmla="*/ 0 h 4556418"/>
              <a:gd name="connsiteX2" fmla="*/ 3590249 w 3590249"/>
              <a:gd name="connsiteY2" fmla="*/ 3447 h 4556418"/>
              <a:gd name="connsiteX3" fmla="*/ 3590249 w 3590249"/>
              <a:gd name="connsiteY3" fmla="*/ 4552971 h 4556418"/>
              <a:gd name="connsiteX4" fmla="*/ 3586802 w 3590249"/>
              <a:gd name="connsiteY4" fmla="*/ 4556418 h 4556418"/>
              <a:gd name="connsiteX5" fmla="*/ 3447 w 3590249"/>
              <a:gd name="connsiteY5" fmla="*/ 4556418 h 4556418"/>
              <a:gd name="connsiteX6" fmla="*/ 0 w 3590249"/>
              <a:gd name="connsiteY6" fmla="*/ 4552971 h 4556418"/>
              <a:gd name="connsiteX7" fmla="*/ 0 w 3590249"/>
              <a:gd name="connsiteY7" fmla="*/ 3447 h 4556418"/>
              <a:gd name="connsiteX8" fmla="*/ 3447 w 3590249"/>
              <a:gd name="connsiteY8" fmla="*/ 0 h 455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249" h="4556418">
                <a:moveTo>
                  <a:pt x="3447" y="0"/>
                </a:moveTo>
                <a:lnTo>
                  <a:pt x="3586802" y="0"/>
                </a:lnTo>
                <a:cubicBezTo>
                  <a:pt x="3588706" y="0"/>
                  <a:pt x="3590249" y="1543"/>
                  <a:pt x="3590249" y="3447"/>
                </a:cubicBezTo>
                <a:lnTo>
                  <a:pt x="3590249" y="4552971"/>
                </a:lnTo>
                <a:cubicBezTo>
                  <a:pt x="3590249" y="4554875"/>
                  <a:pt x="3588706" y="4556418"/>
                  <a:pt x="3586802" y="4556418"/>
                </a:cubicBezTo>
                <a:lnTo>
                  <a:pt x="3447" y="4556418"/>
                </a:lnTo>
                <a:cubicBezTo>
                  <a:pt x="1543" y="4556418"/>
                  <a:pt x="0" y="4554875"/>
                  <a:pt x="0" y="4552971"/>
                </a:cubicBezTo>
                <a:lnTo>
                  <a:pt x="0" y="3447"/>
                </a:lnTo>
                <a:cubicBezTo>
                  <a:pt x="0" y="1543"/>
                  <a:pt x="1543" y="0"/>
                  <a:pt x="3447" y="0"/>
                </a:cubicBezTo>
                <a:close/>
              </a:path>
            </a:pathLst>
          </a:custGeom>
          <a:solidFill>
            <a:schemeClr val="bg1"/>
          </a:solidFill>
          <a:ln>
            <a:noFill/>
          </a:ln>
          <a:effectLst>
            <a:outerShdw blurRad="464455" algn="ctr" rotWithShape="0">
              <a:schemeClr val="bg1">
                <a:lumMod val="50000"/>
                <a:alpha val="23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K"/>
          </a:p>
        </p:txBody>
      </p:sp>
      <p:sp>
        <p:nvSpPr>
          <p:cNvPr id="12" name="TextBox 11">
            <a:extLst>
              <a:ext uri="{FF2B5EF4-FFF2-40B4-BE49-F238E27FC236}">
                <a16:creationId xmlns:a16="http://schemas.microsoft.com/office/drawing/2014/main" id="{5F16E428-9E52-5236-D6CE-53BFAC1D33A2}"/>
              </a:ext>
            </a:extLst>
          </p:cNvPr>
          <p:cNvSpPr txBox="1"/>
          <p:nvPr/>
        </p:nvSpPr>
        <p:spPr>
          <a:xfrm>
            <a:off x="1098917" y="3239831"/>
            <a:ext cx="5530483" cy="1857688"/>
          </a:xfrm>
          <a:prstGeom prst="rect">
            <a:avLst/>
          </a:prstGeom>
          <a:noFill/>
        </p:spPr>
        <p:txBody>
          <a:bodyPr wrap="square">
            <a:spAutoFit/>
          </a:bodyPr>
          <a:lstStyle/>
          <a:p>
            <a:pPr marL="285750" indent="-285750">
              <a:lnSpc>
                <a:spcPct val="110000"/>
              </a:lnSpc>
              <a:spcAft>
                <a:spcPts val="600"/>
              </a:spcAft>
              <a:buClr>
                <a:schemeClr val="bg1"/>
              </a:buClr>
              <a:buFont typeface="Montserrat" pitchFamily="2" charset="0"/>
              <a:buChar char="»"/>
            </a:pPr>
            <a:r>
              <a:rPr lang="en-US" sz="1600" dirty="0">
                <a:solidFill>
                  <a:schemeClr val="bg1"/>
                </a:solidFill>
                <a:latin typeface="Nexa Light" panose="02000000000000000000" pitchFamily="2" charset="0"/>
                <a:ea typeface="Lato" panose="020F0502020204030203" pitchFamily="34" charset="0"/>
                <a:cs typeface="Poppins" pitchFamily="2" charset="77"/>
              </a:rPr>
              <a:t>Vacancy data created by taking the day with the most bookings and using it as a benchmark for 100% occupancy.</a:t>
            </a:r>
          </a:p>
          <a:p>
            <a:pPr marL="285750" indent="-285750">
              <a:lnSpc>
                <a:spcPct val="110000"/>
              </a:lnSpc>
              <a:spcAft>
                <a:spcPts val="600"/>
              </a:spcAft>
              <a:buClr>
                <a:schemeClr val="bg1"/>
              </a:buClr>
              <a:buFont typeface="Montserrat" pitchFamily="2" charset="0"/>
              <a:buChar char="»"/>
            </a:pPr>
            <a:r>
              <a:rPr lang="en-US" sz="1600" dirty="0">
                <a:solidFill>
                  <a:schemeClr val="bg1"/>
                </a:solidFill>
                <a:latin typeface="Nexa Light" panose="02000000000000000000" pitchFamily="2" charset="0"/>
                <a:ea typeface="Lato" panose="020F0502020204030203" pitchFamily="34" charset="0"/>
                <a:cs typeface="Poppins" pitchFamily="2" charset="77"/>
              </a:rPr>
              <a:t>We can see that the average vacancy for the winter months is higher which is an </a:t>
            </a:r>
            <a:r>
              <a:rPr lang="en-US" sz="1600" b="1" dirty="0">
                <a:solidFill>
                  <a:schemeClr val="bg1"/>
                </a:solidFill>
                <a:latin typeface="Nexa Light" panose="02000000000000000000" pitchFamily="2" charset="0"/>
                <a:ea typeface="Lato" panose="020F0502020204030203" pitchFamily="34" charset="0"/>
                <a:cs typeface="Poppins" pitchFamily="2" charset="77"/>
              </a:rPr>
              <a:t>opportunity to increase revenue</a:t>
            </a:r>
          </a:p>
          <a:p>
            <a:pPr marL="285750" indent="-285750">
              <a:lnSpc>
                <a:spcPct val="110000"/>
              </a:lnSpc>
              <a:spcAft>
                <a:spcPts val="600"/>
              </a:spcAft>
              <a:buClr>
                <a:schemeClr val="bg1"/>
              </a:buClr>
              <a:buFont typeface="Montserrat" pitchFamily="2" charset="0"/>
              <a:buChar char="»"/>
            </a:pPr>
            <a:r>
              <a:rPr lang="en-US" sz="1600" dirty="0">
                <a:solidFill>
                  <a:schemeClr val="bg1"/>
                </a:solidFill>
                <a:latin typeface="Nexa Light" panose="02000000000000000000" pitchFamily="2" charset="0"/>
                <a:ea typeface="Lato" panose="020F0502020204030203" pitchFamily="34" charset="0"/>
                <a:cs typeface="Poppins" pitchFamily="2" charset="77"/>
              </a:rPr>
              <a:t>The average vacancy for city hotel and resort hotel is 37.33%, and 46.95%</a:t>
            </a:r>
          </a:p>
        </p:txBody>
      </p:sp>
      <p:sp>
        <p:nvSpPr>
          <p:cNvPr id="4" name="TextBox 3">
            <a:extLst>
              <a:ext uri="{FF2B5EF4-FFF2-40B4-BE49-F238E27FC236}">
                <a16:creationId xmlns:a16="http://schemas.microsoft.com/office/drawing/2014/main" id="{7B6B5BB0-7881-DDC7-2D67-603DEAE46C2E}"/>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7</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16" name="Freeform 13">
            <a:extLst>
              <a:ext uri="{FF2B5EF4-FFF2-40B4-BE49-F238E27FC236}">
                <a16:creationId xmlns:a16="http://schemas.microsoft.com/office/drawing/2014/main" id="{166165CE-1C74-3391-243A-E84A1E7EDCB6}"/>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17" name="Freeform 13">
            <a:extLst>
              <a:ext uri="{FF2B5EF4-FFF2-40B4-BE49-F238E27FC236}">
                <a16:creationId xmlns:a16="http://schemas.microsoft.com/office/drawing/2014/main" id="{E178347E-B4A9-BF16-AC2E-784D8382C723}"/>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9634A15D-2588-D40A-77FC-356A2B5D17C6}"/>
              </a:ext>
            </a:extLst>
          </p:cNvPr>
          <p:cNvSpPr txBox="1"/>
          <p:nvPr/>
        </p:nvSpPr>
        <p:spPr>
          <a:xfrm>
            <a:off x="1098917" y="1300571"/>
            <a:ext cx="4235083" cy="1323439"/>
          </a:xfrm>
          <a:prstGeom prst="rect">
            <a:avLst/>
          </a:prstGeom>
          <a:noFill/>
        </p:spPr>
        <p:txBody>
          <a:bodyPr wrap="square">
            <a:spAutoFit/>
          </a:bodyPr>
          <a:lstStyle/>
          <a:p>
            <a:r>
              <a:rPr lang="en-GB" sz="4000" b="1" dirty="0">
                <a:solidFill>
                  <a:srgbClr val="478EEE"/>
                </a:solidFill>
                <a:latin typeface="Nexa Bold" panose="02000000000000000000" pitchFamily="2" charset="0"/>
              </a:rPr>
              <a:t>Hotel performance</a:t>
            </a:r>
            <a:endParaRPr lang="en-PK" sz="4000" b="1" dirty="0">
              <a:solidFill>
                <a:srgbClr val="478EEE"/>
              </a:solidFill>
              <a:latin typeface="Nexa Bold" panose="02000000000000000000" pitchFamily="2" charset="0"/>
            </a:endParaRPr>
          </a:p>
        </p:txBody>
      </p:sp>
      <p:pic>
        <p:nvPicPr>
          <p:cNvPr id="23" name="Content Placeholder 4" descr="A picture containing line, diagram, plot, text&#10;&#10;Description automatically generated">
            <a:extLst>
              <a:ext uri="{FF2B5EF4-FFF2-40B4-BE49-F238E27FC236}">
                <a16:creationId xmlns:a16="http://schemas.microsoft.com/office/drawing/2014/main" id="{EC4154A0-7F65-566F-7A02-4875EE74E754}"/>
              </a:ext>
            </a:extLst>
          </p:cNvPr>
          <p:cNvPicPr>
            <a:picLocks noChangeAspect="1"/>
          </p:cNvPicPr>
          <p:nvPr/>
        </p:nvPicPr>
        <p:blipFill>
          <a:blip r:embed="rId3"/>
          <a:stretch>
            <a:fillRect/>
          </a:stretch>
        </p:blipFill>
        <p:spPr>
          <a:xfrm>
            <a:off x="7601801" y="2159729"/>
            <a:ext cx="3354972" cy="2843340"/>
          </a:xfrm>
          <a:prstGeom prst="rect">
            <a:avLst/>
          </a:prstGeom>
        </p:spPr>
      </p:pic>
    </p:spTree>
    <p:extLst>
      <p:ext uri="{BB962C8B-B14F-4D97-AF65-F5344CB8AC3E}">
        <p14:creationId xmlns:p14="http://schemas.microsoft.com/office/powerpoint/2010/main" val="36106302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buildings in a city&#10;&#10;Description automatically generated with low confidence">
            <a:extLst>
              <a:ext uri="{FF2B5EF4-FFF2-40B4-BE49-F238E27FC236}">
                <a16:creationId xmlns:a16="http://schemas.microsoft.com/office/drawing/2014/main" id="{6A28776A-4532-58C8-057E-77B88B0F2920}"/>
              </a:ext>
            </a:extLst>
          </p:cNvPr>
          <p:cNvPicPr>
            <a:picLocks noGrp="1" noChangeAspect="1"/>
          </p:cNvPicPr>
          <p:nvPr>
            <p:ph type="pic" sz="quarter" idx="13"/>
          </p:nvPr>
        </p:nvPicPr>
        <p:blipFill>
          <a:blip r:embed="rId2"/>
          <a:srcRect l="6207" r="6207"/>
          <a:stretch>
            <a:fillRect/>
          </a:stretch>
        </p:blipFill>
        <p:spPr/>
      </p:pic>
      <p:sp>
        <p:nvSpPr>
          <p:cNvPr id="4" name="TextBox 3">
            <a:extLst>
              <a:ext uri="{FF2B5EF4-FFF2-40B4-BE49-F238E27FC236}">
                <a16:creationId xmlns:a16="http://schemas.microsoft.com/office/drawing/2014/main" id="{D5586A98-3BB4-DC56-52C9-CE6BC05065DC}"/>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8</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7" name="Freeform 13">
            <a:extLst>
              <a:ext uri="{FF2B5EF4-FFF2-40B4-BE49-F238E27FC236}">
                <a16:creationId xmlns:a16="http://schemas.microsoft.com/office/drawing/2014/main" id="{EC77E23A-E792-C8ED-247F-96438ACEA995}"/>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36" name="Rectangle 35"/>
          <p:cNvSpPr/>
          <p:nvPr/>
        </p:nvSpPr>
        <p:spPr>
          <a:xfrm>
            <a:off x="6096000" y="1292772"/>
            <a:ext cx="5623152" cy="4813738"/>
          </a:xfrm>
          <a:prstGeom prst="rect">
            <a:avLst/>
          </a:prstGeom>
          <a:solidFill>
            <a:srgbClr val="478EEE">
              <a:alpha val="93000"/>
            </a:srgbClr>
          </a:solidFill>
          <a:ln>
            <a:noFill/>
          </a:ln>
          <a:effectLst>
            <a:outerShdw blurRad="635000" algn="ctr"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72848" y="1292772"/>
            <a:ext cx="5623152" cy="4813738"/>
          </a:xfrm>
          <a:prstGeom prst="rect">
            <a:avLst/>
          </a:prstGeom>
          <a:solidFill>
            <a:schemeClr val="bg1"/>
          </a:solidFill>
          <a:ln>
            <a:noFill/>
          </a:ln>
          <a:effectLst>
            <a:outerShdw blurRad="635000" algn="ctr"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a:extLst>
              <a:ext uri="{FF2B5EF4-FFF2-40B4-BE49-F238E27FC236}">
                <a16:creationId xmlns:a16="http://schemas.microsoft.com/office/drawing/2014/main" id="{4002ECBC-B6EF-EA71-EF70-6BB30A2A80BA}"/>
              </a:ext>
            </a:extLst>
          </p:cNvPr>
          <p:cNvSpPr>
            <a:spLocks noEditPoints="1"/>
          </p:cNvSpPr>
          <p:nvPr/>
        </p:nvSpPr>
        <p:spPr bwMode="auto">
          <a:xfrm rot="10800000">
            <a:off x="11605539" y="803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rgbClr val="478EEE"/>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
        <p:nvSpPr>
          <p:cNvPr id="11" name="TextBox 10">
            <a:extLst>
              <a:ext uri="{FF2B5EF4-FFF2-40B4-BE49-F238E27FC236}">
                <a16:creationId xmlns:a16="http://schemas.microsoft.com/office/drawing/2014/main" id="{9946307D-25E4-621C-0935-C78458F0B74D}"/>
              </a:ext>
            </a:extLst>
          </p:cNvPr>
          <p:cNvSpPr txBox="1"/>
          <p:nvPr/>
        </p:nvSpPr>
        <p:spPr>
          <a:xfrm>
            <a:off x="1905000" y="301676"/>
            <a:ext cx="8382000" cy="661720"/>
          </a:xfrm>
          <a:prstGeom prst="rect">
            <a:avLst/>
          </a:prstGeom>
          <a:noFill/>
        </p:spPr>
        <p:txBody>
          <a:bodyPr wrap="square" rtlCol="0">
            <a:spAutoFit/>
          </a:bodyPr>
          <a:lstStyle/>
          <a:p>
            <a:pPr algn="ctr">
              <a:lnSpc>
                <a:spcPct val="90000"/>
              </a:lnSpc>
            </a:pPr>
            <a:r>
              <a:rPr lang="en-US" sz="4000" dirty="0">
                <a:solidFill>
                  <a:srgbClr val="478EEE"/>
                </a:solidFill>
                <a:latin typeface="Nexa Bold" panose="02000000000000000000" pitchFamily="50" charset="0"/>
              </a:rPr>
              <a:t>Revenue Forecast / Lost revenue </a:t>
            </a:r>
          </a:p>
        </p:txBody>
      </p:sp>
      <p:pic>
        <p:nvPicPr>
          <p:cNvPr id="12" name="Picture 11" descr="A picture containing text, plot, diagram&#10;&#10;Description automatically generated">
            <a:extLst>
              <a:ext uri="{FF2B5EF4-FFF2-40B4-BE49-F238E27FC236}">
                <a16:creationId xmlns:a16="http://schemas.microsoft.com/office/drawing/2014/main" id="{F6B3BFD3-3E89-D07C-A4BB-8915E7151735}"/>
              </a:ext>
            </a:extLst>
          </p:cNvPr>
          <p:cNvPicPr>
            <a:picLocks noChangeAspect="1"/>
          </p:cNvPicPr>
          <p:nvPr/>
        </p:nvPicPr>
        <p:blipFill>
          <a:blip r:embed="rId3"/>
          <a:stretch>
            <a:fillRect/>
          </a:stretch>
        </p:blipFill>
        <p:spPr>
          <a:xfrm>
            <a:off x="709369" y="1710412"/>
            <a:ext cx="5150110" cy="3978459"/>
          </a:xfrm>
          <a:prstGeom prst="rect">
            <a:avLst/>
          </a:prstGeom>
        </p:spPr>
      </p:pic>
      <p:sp>
        <p:nvSpPr>
          <p:cNvPr id="14" name="TextBox 13">
            <a:extLst>
              <a:ext uri="{FF2B5EF4-FFF2-40B4-BE49-F238E27FC236}">
                <a16:creationId xmlns:a16="http://schemas.microsoft.com/office/drawing/2014/main" id="{1D77BD1A-4DC5-0078-CF00-9178DD91E8EE}"/>
              </a:ext>
            </a:extLst>
          </p:cNvPr>
          <p:cNvSpPr txBox="1"/>
          <p:nvPr/>
        </p:nvSpPr>
        <p:spPr>
          <a:xfrm>
            <a:off x="6332521" y="2920967"/>
            <a:ext cx="5150110" cy="2436308"/>
          </a:xfrm>
          <a:prstGeom prst="rect">
            <a:avLst/>
          </a:prstGeom>
          <a:noFill/>
        </p:spPr>
        <p:txBody>
          <a:bodyPr wrap="square">
            <a:spAutoFit/>
          </a:bodyPr>
          <a:lstStyle/>
          <a:p>
            <a:pPr>
              <a:lnSpc>
                <a:spcPct val="120000"/>
              </a:lnSpc>
            </a:pPr>
            <a:r>
              <a:rPr lang="en-GB" sz="1600" dirty="0">
                <a:solidFill>
                  <a:schemeClr val="bg1"/>
                </a:solidFill>
                <a:latin typeface="Nexa Light" panose="02000000000000000000" pitchFamily="2" charset="0"/>
              </a:rPr>
              <a:t>Created revenue data by using the adjusted room rate, length of stay, and distributing it evenly across dates. </a:t>
            </a:r>
          </a:p>
          <a:p>
            <a:pPr marL="285750" indent="-285750">
              <a:lnSpc>
                <a:spcPct val="120000"/>
              </a:lnSpc>
              <a:buFont typeface="Arial" panose="020B0604020202020204" pitchFamily="34" charset="0"/>
              <a:buChar char="•"/>
            </a:pPr>
            <a:r>
              <a:rPr lang="en-GB" sz="1600" dirty="0">
                <a:solidFill>
                  <a:schemeClr val="bg1"/>
                </a:solidFill>
                <a:latin typeface="Nexa Light" panose="02000000000000000000" pitchFamily="2" charset="0"/>
              </a:rPr>
              <a:t>This will be useful for a benchmark on the performance of strategic decisions. </a:t>
            </a:r>
          </a:p>
          <a:p>
            <a:pPr marL="742950" lvl="1" indent="-285750">
              <a:lnSpc>
                <a:spcPct val="120000"/>
              </a:lnSpc>
              <a:buFont typeface="Arial" panose="020B0604020202020204" pitchFamily="34" charset="0"/>
              <a:buChar char="•"/>
            </a:pPr>
            <a:r>
              <a:rPr lang="en-GB" sz="1600" dirty="0">
                <a:solidFill>
                  <a:schemeClr val="bg1"/>
                </a:solidFill>
                <a:latin typeface="Nexa Light" panose="02000000000000000000" pitchFamily="2" charset="0"/>
              </a:rPr>
              <a:t>The forecasted revenue averages $750,000 a month without any changes.</a:t>
            </a:r>
          </a:p>
          <a:p>
            <a:pPr marL="742950" lvl="1" indent="-285750">
              <a:lnSpc>
                <a:spcPct val="120000"/>
              </a:lnSpc>
              <a:buFont typeface="Arial" panose="020B0604020202020204" pitchFamily="34" charset="0"/>
              <a:buChar char="•"/>
            </a:pPr>
            <a:r>
              <a:rPr lang="en-GB" sz="1600" dirty="0">
                <a:solidFill>
                  <a:schemeClr val="bg1"/>
                </a:solidFill>
                <a:latin typeface="Nexa Light" panose="02000000000000000000" pitchFamily="2" charset="0"/>
              </a:rPr>
              <a:t>The forecasted revenue lost to cancellations is about $325,000.</a:t>
            </a:r>
          </a:p>
        </p:txBody>
      </p:sp>
      <p:pic>
        <p:nvPicPr>
          <p:cNvPr id="3" name="Picture 2" descr="A picture containing screenshot, rectangle, line, design&#10;&#10;Description automatically generated">
            <a:extLst>
              <a:ext uri="{FF2B5EF4-FFF2-40B4-BE49-F238E27FC236}">
                <a16:creationId xmlns:a16="http://schemas.microsoft.com/office/drawing/2014/main" id="{07BBFD5E-91C1-2B29-F0BB-0D65360CFB5D}"/>
              </a:ext>
            </a:extLst>
          </p:cNvPr>
          <p:cNvPicPr>
            <a:picLocks noChangeAspect="1"/>
          </p:cNvPicPr>
          <p:nvPr/>
        </p:nvPicPr>
        <p:blipFill>
          <a:blip r:embed="rId4"/>
          <a:stretch>
            <a:fillRect/>
          </a:stretch>
        </p:blipFill>
        <p:spPr>
          <a:xfrm rot="10800000">
            <a:off x="5239073" y="1336031"/>
            <a:ext cx="749300" cy="439586"/>
          </a:xfrm>
          <a:prstGeom prst="rect">
            <a:avLst/>
          </a:prstGeom>
        </p:spPr>
      </p:pic>
      <p:sp>
        <p:nvSpPr>
          <p:cNvPr id="8" name="TextBox 7">
            <a:extLst>
              <a:ext uri="{FF2B5EF4-FFF2-40B4-BE49-F238E27FC236}">
                <a16:creationId xmlns:a16="http://schemas.microsoft.com/office/drawing/2014/main" id="{0D74777E-A32E-D9AD-00D6-B03D57398122}"/>
              </a:ext>
            </a:extLst>
          </p:cNvPr>
          <p:cNvSpPr txBox="1"/>
          <p:nvPr/>
        </p:nvSpPr>
        <p:spPr>
          <a:xfrm>
            <a:off x="4472355" y="1335856"/>
            <a:ext cx="1441458" cy="276999"/>
          </a:xfrm>
          <a:prstGeom prst="rect">
            <a:avLst/>
          </a:prstGeom>
          <a:noFill/>
        </p:spPr>
        <p:txBody>
          <a:bodyPr wrap="square" rtlCol="0">
            <a:spAutoFit/>
          </a:bodyPr>
          <a:lstStyle/>
          <a:p>
            <a:r>
              <a:rPr lang="en-US" sz="1200" dirty="0"/>
              <a:t>Revenue</a:t>
            </a:r>
          </a:p>
        </p:txBody>
      </p:sp>
      <p:sp>
        <p:nvSpPr>
          <p:cNvPr id="9" name="TextBox 8">
            <a:extLst>
              <a:ext uri="{FF2B5EF4-FFF2-40B4-BE49-F238E27FC236}">
                <a16:creationId xmlns:a16="http://schemas.microsoft.com/office/drawing/2014/main" id="{37BF4B17-BE13-8306-9A68-8A3A949B4CAF}"/>
              </a:ext>
            </a:extLst>
          </p:cNvPr>
          <p:cNvSpPr txBox="1"/>
          <p:nvPr/>
        </p:nvSpPr>
        <p:spPr>
          <a:xfrm>
            <a:off x="3211767" y="1501185"/>
            <a:ext cx="2080438" cy="276999"/>
          </a:xfrm>
          <a:prstGeom prst="rect">
            <a:avLst/>
          </a:prstGeom>
          <a:noFill/>
        </p:spPr>
        <p:txBody>
          <a:bodyPr wrap="square" rtlCol="0">
            <a:spAutoFit/>
          </a:bodyPr>
          <a:lstStyle/>
          <a:p>
            <a:r>
              <a:rPr lang="en-US" sz="1200" dirty="0"/>
              <a:t>Revenue lost to cancellations</a:t>
            </a:r>
          </a:p>
        </p:txBody>
      </p:sp>
      <p:sp>
        <p:nvSpPr>
          <p:cNvPr id="13" name="TextBox 12">
            <a:extLst>
              <a:ext uri="{FF2B5EF4-FFF2-40B4-BE49-F238E27FC236}">
                <a16:creationId xmlns:a16="http://schemas.microsoft.com/office/drawing/2014/main" id="{11A35E1E-2C54-EBA1-D079-6ACFB3A8B018}"/>
              </a:ext>
            </a:extLst>
          </p:cNvPr>
          <p:cNvSpPr txBox="1"/>
          <p:nvPr/>
        </p:nvSpPr>
        <p:spPr>
          <a:xfrm>
            <a:off x="1797372" y="1873174"/>
            <a:ext cx="4298628" cy="369332"/>
          </a:xfrm>
          <a:prstGeom prst="rect">
            <a:avLst/>
          </a:prstGeom>
          <a:noFill/>
        </p:spPr>
        <p:txBody>
          <a:bodyPr wrap="square" rtlCol="0">
            <a:spAutoFit/>
          </a:bodyPr>
          <a:lstStyle/>
          <a:p>
            <a:r>
              <a:rPr lang="en-US" dirty="0"/>
              <a:t>Average Monthly Revenue Forecast</a:t>
            </a:r>
          </a:p>
        </p:txBody>
      </p:sp>
    </p:spTree>
    <p:extLst>
      <p:ext uri="{BB962C8B-B14F-4D97-AF65-F5344CB8AC3E}">
        <p14:creationId xmlns:p14="http://schemas.microsoft.com/office/powerpoint/2010/main" val="12553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78EEE"/>
        </a:solidFill>
        <a:effectLst/>
      </p:bgPr>
    </p:bg>
    <p:spTree>
      <p:nvGrpSpPr>
        <p:cNvPr id="1" name=""/>
        <p:cNvGrpSpPr/>
        <p:nvPr/>
      </p:nvGrpSpPr>
      <p:grpSpPr>
        <a:xfrm>
          <a:off x="0" y="0"/>
          <a:ext cx="0" cy="0"/>
          <a:chOff x="0" y="0"/>
          <a:chExt cx="0" cy="0"/>
        </a:xfrm>
      </p:grpSpPr>
      <p:pic>
        <p:nvPicPr>
          <p:cNvPr id="32" name="Picture Placeholder 31" descr="A trolley on a street&#10;&#10;Description automatically generated with low confidence">
            <a:extLst>
              <a:ext uri="{FF2B5EF4-FFF2-40B4-BE49-F238E27FC236}">
                <a16:creationId xmlns:a16="http://schemas.microsoft.com/office/drawing/2014/main" id="{2734A5D7-EE42-0C3B-6EE4-E4FB99F95F01}"/>
              </a:ext>
            </a:extLst>
          </p:cNvPr>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brightnessContrast bright="-28000"/>
                    </a14:imgEffect>
                  </a14:imgLayer>
                </a14:imgProps>
              </a:ext>
            </a:extLst>
          </a:blip>
          <a:srcRect l="12519" r="12519"/>
          <a:stretch>
            <a:fillRect/>
          </a:stretch>
        </p:blipFill>
        <p:spPr/>
      </p:pic>
      <p:sp>
        <p:nvSpPr>
          <p:cNvPr id="14" name="Freeform 5">
            <a:extLst>
              <a:ext uri="{FF2B5EF4-FFF2-40B4-BE49-F238E27FC236}">
                <a16:creationId xmlns:a16="http://schemas.microsoft.com/office/drawing/2014/main" id="{24E59FC8-3313-4117-BD79-B35424A48605}"/>
              </a:ext>
            </a:extLst>
          </p:cNvPr>
          <p:cNvSpPr>
            <a:spLocks/>
          </p:cNvSpPr>
          <p:nvPr/>
        </p:nvSpPr>
        <p:spPr bwMode="auto">
          <a:xfrm>
            <a:off x="4979028" y="2309379"/>
            <a:ext cx="2233943" cy="2234881"/>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47AB">
              <a:alpha val="39442"/>
            </a:srgbClr>
          </a:solidFill>
          <a:ln>
            <a:noFill/>
          </a:ln>
          <a:effectLst>
            <a:outerShdw blurRad="673100" dist="241300" dir="5400000" algn="ctr" rotWithShape="0">
              <a:srgbClr val="478EEE">
                <a:alpha val="67000"/>
              </a:srgbClr>
            </a:outerShdw>
          </a:effectLst>
        </p:spPr>
        <p:txBody>
          <a:bodyPr vert="horz" wrap="square" lIns="45714" tIns="22857" rIns="45714" bIns="22857" numCol="1" anchor="t" anchorCtr="0" compatLnSpc="1">
            <a:prstTxWarp prst="textNoShape">
              <a:avLst/>
            </a:prstTxWarp>
          </a:bodyPr>
          <a:lstStyle/>
          <a:p>
            <a:endParaRPr lang="en-US" sz="900"/>
          </a:p>
        </p:txBody>
      </p:sp>
      <p:sp>
        <p:nvSpPr>
          <p:cNvPr id="16" name="Freeform: Shape 15">
            <a:extLst>
              <a:ext uri="{FF2B5EF4-FFF2-40B4-BE49-F238E27FC236}">
                <a16:creationId xmlns:a16="http://schemas.microsoft.com/office/drawing/2014/main" id="{63FFB505-7257-4DDE-A161-847FA1766823}"/>
              </a:ext>
            </a:extLst>
          </p:cNvPr>
          <p:cNvSpPr>
            <a:spLocks/>
          </p:cNvSpPr>
          <p:nvPr/>
        </p:nvSpPr>
        <p:spPr bwMode="auto">
          <a:xfrm>
            <a:off x="2708948" y="-23358"/>
            <a:ext cx="6904715" cy="6904715"/>
          </a:xfrm>
          <a:custGeom>
            <a:avLst/>
            <a:gdLst>
              <a:gd name="connsiteX0" fmla="*/ 5188289 w 10376580"/>
              <a:gd name="connsiteY0" fmla="*/ 1861795 h 10376580"/>
              <a:gd name="connsiteX1" fmla="*/ 3208962 w 10376580"/>
              <a:gd name="connsiteY1" fmla="*/ 2681615 h 10376580"/>
              <a:gd name="connsiteX2" fmla="*/ 2682666 w 10376580"/>
              <a:gd name="connsiteY2" fmla="*/ 3208131 h 10376580"/>
              <a:gd name="connsiteX3" fmla="*/ 2682666 w 10376580"/>
              <a:gd name="connsiteY3" fmla="*/ 7168447 h 10376580"/>
              <a:gd name="connsiteX4" fmla="*/ 3208962 w 10376580"/>
              <a:gd name="connsiteY4" fmla="*/ 7694963 h 10376580"/>
              <a:gd name="connsiteX5" fmla="*/ 7167616 w 10376580"/>
              <a:gd name="connsiteY5" fmla="*/ 7694963 h 10376580"/>
              <a:gd name="connsiteX6" fmla="*/ 7693912 w 10376580"/>
              <a:gd name="connsiteY6" fmla="*/ 7168447 h 10376580"/>
              <a:gd name="connsiteX7" fmla="*/ 7693912 w 10376580"/>
              <a:gd name="connsiteY7" fmla="*/ 3208131 h 10376580"/>
              <a:gd name="connsiteX8" fmla="*/ 7167616 w 10376580"/>
              <a:gd name="connsiteY8" fmla="*/ 2681615 h 10376580"/>
              <a:gd name="connsiteX9" fmla="*/ 5188289 w 10376580"/>
              <a:gd name="connsiteY9" fmla="*/ 1861795 h 10376580"/>
              <a:gd name="connsiteX10" fmla="*/ 5188290 w 10376580"/>
              <a:gd name="connsiteY10" fmla="*/ 0 h 10376580"/>
              <a:gd name="connsiteX11" fmla="*/ 10376580 w 10376580"/>
              <a:gd name="connsiteY11" fmla="*/ 5188290 h 10376580"/>
              <a:gd name="connsiteX12" fmla="*/ 5188290 w 10376580"/>
              <a:gd name="connsiteY12" fmla="*/ 10376580 h 10376580"/>
              <a:gd name="connsiteX13" fmla="*/ 0 w 10376580"/>
              <a:gd name="connsiteY13" fmla="*/ 5188290 h 10376580"/>
              <a:gd name="connsiteX14" fmla="*/ 5188290 w 10376580"/>
              <a:gd name="connsiteY14" fmla="*/ 0 h 1037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76580" h="10376580">
                <a:moveTo>
                  <a:pt x="5188289" y="1861795"/>
                </a:moveTo>
                <a:cubicBezTo>
                  <a:pt x="4471784" y="1861795"/>
                  <a:pt x="3755279" y="2135069"/>
                  <a:pt x="3208962" y="2681615"/>
                </a:cubicBezTo>
                <a:cubicBezTo>
                  <a:pt x="3208962" y="2681615"/>
                  <a:pt x="3208962" y="2681615"/>
                  <a:pt x="2682666" y="3208131"/>
                </a:cubicBezTo>
                <a:cubicBezTo>
                  <a:pt x="1590032" y="4301224"/>
                  <a:pt x="1590032" y="6075354"/>
                  <a:pt x="2682666" y="7168447"/>
                </a:cubicBezTo>
                <a:cubicBezTo>
                  <a:pt x="2682666" y="7168447"/>
                  <a:pt x="2682666" y="7168447"/>
                  <a:pt x="3208962" y="7694963"/>
                </a:cubicBezTo>
                <a:cubicBezTo>
                  <a:pt x="4301596" y="8788056"/>
                  <a:pt x="6074982" y="8788056"/>
                  <a:pt x="7167616" y="7694963"/>
                </a:cubicBezTo>
                <a:cubicBezTo>
                  <a:pt x="7167616" y="7694963"/>
                  <a:pt x="7167616" y="7694963"/>
                  <a:pt x="7693912" y="7168447"/>
                </a:cubicBezTo>
                <a:cubicBezTo>
                  <a:pt x="8786546" y="6075354"/>
                  <a:pt x="8786546" y="4301224"/>
                  <a:pt x="7693912" y="3208131"/>
                </a:cubicBezTo>
                <a:cubicBezTo>
                  <a:pt x="7693912" y="3208131"/>
                  <a:pt x="7693912" y="3208131"/>
                  <a:pt x="7167616" y="2681615"/>
                </a:cubicBezTo>
                <a:cubicBezTo>
                  <a:pt x="6621299" y="2135069"/>
                  <a:pt x="5904794" y="1861795"/>
                  <a:pt x="5188289" y="1861795"/>
                </a:cubicBezTo>
                <a:close/>
                <a:moveTo>
                  <a:pt x="5188290" y="0"/>
                </a:moveTo>
                <a:cubicBezTo>
                  <a:pt x="8053703" y="0"/>
                  <a:pt x="10376580" y="2322877"/>
                  <a:pt x="10376580" y="5188290"/>
                </a:cubicBezTo>
                <a:cubicBezTo>
                  <a:pt x="10376580" y="8053703"/>
                  <a:pt x="8053703" y="10376580"/>
                  <a:pt x="5188290" y="10376580"/>
                </a:cubicBezTo>
                <a:cubicBezTo>
                  <a:pt x="2322877" y="10376580"/>
                  <a:pt x="0" y="8053703"/>
                  <a:pt x="0" y="5188290"/>
                </a:cubicBezTo>
                <a:cubicBezTo>
                  <a:pt x="0" y="2322877"/>
                  <a:pt x="2322877" y="0"/>
                  <a:pt x="5188290" y="0"/>
                </a:cubicBezTo>
                <a:close/>
              </a:path>
            </a:pathLst>
          </a:custGeom>
          <a:solidFill>
            <a:srgbClr val="478EEE"/>
          </a:solidFill>
          <a:ln>
            <a:noFill/>
          </a:ln>
          <a:effectLst/>
        </p:spPr>
        <p:txBody>
          <a:bodyPr vert="horz" wrap="square" lIns="45708" tIns="22854" rIns="45708" bIns="22854" numCol="1" anchor="t" anchorCtr="0" compatLnSpc="1">
            <a:prstTxWarp prst="textNoShape">
              <a:avLst/>
            </a:prstTxWarp>
            <a:noAutofit/>
          </a:bodyPr>
          <a:lstStyle/>
          <a:p>
            <a:pPr defTabSz="228508"/>
            <a:endParaRPr lang="en-US" sz="900">
              <a:solidFill>
                <a:srgbClr val="172144"/>
              </a:solidFill>
              <a:latin typeface="Calibri"/>
            </a:endParaRPr>
          </a:p>
        </p:txBody>
      </p:sp>
      <p:cxnSp>
        <p:nvCxnSpPr>
          <p:cNvPr id="13" name="Straight Connector 12">
            <a:extLst>
              <a:ext uri="{FF2B5EF4-FFF2-40B4-BE49-F238E27FC236}">
                <a16:creationId xmlns:a16="http://schemas.microsoft.com/office/drawing/2014/main" id="{5AE0D076-6853-463A-8402-A59382D80F0F}"/>
              </a:ext>
            </a:extLst>
          </p:cNvPr>
          <p:cNvCxnSpPr>
            <a:cxnSpLocks/>
          </p:cNvCxnSpPr>
          <p:nvPr/>
        </p:nvCxnSpPr>
        <p:spPr>
          <a:xfrm flipV="1">
            <a:off x="6215735" y="-584419"/>
            <a:ext cx="0" cy="1791654"/>
          </a:xfrm>
          <a:prstGeom prst="line">
            <a:avLst/>
          </a:prstGeom>
          <a:ln w="28575">
            <a:solidFill>
              <a:schemeClr val="bg1">
                <a:lumMod val="9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 name="Freeform 5">
            <a:extLst>
              <a:ext uri="{FF2B5EF4-FFF2-40B4-BE49-F238E27FC236}">
                <a16:creationId xmlns:a16="http://schemas.microsoft.com/office/drawing/2014/main" id="{E55E7B45-B7EF-45D3-B5DC-EDCF64B5E4E5}"/>
              </a:ext>
            </a:extLst>
          </p:cNvPr>
          <p:cNvSpPr>
            <a:spLocks/>
          </p:cNvSpPr>
          <p:nvPr/>
        </p:nvSpPr>
        <p:spPr bwMode="auto">
          <a:xfrm>
            <a:off x="6669304" y="1084697"/>
            <a:ext cx="1146366" cy="1146848"/>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478EEE"/>
          </a:solidFill>
          <a:ln>
            <a:noFill/>
          </a:ln>
          <a:effectLst>
            <a:outerShdw blurRad="673100" dist="241300" dir="5400000" sx="76000" sy="76000" algn="ctr" rotWithShape="0">
              <a:schemeClr val="tx1">
                <a:alpha val="67000"/>
              </a:schemeClr>
            </a:outerShdw>
          </a:effectLst>
        </p:spPr>
        <p:txBody>
          <a:bodyPr vert="horz" wrap="square" lIns="45714" tIns="22857" rIns="45714" bIns="22857" numCol="1" anchor="ctr" anchorCtr="0" compatLnSpc="1">
            <a:prstTxWarp prst="textNoShape">
              <a:avLst/>
            </a:prstTxWarp>
          </a:bodyPr>
          <a:lstStyle/>
          <a:p>
            <a:pPr algn="ctr" defTabSz="457109">
              <a:defRPr/>
            </a:pPr>
            <a:endParaRPr lang="en-US" sz="4399" dirty="0">
              <a:solidFill>
                <a:srgbClr val="FFFFFF"/>
              </a:solidFill>
              <a:latin typeface="Scope One" panose="02060403030504020204" pitchFamily="18" charset="0"/>
              <a:ea typeface="Open Sans" panose="020B0606030504020204" pitchFamily="34" charset="0"/>
              <a:cs typeface="Scope One" panose="02060403030504020204" pitchFamily="18" charset="0"/>
            </a:endParaRPr>
          </a:p>
        </p:txBody>
      </p:sp>
      <p:sp>
        <p:nvSpPr>
          <p:cNvPr id="19" name="Freeform 5">
            <a:extLst>
              <a:ext uri="{FF2B5EF4-FFF2-40B4-BE49-F238E27FC236}">
                <a16:creationId xmlns:a16="http://schemas.microsoft.com/office/drawing/2014/main" id="{AC137978-E707-41CF-9D46-D3EC0AFB8A94}"/>
              </a:ext>
            </a:extLst>
          </p:cNvPr>
          <p:cNvSpPr>
            <a:spLocks/>
          </p:cNvSpPr>
          <p:nvPr/>
        </p:nvSpPr>
        <p:spPr bwMode="auto">
          <a:xfrm>
            <a:off x="7892789" y="2855576"/>
            <a:ext cx="1146366" cy="1146848"/>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478EEE"/>
          </a:solidFill>
          <a:ln>
            <a:noFill/>
          </a:ln>
          <a:effectLst>
            <a:outerShdw blurRad="673100" dist="241300" dir="5400000" sx="76000" sy="76000" algn="ctr" rotWithShape="0">
              <a:schemeClr val="tx1">
                <a:alpha val="67000"/>
              </a:schemeClr>
            </a:outerShdw>
          </a:effectLst>
        </p:spPr>
        <p:txBody>
          <a:bodyPr vert="horz" wrap="square" lIns="45714" tIns="22857" rIns="45714" bIns="22857" numCol="1" anchor="ctr" anchorCtr="0" compatLnSpc="1">
            <a:prstTxWarp prst="textNoShape">
              <a:avLst/>
            </a:prstTxWarp>
          </a:bodyPr>
          <a:lstStyle/>
          <a:p>
            <a:pPr algn="ctr" defTabSz="457109">
              <a:defRPr/>
            </a:pPr>
            <a:endParaRPr lang="en-US" sz="4399" dirty="0">
              <a:solidFill>
                <a:srgbClr val="FFFFFF"/>
              </a:solidFill>
              <a:latin typeface="Scope One" panose="02060403030504020204" pitchFamily="18" charset="0"/>
              <a:ea typeface="Open Sans" panose="020B0606030504020204" pitchFamily="34" charset="0"/>
              <a:cs typeface="Scope One" panose="02060403030504020204" pitchFamily="18" charset="0"/>
            </a:endParaRPr>
          </a:p>
        </p:txBody>
      </p:sp>
      <p:sp>
        <p:nvSpPr>
          <p:cNvPr id="20" name="Freeform 5">
            <a:extLst>
              <a:ext uri="{FF2B5EF4-FFF2-40B4-BE49-F238E27FC236}">
                <a16:creationId xmlns:a16="http://schemas.microsoft.com/office/drawing/2014/main" id="{10832EE9-6054-4ABF-A33B-88EA217295C7}"/>
              </a:ext>
            </a:extLst>
          </p:cNvPr>
          <p:cNvSpPr>
            <a:spLocks/>
          </p:cNvSpPr>
          <p:nvPr/>
        </p:nvSpPr>
        <p:spPr bwMode="auto">
          <a:xfrm>
            <a:off x="6669304" y="4664678"/>
            <a:ext cx="1146366" cy="1146848"/>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478EEE"/>
          </a:solidFill>
          <a:ln>
            <a:noFill/>
          </a:ln>
          <a:effectLst>
            <a:outerShdw blurRad="673100" dist="241300" dir="5400000" sx="76000" sy="76000" algn="ctr" rotWithShape="0">
              <a:schemeClr val="tx1">
                <a:alpha val="67000"/>
              </a:schemeClr>
            </a:outerShdw>
          </a:effectLst>
        </p:spPr>
        <p:txBody>
          <a:bodyPr vert="horz" wrap="square" lIns="45714" tIns="22857" rIns="45714" bIns="22857" numCol="1" anchor="ctr" anchorCtr="0" compatLnSpc="1">
            <a:prstTxWarp prst="textNoShape">
              <a:avLst/>
            </a:prstTxWarp>
          </a:bodyPr>
          <a:lstStyle/>
          <a:p>
            <a:pPr algn="ctr" defTabSz="457109">
              <a:defRPr/>
            </a:pPr>
            <a:endParaRPr lang="en-US" sz="4399" dirty="0">
              <a:solidFill>
                <a:srgbClr val="FFFFFF"/>
              </a:solidFill>
              <a:latin typeface="Scope One" panose="02060403030504020204" pitchFamily="18" charset="0"/>
              <a:ea typeface="Open Sans" panose="020B0606030504020204" pitchFamily="34" charset="0"/>
              <a:cs typeface="Scope One" panose="02060403030504020204" pitchFamily="18" charset="0"/>
            </a:endParaRPr>
          </a:p>
        </p:txBody>
      </p:sp>
      <p:sp>
        <p:nvSpPr>
          <p:cNvPr id="27" name="TextBox 26">
            <a:extLst>
              <a:ext uri="{FF2B5EF4-FFF2-40B4-BE49-F238E27FC236}">
                <a16:creationId xmlns:a16="http://schemas.microsoft.com/office/drawing/2014/main" id="{805FF8F8-B5E5-4ED8-8CD9-15C4365F2CC1}"/>
              </a:ext>
            </a:extLst>
          </p:cNvPr>
          <p:cNvSpPr txBox="1"/>
          <p:nvPr/>
        </p:nvSpPr>
        <p:spPr>
          <a:xfrm>
            <a:off x="8023797" y="983149"/>
            <a:ext cx="3672904" cy="1169551"/>
          </a:xfrm>
          <a:prstGeom prst="rect">
            <a:avLst/>
          </a:prstGeom>
          <a:noFill/>
        </p:spPr>
        <p:txBody>
          <a:bodyPr wrap="square" rtlCol="0">
            <a:spAutoFit/>
          </a:bodyPr>
          <a:lstStyle/>
          <a:p>
            <a:pPr defTabSz="228508"/>
            <a:r>
              <a:rPr lang="en-US" sz="1400" dirty="0">
                <a:solidFill>
                  <a:schemeClr val="bg1"/>
                </a:solidFill>
                <a:latin typeface="Nexa Light" panose="02000000000000000000" pitchFamily="2" charset="0"/>
                <a:cs typeface="Poppins" pitchFamily="2" charset="77"/>
              </a:rPr>
              <a:t>Build a classification model that accurately predicts bookings that will be cancelled. For the cancellation predictions offer a discount on stay if non-refundable booking deposit is made.</a:t>
            </a:r>
          </a:p>
        </p:txBody>
      </p:sp>
      <p:sp>
        <p:nvSpPr>
          <p:cNvPr id="28" name="TextBox 27">
            <a:extLst>
              <a:ext uri="{FF2B5EF4-FFF2-40B4-BE49-F238E27FC236}">
                <a16:creationId xmlns:a16="http://schemas.microsoft.com/office/drawing/2014/main" id="{4618E894-E6B7-4B95-B9AB-324DCE03616C}"/>
              </a:ext>
            </a:extLst>
          </p:cNvPr>
          <p:cNvSpPr txBox="1"/>
          <p:nvPr/>
        </p:nvSpPr>
        <p:spPr>
          <a:xfrm>
            <a:off x="9142873" y="2496632"/>
            <a:ext cx="2836837" cy="1815882"/>
          </a:xfrm>
          <a:prstGeom prst="rect">
            <a:avLst/>
          </a:prstGeom>
          <a:noFill/>
        </p:spPr>
        <p:txBody>
          <a:bodyPr wrap="square" rtlCol="0">
            <a:spAutoFit/>
          </a:bodyPr>
          <a:lstStyle/>
          <a:p>
            <a:pPr defTabSz="228508"/>
            <a:r>
              <a:rPr lang="en-US" sz="1400" dirty="0">
                <a:solidFill>
                  <a:schemeClr val="bg1"/>
                </a:solidFill>
                <a:latin typeface="Nexa Light" panose="02000000000000000000" pitchFamily="2" charset="0"/>
                <a:cs typeface="Poppins" pitchFamily="2" charset="77"/>
              </a:rPr>
              <a:t>During high vacancy months increase the selling of Opaque bookings which involve the sale of hotel rooms at discounted rates, where the specific hotel name is not revealed to the customer until after the booking is completed. (Hotwire)</a:t>
            </a:r>
          </a:p>
        </p:txBody>
      </p:sp>
      <p:sp>
        <p:nvSpPr>
          <p:cNvPr id="29" name="TextBox 28">
            <a:extLst>
              <a:ext uri="{FF2B5EF4-FFF2-40B4-BE49-F238E27FC236}">
                <a16:creationId xmlns:a16="http://schemas.microsoft.com/office/drawing/2014/main" id="{7B2E97C3-0BB9-4B48-8DCF-612791D70D5B}"/>
              </a:ext>
            </a:extLst>
          </p:cNvPr>
          <p:cNvSpPr txBox="1"/>
          <p:nvPr/>
        </p:nvSpPr>
        <p:spPr>
          <a:xfrm>
            <a:off x="8006653" y="4659140"/>
            <a:ext cx="3672904" cy="1384995"/>
          </a:xfrm>
          <a:prstGeom prst="rect">
            <a:avLst/>
          </a:prstGeom>
          <a:noFill/>
        </p:spPr>
        <p:txBody>
          <a:bodyPr wrap="square" rtlCol="0">
            <a:spAutoFit/>
          </a:bodyPr>
          <a:lstStyle/>
          <a:p>
            <a:pPr defTabSz="228508"/>
            <a:r>
              <a:rPr lang="en-US" sz="1400" dirty="0">
                <a:solidFill>
                  <a:schemeClr val="bg1"/>
                </a:solidFill>
                <a:latin typeface="Nexa Light" panose="02000000000000000000" pitchFamily="2" charset="0"/>
                <a:cs typeface="Poppins" pitchFamily="2" charset="77"/>
              </a:rPr>
              <a:t>Advance Purchase Offers: Offer discounted rates or special packages for guests who book in advance and prepay for their stay. This encourages guests to commit to their reservation and reduces the likelihood of cancellations.</a:t>
            </a:r>
          </a:p>
        </p:txBody>
      </p:sp>
      <p:sp>
        <p:nvSpPr>
          <p:cNvPr id="3" name="Kotak Teks 3">
            <a:extLst>
              <a:ext uri="{FF2B5EF4-FFF2-40B4-BE49-F238E27FC236}">
                <a16:creationId xmlns:a16="http://schemas.microsoft.com/office/drawing/2014/main" id="{A4E3768A-51A5-4763-6230-F4B9EC1BA377}"/>
              </a:ext>
            </a:extLst>
          </p:cNvPr>
          <p:cNvSpPr txBox="1"/>
          <p:nvPr/>
        </p:nvSpPr>
        <p:spPr>
          <a:xfrm>
            <a:off x="419100" y="2767281"/>
            <a:ext cx="4838700" cy="1323439"/>
          </a:xfrm>
          <a:prstGeom prst="rect">
            <a:avLst/>
          </a:prstGeom>
          <a:noFill/>
        </p:spPr>
        <p:txBody>
          <a:bodyPr wrap="square" rtlCol="0">
            <a:spAutoFit/>
          </a:bodyPr>
          <a:lstStyle/>
          <a:p>
            <a:r>
              <a:rPr lang="en-GB" sz="4000" b="1" dirty="0">
                <a:solidFill>
                  <a:schemeClr val="bg1"/>
                </a:solidFill>
                <a:latin typeface="Nexa Bold" panose="02000000000000000000" pitchFamily="2" charset="0"/>
                <a:cs typeface="Poppins" pitchFamily="2" charset="77"/>
              </a:rPr>
              <a:t>Strategic Recommendations</a:t>
            </a:r>
          </a:p>
        </p:txBody>
      </p:sp>
      <p:pic>
        <p:nvPicPr>
          <p:cNvPr id="22" name="Graphic 21" descr="Server outline">
            <a:extLst>
              <a:ext uri="{FF2B5EF4-FFF2-40B4-BE49-F238E27FC236}">
                <a16:creationId xmlns:a16="http://schemas.microsoft.com/office/drawing/2014/main" id="{27C948E7-6208-BE4F-0AEB-DAC3764870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8830" y="1394464"/>
            <a:ext cx="527314" cy="527314"/>
          </a:xfrm>
          <a:prstGeom prst="rect">
            <a:avLst/>
          </a:prstGeom>
        </p:spPr>
      </p:pic>
      <p:pic>
        <p:nvPicPr>
          <p:cNvPr id="26" name="Graphic 25" descr="Programmer male outline">
            <a:extLst>
              <a:ext uri="{FF2B5EF4-FFF2-40B4-BE49-F238E27FC236}">
                <a16:creationId xmlns:a16="http://schemas.microsoft.com/office/drawing/2014/main" id="{5DA1D3DA-646F-676D-A126-C05E65DFF1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2315" y="3165343"/>
            <a:ext cx="527314" cy="527314"/>
          </a:xfrm>
          <a:prstGeom prst="rect">
            <a:avLst/>
          </a:prstGeom>
        </p:spPr>
      </p:pic>
      <p:pic>
        <p:nvPicPr>
          <p:cNvPr id="35" name="Graphic 34" descr="Internet outline">
            <a:extLst>
              <a:ext uri="{FF2B5EF4-FFF2-40B4-BE49-F238E27FC236}">
                <a16:creationId xmlns:a16="http://schemas.microsoft.com/office/drawing/2014/main" id="{3042949A-B0F6-1D13-88B5-EDD32648A6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78830" y="4974445"/>
            <a:ext cx="527314" cy="527314"/>
          </a:xfrm>
          <a:prstGeom prst="rect">
            <a:avLst/>
          </a:prstGeom>
        </p:spPr>
      </p:pic>
      <p:sp>
        <p:nvSpPr>
          <p:cNvPr id="4" name="TextBox 3">
            <a:extLst>
              <a:ext uri="{FF2B5EF4-FFF2-40B4-BE49-F238E27FC236}">
                <a16:creationId xmlns:a16="http://schemas.microsoft.com/office/drawing/2014/main" id="{2381D6C6-0A31-F8A0-BD70-B650EB352F18}"/>
              </a:ext>
            </a:extLst>
          </p:cNvPr>
          <p:cNvSpPr txBox="1"/>
          <p:nvPr/>
        </p:nvSpPr>
        <p:spPr>
          <a:xfrm rot="10800000" flipV="1">
            <a:off x="10923103" y="5934670"/>
            <a:ext cx="1169414" cy="923330"/>
          </a:xfrm>
          <a:prstGeom prst="rect">
            <a:avLst/>
          </a:prstGeom>
          <a:noFill/>
        </p:spPr>
        <p:txBody>
          <a:bodyPr wrap="square" rtlCol="0" anchor="ctr">
            <a:spAutoFit/>
          </a:bodyPr>
          <a:lstStyle/>
          <a:p>
            <a:pPr algn="r"/>
            <a:fld id="{260E2A6B-A809-4840-BF14-8648BC0BDF87}" type="slidenum">
              <a:rPr lang="id-ID" sz="5400" i="0" smtClean="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rPr>
              <a:pPr algn="r"/>
              <a:t>9</a:t>
            </a:fld>
            <a:endParaRPr lang="id-ID" sz="9600" i="0" dirty="0">
              <a:solidFill>
                <a:schemeClr val="bg1">
                  <a:lumMod val="95000"/>
                  <a:alpha val="70000"/>
                </a:schemeClr>
              </a:solidFill>
              <a:latin typeface="Nexa Bold" panose="02000000000000000000" pitchFamily="50" charset="0"/>
              <a:ea typeface="Roboto Condensed" panose="02000000000000000000" pitchFamily="2" charset="0"/>
              <a:cs typeface="Segoe UI" panose="020B0502040204020203" pitchFamily="34" charset="0"/>
            </a:endParaRPr>
          </a:p>
        </p:txBody>
      </p:sp>
      <p:sp>
        <p:nvSpPr>
          <p:cNvPr id="6" name="Freeform 13">
            <a:extLst>
              <a:ext uri="{FF2B5EF4-FFF2-40B4-BE49-F238E27FC236}">
                <a16:creationId xmlns:a16="http://schemas.microsoft.com/office/drawing/2014/main" id="{A684F003-561E-03C8-0091-E6346356D775}"/>
              </a:ext>
            </a:extLst>
          </p:cNvPr>
          <p:cNvSpPr>
            <a:spLocks noEditPoints="1"/>
          </p:cNvSpPr>
          <p:nvPr/>
        </p:nvSpPr>
        <p:spPr bwMode="auto">
          <a:xfrm>
            <a:off x="-22458" y="5066623"/>
            <a:ext cx="869086" cy="109354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
        <p:nvSpPr>
          <p:cNvPr id="7" name="Freeform 13">
            <a:extLst>
              <a:ext uri="{FF2B5EF4-FFF2-40B4-BE49-F238E27FC236}">
                <a16:creationId xmlns:a16="http://schemas.microsoft.com/office/drawing/2014/main" id="{34C24FB4-8DE1-221A-758A-85044EF88CF4}"/>
              </a:ext>
            </a:extLst>
          </p:cNvPr>
          <p:cNvSpPr>
            <a:spLocks noEditPoints="1"/>
          </p:cNvSpPr>
          <p:nvPr/>
        </p:nvSpPr>
        <p:spPr bwMode="auto">
          <a:xfrm rot="10800000">
            <a:off x="11605539" y="168202"/>
            <a:ext cx="586460" cy="737926"/>
          </a:xfrm>
          <a:custGeom>
            <a:avLst/>
            <a:gdLst>
              <a:gd name="T0" fmla="*/ 475 w 3264"/>
              <a:gd name="T1" fmla="*/ 3465 h 4107"/>
              <a:gd name="T2" fmla="*/ 388 w 3264"/>
              <a:gd name="T3" fmla="*/ 2950 h 4107"/>
              <a:gd name="T4" fmla="*/ 186 w 3264"/>
              <a:gd name="T5" fmla="*/ 2459 h 4107"/>
              <a:gd name="T6" fmla="*/ 36 w 3264"/>
              <a:gd name="T7" fmla="*/ 3110 h 4107"/>
              <a:gd name="T8" fmla="*/ 260 w 3264"/>
              <a:gd name="T9" fmla="*/ 3635 h 4107"/>
              <a:gd name="T10" fmla="*/ 223 w 3264"/>
              <a:gd name="T11" fmla="*/ 2254 h 4107"/>
              <a:gd name="T12" fmla="*/ 609 w 3264"/>
              <a:gd name="T13" fmla="*/ 2625 h 4107"/>
              <a:gd name="T14" fmla="*/ 720 w 3264"/>
              <a:gd name="T15" fmla="*/ 3141 h 4107"/>
              <a:gd name="T16" fmla="*/ 937 w 3264"/>
              <a:gd name="T17" fmla="*/ 3625 h 4107"/>
              <a:gd name="T18" fmla="*/ 1244 w 3264"/>
              <a:gd name="T19" fmla="*/ 4062 h 4107"/>
              <a:gd name="T20" fmla="*/ 1285 w 3264"/>
              <a:gd name="T21" fmla="*/ 3661 h 4107"/>
              <a:gd name="T22" fmla="*/ 1184 w 3264"/>
              <a:gd name="T23" fmla="*/ 3167 h 4107"/>
              <a:gd name="T24" fmla="*/ 974 w 3264"/>
              <a:gd name="T25" fmla="*/ 2712 h 4107"/>
              <a:gd name="T26" fmla="*/ 893 w 3264"/>
              <a:gd name="T27" fmla="*/ 2478 h 4107"/>
              <a:gd name="T28" fmla="*/ 1178 w 3264"/>
              <a:gd name="T29" fmla="*/ 2746 h 4107"/>
              <a:gd name="T30" fmla="*/ 1409 w 3264"/>
              <a:gd name="T31" fmla="*/ 3165 h 4107"/>
              <a:gd name="T32" fmla="*/ 1707 w 3264"/>
              <a:gd name="T33" fmla="*/ 3517 h 4107"/>
              <a:gd name="T34" fmla="*/ 2094 w 3264"/>
              <a:gd name="T35" fmla="*/ 3844 h 4107"/>
              <a:gd name="T36" fmla="*/ 2014 w 3264"/>
              <a:gd name="T37" fmla="*/ 3451 h 4107"/>
              <a:gd name="T38" fmla="*/ 1789 w 3264"/>
              <a:gd name="T39" fmla="*/ 3059 h 4107"/>
              <a:gd name="T40" fmla="*/ 1469 w 3264"/>
              <a:gd name="T41" fmla="*/ 2739 h 4107"/>
              <a:gd name="T42" fmla="*/ 1296 w 3264"/>
              <a:gd name="T43" fmla="*/ 2608 h 4107"/>
              <a:gd name="T44" fmla="*/ 2088 w 3264"/>
              <a:gd name="T45" fmla="*/ 2852 h 4107"/>
              <a:gd name="T46" fmla="*/ 2789 w 3264"/>
              <a:gd name="T47" fmla="*/ 2829 h 4107"/>
              <a:gd name="T48" fmla="*/ 3264 w 3264"/>
              <a:gd name="T49" fmla="*/ 2712 h 4107"/>
              <a:gd name="T50" fmla="*/ 2546 w 3264"/>
              <a:gd name="T51" fmla="*/ 2512 h 4107"/>
              <a:gd name="T52" fmla="*/ 1895 w 3264"/>
              <a:gd name="T53" fmla="*/ 2464 h 4107"/>
              <a:gd name="T54" fmla="*/ 1300 w 3264"/>
              <a:gd name="T55" fmla="*/ 2512 h 4107"/>
              <a:gd name="T56" fmla="*/ 1384 w 3264"/>
              <a:gd name="T57" fmla="*/ 2444 h 4107"/>
              <a:gd name="T58" fmla="*/ 1904 w 3264"/>
              <a:gd name="T59" fmla="*/ 2282 h 4107"/>
              <a:gd name="T60" fmla="*/ 2391 w 3264"/>
              <a:gd name="T61" fmla="*/ 2041 h 4107"/>
              <a:gd name="T62" fmla="*/ 2834 w 3264"/>
              <a:gd name="T63" fmla="*/ 1726 h 4107"/>
              <a:gd name="T64" fmla="*/ 2377 w 3264"/>
              <a:gd name="T65" fmla="*/ 1734 h 4107"/>
              <a:gd name="T66" fmla="*/ 1837 w 3264"/>
              <a:gd name="T67" fmla="*/ 1911 h 4107"/>
              <a:gd name="T68" fmla="*/ 1353 w 3264"/>
              <a:gd name="T69" fmla="*/ 2208 h 4107"/>
              <a:gd name="T70" fmla="*/ 942 w 3264"/>
              <a:gd name="T71" fmla="*/ 2420 h 4107"/>
              <a:gd name="T72" fmla="*/ 940 w 3264"/>
              <a:gd name="T73" fmla="*/ 2258 h 4107"/>
              <a:gd name="T74" fmla="*/ 1380 w 3264"/>
              <a:gd name="T75" fmla="*/ 1989 h 4107"/>
              <a:gd name="T76" fmla="*/ 1745 w 3264"/>
              <a:gd name="T77" fmla="*/ 1620 h 4107"/>
              <a:gd name="T78" fmla="*/ 2017 w 3264"/>
              <a:gd name="T79" fmla="*/ 1178 h 4107"/>
              <a:gd name="T80" fmla="*/ 1605 w 3264"/>
              <a:gd name="T81" fmla="*/ 1317 h 4107"/>
              <a:gd name="T82" fmla="*/ 1162 w 3264"/>
              <a:gd name="T83" fmla="*/ 1614 h 4107"/>
              <a:gd name="T84" fmla="*/ 792 w 3264"/>
              <a:gd name="T85" fmla="*/ 1992 h 4107"/>
              <a:gd name="T86" fmla="*/ 391 w 3264"/>
              <a:gd name="T87" fmla="*/ 2203 h 4107"/>
              <a:gd name="T88" fmla="*/ 264 w 3264"/>
              <a:gd name="T89" fmla="*/ 1951 h 4107"/>
              <a:gd name="T90" fmla="*/ 694 w 3264"/>
              <a:gd name="T91" fmla="*/ 1654 h 4107"/>
              <a:gd name="T92" fmla="*/ 1039 w 3264"/>
              <a:gd name="T93" fmla="*/ 1263 h 4107"/>
              <a:gd name="T94" fmla="*/ 1278 w 3264"/>
              <a:gd name="T95" fmla="*/ 801 h 4107"/>
              <a:gd name="T96" fmla="*/ 919 w 3264"/>
              <a:gd name="T97" fmla="*/ 991 h 4107"/>
              <a:gd name="T98" fmla="*/ 532 w 3264"/>
              <a:gd name="T99" fmla="*/ 1320 h 4107"/>
              <a:gd name="T100" fmla="*/ 195 w 3264"/>
              <a:gd name="T101" fmla="*/ 1700 h 4107"/>
              <a:gd name="T102" fmla="*/ 37 w 3264"/>
              <a:gd name="T103" fmla="*/ 1527 h 4107"/>
              <a:gd name="T104" fmla="*/ 351 w 3264"/>
              <a:gd name="T105" fmla="*/ 1264 h 4107"/>
              <a:gd name="T106" fmla="*/ 617 w 3264"/>
              <a:gd name="T107" fmla="*/ 955 h 4107"/>
              <a:gd name="T108" fmla="*/ 829 w 3264"/>
              <a:gd name="T109" fmla="*/ 605 h 4107"/>
              <a:gd name="T110" fmla="*/ 598 w 3264"/>
              <a:gd name="T111" fmla="*/ 585 h 4107"/>
              <a:gd name="T112" fmla="*/ 100 w 3264"/>
              <a:gd name="T113" fmla="*/ 922 h 4107"/>
              <a:gd name="T114" fmla="*/ 141 w 3264"/>
              <a:gd name="T115" fmla="*/ 455 h 4107"/>
              <a:gd name="T116" fmla="*/ 349 w 3264"/>
              <a:gd name="T117" fmla="*/ 87 h 4107"/>
              <a:gd name="T118" fmla="*/ 46 w 3264"/>
              <a:gd name="T119" fmla="*/ 162 h 4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4" h="4107">
                <a:moveTo>
                  <a:pt x="427" y="3915"/>
                </a:moveTo>
                <a:lnTo>
                  <a:pt x="441" y="3860"/>
                </a:lnTo>
                <a:lnTo>
                  <a:pt x="451" y="3804"/>
                </a:lnTo>
                <a:lnTo>
                  <a:pt x="460" y="3748"/>
                </a:lnTo>
                <a:lnTo>
                  <a:pt x="467" y="3692"/>
                </a:lnTo>
                <a:lnTo>
                  <a:pt x="471" y="3636"/>
                </a:lnTo>
                <a:lnTo>
                  <a:pt x="475" y="3580"/>
                </a:lnTo>
                <a:lnTo>
                  <a:pt x="476" y="3522"/>
                </a:lnTo>
                <a:lnTo>
                  <a:pt x="475" y="3465"/>
                </a:lnTo>
                <a:lnTo>
                  <a:pt x="471" y="3408"/>
                </a:lnTo>
                <a:lnTo>
                  <a:pt x="467" y="3350"/>
                </a:lnTo>
                <a:lnTo>
                  <a:pt x="461" y="3293"/>
                </a:lnTo>
                <a:lnTo>
                  <a:pt x="453" y="3236"/>
                </a:lnTo>
                <a:lnTo>
                  <a:pt x="443" y="3178"/>
                </a:lnTo>
                <a:lnTo>
                  <a:pt x="432" y="3121"/>
                </a:lnTo>
                <a:lnTo>
                  <a:pt x="418" y="3064"/>
                </a:lnTo>
                <a:lnTo>
                  <a:pt x="405" y="3007"/>
                </a:lnTo>
                <a:lnTo>
                  <a:pt x="388" y="2950"/>
                </a:lnTo>
                <a:lnTo>
                  <a:pt x="371" y="2894"/>
                </a:lnTo>
                <a:lnTo>
                  <a:pt x="352" y="2838"/>
                </a:lnTo>
                <a:lnTo>
                  <a:pt x="332" y="2783"/>
                </a:lnTo>
                <a:lnTo>
                  <a:pt x="310" y="2728"/>
                </a:lnTo>
                <a:lnTo>
                  <a:pt x="288" y="2672"/>
                </a:lnTo>
                <a:lnTo>
                  <a:pt x="264" y="2618"/>
                </a:lnTo>
                <a:lnTo>
                  <a:pt x="240" y="2565"/>
                </a:lnTo>
                <a:lnTo>
                  <a:pt x="213" y="2512"/>
                </a:lnTo>
                <a:lnTo>
                  <a:pt x="186" y="2459"/>
                </a:lnTo>
                <a:lnTo>
                  <a:pt x="156" y="2407"/>
                </a:lnTo>
                <a:lnTo>
                  <a:pt x="127" y="2357"/>
                </a:lnTo>
                <a:lnTo>
                  <a:pt x="97" y="2306"/>
                </a:lnTo>
                <a:lnTo>
                  <a:pt x="65" y="2258"/>
                </a:lnTo>
                <a:lnTo>
                  <a:pt x="33" y="2209"/>
                </a:lnTo>
                <a:lnTo>
                  <a:pt x="0" y="2161"/>
                </a:lnTo>
                <a:lnTo>
                  <a:pt x="0" y="2989"/>
                </a:lnTo>
                <a:lnTo>
                  <a:pt x="18" y="3050"/>
                </a:lnTo>
                <a:lnTo>
                  <a:pt x="36" y="3110"/>
                </a:lnTo>
                <a:lnTo>
                  <a:pt x="56" y="3168"/>
                </a:lnTo>
                <a:lnTo>
                  <a:pt x="78" y="3228"/>
                </a:lnTo>
                <a:lnTo>
                  <a:pt x="100" y="3287"/>
                </a:lnTo>
                <a:lnTo>
                  <a:pt x="124" y="3346"/>
                </a:lnTo>
                <a:lnTo>
                  <a:pt x="148" y="3404"/>
                </a:lnTo>
                <a:lnTo>
                  <a:pt x="174" y="3462"/>
                </a:lnTo>
                <a:lnTo>
                  <a:pt x="202" y="3520"/>
                </a:lnTo>
                <a:lnTo>
                  <a:pt x="231" y="3577"/>
                </a:lnTo>
                <a:lnTo>
                  <a:pt x="260" y="3635"/>
                </a:lnTo>
                <a:lnTo>
                  <a:pt x="291" y="3691"/>
                </a:lnTo>
                <a:lnTo>
                  <a:pt x="324" y="3747"/>
                </a:lnTo>
                <a:lnTo>
                  <a:pt x="356" y="3803"/>
                </a:lnTo>
                <a:lnTo>
                  <a:pt x="391" y="3860"/>
                </a:lnTo>
                <a:lnTo>
                  <a:pt x="427" y="3915"/>
                </a:lnTo>
                <a:close/>
                <a:moveTo>
                  <a:pt x="0" y="2161"/>
                </a:moveTo>
                <a:lnTo>
                  <a:pt x="74" y="2194"/>
                </a:lnTo>
                <a:lnTo>
                  <a:pt x="148" y="2224"/>
                </a:lnTo>
                <a:lnTo>
                  <a:pt x="223" y="2254"/>
                </a:lnTo>
                <a:lnTo>
                  <a:pt x="298" y="2284"/>
                </a:lnTo>
                <a:lnTo>
                  <a:pt x="373" y="2312"/>
                </a:lnTo>
                <a:lnTo>
                  <a:pt x="449" y="2339"/>
                </a:lnTo>
                <a:lnTo>
                  <a:pt x="525" y="2364"/>
                </a:lnTo>
                <a:lnTo>
                  <a:pt x="600" y="2390"/>
                </a:lnTo>
                <a:lnTo>
                  <a:pt x="600" y="2450"/>
                </a:lnTo>
                <a:lnTo>
                  <a:pt x="602" y="2508"/>
                </a:lnTo>
                <a:lnTo>
                  <a:pt x="605" y="2567"/>
                </a:lnTo>
                <a:lnTo>
                  <a:pt x="609" y="2625"/>
                </a:lnTo>
                <a:lnTo>
                  <a:pt x="616" y="2684"/>
                </a:lnTo>
                <a:lnTo>
                  <a:pt x="624" y="2742"/>
                </a:lnTo>
                <a:lnTo>
                  <a:pt x="633" y="2801"/>
                </a:lnTo>
                <a:lnTo>
                  <a:pt x="644" y="2858"/>
                </a:lnTo>
                <a:lnTo>
                  <a:pt x="657" y="2915"/>
                </a:lnTo>
                <a:lnTo>
                  <a:pt x="670" y="2973"/>
                </a:lnTo>
                <a:lnTo>
                  <a:pt x="685" y="3029"/>
                </a:lnTo>
                <a:lnTo>
                  <a:pt x="702" y="3085"/>
                </a:lnTo>
                <a:lnTo>
                  <a:pt x="720" y="3141"/>
                </a:lnTo>
                <a:lnTo>
                  <a:pt x="739" y="3197"/>
                </a:lnTo>
                <a:lnTo>
                  <a:pt x="759" y="3253"/>
                </a:lnTo>
                <a:lnTo>
                  <a:pt x="781" y="3306"/>
                </a:lnTo>
                <a:lnTo>
                  <a:pt x="804" y="3362"/>
                </a:lnTo>
                <a:lnTo>
                  <a:pt x="829" y="3414"/>
                </a:lnTo>
                <a:lnTo>
                  <a:pt x="853" y="3468"/>
                </a:lnTo>
                <a:lnTo>
                  <a:pt x="880" y="3521"/>
                </a:lnTo>
                <a:lnTo>
                  <a:pt x="909" y="3573"/>
                </a:lnTo>
                <a:lnTo>
                  <a:pt x="937" y="3625"/>
                </a:lnTo>
                <a:lnTo>
                  <a:pt x="967" y="3676"/>
                </a:lnTo>
                <a:lnTo>
                  <a:pt x="999" y="3727"/>
                </a:lnTo>
                <a:lnTo>
                  <a:pt x="1030" y="3776"/>
                </a:lnTo>
                <a:lnTo>
                  <a:pt x="1064" y="3826"/>
                </a:lnTo>
                <a:lnTo>
                  <a:pt x="1097" y="3874"/>
                </a:lnTo>
                <a:lnTo>
                  <a:pt x="1132" y="3922"/>
                </a:lnTo>
                <a:lnTo>
                  <a:pt x="1168" y="3970"/>
                </a:lnTo>
                <a:lnTo>
                  <a:pt x="1205" y="4016"/>
                </a:lnTo>
                <a:lnTo>
                  <a:pt x="1244" y="4062"/>
                </a:lnTo>
                <a:lnTo>
                  <a:pt x="1282" y="4107"/>
                </a:lnTo>
                <a:lnTo>
                  <a:pt x="1287" y="4052"/>
                </a:lnTo>
                <a:lnTo>
                  <a:pt x="1291" y="3996"/>
                </a:lnTo>
                <a:lnTo>
                  <a:pt x="1294" y="3939"/>
                </a:lnTo>
                <a:lnTo>
                  <a:pt x="1295" y="3884"/>
                </a:lnTo>
                <a:lnTo>
                  <a:pt x="1294" y="3828"/>
                </a:lnTo>
                <a:lnTo>
                  <a:pt x="1293" y="3772"/>
                </a:lnTo>
                <a:lnTo>
                  <a:pt x="1290" y="3716"/>
                </a:lnTo>
                <a:lnTo>
                  <a:pt x="1285" y="3661"/>
                </a:lnTo>
                <a:lnTo>
                  <a:pt x="1280" y="3604"/>
                </a:lnTo>
                <a:lnTo>
                  <a:pt x="1272" y="3549"/>
                </a:lnTo>
                <a:lnTo>
                  <a:pt x="1264" y="3493"/>
                </a:lnTo>
                <a:lnTo>
                  <a:pt x="1254" y="3438"/>
                </a:lnTo>
                <a:lnTo>
                  <a:pt x="1243" y="3383"/>
                </a:lnTo>
                <a:lnTo>
                  <a:pt x="1230" y="3329"/>
                </a:lnTo>
                <a:lnTo>
                  <a:pt x="1216" y="3275"/>
                </a:lnTo>
                <a:lnTo>
                  <a:pt x="1201" y="3221"/>
                </a:lnTo>
                <a:lnTo>
                  <a:pt x="1184" y="3167"/>
                </a:lnTo>
                <a:lnTo>
                  <a:pt x="1166" y="3114"/>
                </a:lnTo>
                <a:lnTo>
                  <a:pt x="1146" y="3061"/>
                </a:lnTo>
                <a:lnTo>
                  <a:pt x="1126" y="3010"/>
                </a:lnTo>
                <a:lnTo>
                  <a:pt x="1103" y="2959"/>
                </a:lnTo>
                <a:lnTo>
                  <a:pt x="1081" y="2907"/>
                </a:lnTo>
                <a:lnTo>
                  <a:pt x="1056" y="2858"/>
                </a:lnTo>
                <a:lnTo>
                  <a:pt x="1030" y="2808"/>
                </a:lnTo>
                <a:lnTo>
                  <a:pt x="1002" y="2760"/>
                </a:lnTo>
                <a:lnTo>
                  <a:pt x="974" y="2712"/>
                </a:lnTo>
                <a:lnTo>
                  <a:pt x="943" y="2666"/>
                </a:lnTo>
                <a:lnTo>
                  <a:pt x="913" y="2620"/>
                </a:lnTo>
                <a:lnTo>
                  <a:pt x="880" y="2575"/>
                </a:lnTo>
                <a:lnTo>
                  <a:pt x="847" y="2530"/>
                </a:lnTo>
                <a:lnTo>
                  <a:pt x="812" y="2487"/>
                </a:lnTo>
                <a:lnTo>
                  <a:pt x="776" y="2444"/>
                </a:lnTo>
                <a:lnTo>
                  <a:pt x="814" y="2455"/>
                </a:lnTo>
                <a:lnTo>
                  <a:pt x="853" y="2467"/>
                </a:lnTo>
                <a:lnTo>
                  <a:pt x="893" y="2478"/>
                </a:lnTo>
                <a:lnTo>
                  <a:pt x="932" y="2488"/>
                </a:lnTo>
                <a:lnTo>
                  <a:pt x="972" y="2498"/>
                </a:lnTo>
                <a:lnTo>
                  <a:pt x="1011" y="2508"/>
                </a:lnTo>
                <a:lnTo>
                  <a:pt x="1050" y="2518"/>
                </a:lnTo>
                <a:lnTo>
                  <a:pt x="1090" y="2527"/>
                </a:lnTo>
                <a:lnTo>
                  <a:pt x="1111" y="2585"/>
                </a:lnTo>
                <a:lnTo>
                  <a:pt x="1133" y="2640"/>
                </a:lnTo>
                <a:lnTo>
                  <a:pt x="1155" y="2694"/>
                </a:lnTo>
                <a:lnTo>
                  <a:pt x="1178" y="2746"/>
                </a:lnTo>
                <a:lnTo>
                  <a:pt x="1201" y="2797"/>
                </a:lnTo>
                <a:lnTo>
                  <a:pt x="1225" y="2847"/>
                </a:lnTo>
                <a:lnTo>
                  <a:pt x="1249" y="2895"/>
                </a:lnTo>
                <a:lnTo>
                  <a:pt x="1274" y="2943"/>
                </a:lnTo>
                <a:lnTo>
                  <a:pt x="1300" y="2989"/>
                </a:lnTo>
                <a:lnTo>
                  <a:pt x="1326" y="3034"/>
                </a:lnTo>
                <a:lnTo>
                  <a:pt x="1353" y="3079"/>
                </a:lnTo>
                <a:lnTo>
                  <a:pt x="1381" y="3122"/>
                </a:lnTo>
                <a:lnTo>
                  <a:pt x="1409" y="3165"/>
                </a:lnTo>
                <a:lnTo>
                  <a:pt x="1438" y="3206"/>
                </a:lnTo>
                <a:lnTo>
                  <a:pt x="1469" y="3247"/>
                </a:lnTo>
                <a:lnTo>
                  <a:pt x="1500" y="3287"/>
                </a:lnTo>
                <a:lnTo>
                  <a:pt x="1531" y="3327"/>
                </a:lnTo>
                <a:lnTo>
                  <a:pt x="1564" y="3366"/>
                </a:lnTo>
                <a:lnTo>
                  <a:pt x="1599" y="3404"/>
                </a:lnTo>
                <a:lnTo>
                  <a:pt x="1634" y="3442"/>
                </a:lnTo>
                <a:lnTo>
                  <a:pt x="1670" y="3480"/>
                </a:lnTo>
                <a:lnTo>
                  <a:pt x="1707" y="3517"/>
                </a:lnTo>
                <a:lnTo>
                  <a:pt x="1745" y="3554"/>
                </a:lnTo>
                <a:lnTo>
                  <a:pt x="1783" y="3590"/>
                </a:lnTo>
                <a:lnTo>
                  <a:pt x="1824" y="3627"/>
                </a:lnTo>
                <a:lnTo>
                  <a:pt x="1867" y="3663"/>
                </a:lnTo>
                <a:lnTo>
                  <a:pt x="1909" y="3699"/>
                </a:lnTo>
                <a:lnTo>
                  <a:pt x="1953" y="3735"/>
                </a:lnTo>
                <a:lnTo>
                  <a:pt x="1999" y="3772"/>
                </a:lnTo>
                <a:lnTo>
                  <a:pt x="2045" y="3808"/>
                </a:lnTo>
                <a:lnTo>
                  <a:pt x="2094" y="3844"/>
                </a:lnTo>
                <a:lnTo>
                  <a:pt x="2143" y="3881"/>
                </a:lnTo>
                <a:lnTo>
                  <a:pt x="2131" y="3822"/>
                </a:lnTo>
                <a:lnTo>
                  <a:pt x="2117" y="3765"/>
                </a:lnTo>
                <a:lnTo>
                  <a:pt x="2102" y="3710"/>
                </a:lnTo>
                <a:lnTo>
                  <a:pt x="2086" y="3656"/>
                </a:lnTo>
                <a:lnTo>
                  <a:pt x="2070" y="3603"/>
                </a:lnTo>
                <a:lnTo>
                  <a:pt x="2052" y="3552"/>
                </a:lnTo>
                <a:lnTo>
                  <a:pt x="2033" y="3501"/>
                </a:lnTo>
                <a:lnTo>
                  <a:pt x="2014" y="3451"/>
                </a:lnTo>
                <a:lnTo>
                  <a:pt x="1993" y="3404"/>
                </a:lnTo>
                <a:lnTo>
                  <a:pt x="1971" y="3357"/>
                </a:lnTo>
                <a:lnTo>
                  <a:pt x="1949" y="3312"/>
                </a:lnTo>
                <a:lnTo>
                  <a:pt x="1925" y="3267"/>
                </a:lnTo>
                <a:lnTo>
                  <a:pt x="1900" y="3223"/>
                </a:lnTo>
                <a:lnTo>
                  <a:pt x="1873" y="3181"/>
                </a:lnTo>
                <a:lnTo>
                  <a:pt x="1846" y="3140"/>
                </a:lnTo>
                <a:lnTo>
                  <a:pt x="1818" y="3100"/>
                </a:lnTo>
                <a:lnTo>
                  <a:pt x="1789" y="3059"/>
                </a:lnTo>
                <a:lnTo>
                  <a:pt x="1759" y="3021"/>
                </a:lnTo>
                <a:lnTo>
                  <a:pt x="1726" y="2983"/>
                </a:lnTo>
                <a:lnTo>
                  <a:pt x="1693" y="2946"/>
                </a:lnTo>
                <a:lnTo>
                  <a:pt x="1660" y="2910"/>
                </a:lnTo>
                <a:lnTo>
                  <a:pt x="1624" y="2875"/>
                </a:lnTo>
                <a:lnTo>
                  <a:pt x="1587" y="2840"/>
                </a:lnTo>
                <a:lnTo>
                  <a:pt x="1548" y="2805"/>
                </a:lnTo>
                <a:lnTo>
                  <a:pt x="1509" y="2771"/>
                </a:lnTo>
                <a:lnTo>
                  <a:pt x="1469" y="2739"/>
                </a:lnTo>
                <a:lnTo>
                  <a:pt x="1427" y="2707"/>
                </a:lnTo>
                <a:lnTo>
                  <a:pt x="1383" y="2675"/>
                </a:lnTo>
                <a:lnTo>
                  <a:pt x="1339" y="2644"/>
                </a:lnTo>
                <a:lnTo>
                  <a:pt x="1293" y="2613"/>
                </a:lnTo>
                <a:lnTo>
                  <a:pt x="1246" y="2583"/>
                </a:lnTo>
                <a:lnTo>
                  <a:pt x="1196" y="2553"/>
                </a:lnTo>
                <a:lnTo>
                  <a:pt x="1204" y="2554"/>
                </a:lnTo>
                <a:lnTo>
                  <a:pt x="1211" y="2557"/>
                </a:lnTo>
                <a:lnTo>
                  <a:pt x="1296" y="2608"/>
                </a:lnTo>
                <a:lnTo>
                  <a:pt x="1383" y="2656"/>
                </a:lnTo>
                <a:lnTo>
                  <a:pt x="1471" y="2696"/>
                </a:lnTo>
                <a:lnTo>
                  <a:pt x="1560" y="2732"/>
                </a:lnTo>
                <a:lnTo>
                  <a:pt x="1647" y="2762"/>
                </a:lnTo>
                <a:lnTo>
                  <a:pt x="1736" y="2789"/>
                </a:lnTo>
                <a:lnTo>
                  <a:pt x="1825" y="2811"/>
                </a:lnTo>
                <a:lnTo>
                  <a:pt x="1914" y="2829"/>
                </a:lnTo>
                <a:lnTo>
                  <a:pt x="2001" y="2842"/>
                </a:lnTo>
                <a:lnTo>
                  <a:pt x="2088" y="2852"/>
                </a:lnTo>
                <a:lnTo>
                  <a:pt x="2174" y="2860"/>
                </a:lnTo>
                <a:lnTo>
                  <a:pt x="2258" y="2864"/>
                </a:lnTo>
                <a:lnTo>
                  <a:pt x="2341" y="2865"/>
                </a:lnTo>
                <a:lnTo>
                  <a:pt x="2422" y="2864"/>
                </a:lnTo>
                <a:lnTo>
                  <a:pt x="2501" y="2860"/>
                </a:lnTo>
                <a:lnTo>
                  <a:pt x="2577" y="2855"/>
                </a:lnTo>
                <a:lnTo>
                  <a:pt x="2650" y="2847"/>
                </a:lnTo>
                <a:lnTo>
                  <a:pt x="2721" y="2838"/>
                </a:lnTo>
                <a:lnTo>
                  <a:pt x="2789" y="2829"/>
                </a:lnTo>
                <a:lnTo>
                  <a:pt x="2854" y="2817"/>
                </a:lnTo>
                <a:lnTo>
                  <a:pt x="2913" y="2806"/>
                </a:lnTo>
                <a:lnTo>
                  <a:pt x="2971" y="2794"/>
                </a:lnTo>
                <a:lnTo>
                  <a:pt x="3022" y="2781"/>
                </a:lnTo>
                <a:lnTo>
                  <a:pt x="3071" y="2770"/>
                </a:lnTo>
                <a:lnTo>
                  <a:pt x="3153" y="2748"/>
                </a:lnTo>
                <a:lnTo>
                  <a:pt x="3214" y="2729"/>
                </a:lnTo>
                <a:lnTo>
                  <a:pt x="3252" y="2716"/>
                </a:lnTo>
                <a:lnTo>
                  <a:pt x="3264" y="2712"/>
                </a:lnTo>
                <a:lnTo>
                  <a:pt x="3184" y="2679"/>
                </a:lnTo>
                <a:lnTo>
                  <a:pt x="3103" y="2650"/>
                </a:lnTo>
                <a:lnTo>
                  <a:pt x="3022" y="2623"/>
                </a:lnTo>
                <a:lnTo>
                  <a:pt x="2943" y="2599"/>
                </a:lnTo>
                <a:lnTo>
                  <a:pt x="2862" y="2577"/>
                </a:lnTo>
                <a:lnTo>
                  <a:pt x="2782" y="2558"/>
                </a:lnTo>
                <a:lnTo>
                  <a:pt x="2702" y="2540"/>
                </a:lnTo>
                <a:lnTo>
                  <a:pt x="2623" y="2525"/>
                </a:lnTo>
                <a:lnTo>
                  <a:pt x="2546" y="2512"/>
                </a:lnTo>
                <a:lnTo>
                  <a:pt x="2468" y="2500"/>
                </a:lnTo>
                <a:lnTo>
                  <a:pt x="2392" y="2490"/>
                </a:lnTo>
                <a:lnTo>
                  <a:pt x="2316" y="2482"/>
                </a:lnTo>
                <a:lnTo>
                  <a:pt x="2242" y="2476"/>
                </a:lnTo>
                <a:lnTo>
                  <a:pt x="2169" y="2471"/>
                </a:lnTo>
                <a:lnTo>
                  <a:pt x="2098" y="2468"/>
                </a:lnTo>
                <a:lnTo>
                  <a:pt x="2028" y="2466"/>
                </a:lnTo>
                <a:lnTo>
                  <a:pt x="1961" y="2464"/>
                </a:lnTo>
                <a:lnTo>
                  <a:pt x="1895" y="2464"/>
                </a:lnTo>
                <a:lnTo>
                  <a:pt x="1832" y="2466"/>
                </a:lnTo>
                <a:lnTo>
                  <a:pt x="1770" y="2468"/>
                </a:lnTo>
                <a:lnTo>
                  <a:pt x="1710" y="2470"/>
                </a:lnTo>
                <a:lnTo>
                  <a:pt x="1653" y="2473"/>
                </a:lnTo>
                <a:lnTo>
                  <a:pt x="1599" y="2478"/>
                </a:lnTo>
                <a:lnTo>
                  <a:pt x="1547" y="2482"/>
                </a:lnTo>
                <a:lnTo>
                  <a:pt x="1452" y="2491"/>
                </a:lnTo>
                <a:lnTo>
                  <a:pt x="1370" y="2502"/>
                </a:lnTo>
                <a:lnTo>
                  <a:pt x="1300" y="2512"/>
                </a:lnTo>
                <a:lnTo>
                  <a:pt x="1246" y="2521"/>
                </a:lnTo>
                <a:lnTo>
                  <a:pt x="1221" y="2513"/>
                </a:lnTo>
                <a:lnTo>
                  <a:pt x="1195" y="2505"/>
                </a:lnTo>
                <a:lnTo>
                  <a:pt x="1171" y="2497"/>
                </a:lnTo>
                <a:lnTo>
                  <a:pt x="1146" y="2489"/>
                </a:lnTo>
                <a:lnTo>
                  <a:pt x="1205" y="2479"/>
                </a:lnTo>
                <a:lnTo>
                  <a:pt x="1265" y="2469"/>
                </a:lnTo>
                <a:lnTo>
                  <a:pt x="1325" y="2457"/>
                </a:lnTo>
                <a:lnTo>
                  <a:pt x="1384" y="2444"/>
                </a:lnTo>
                <a:lnTo>
                  <a:pt x="1443" y="2430"/>
                </a:lnTo>
                <a:lnTo>
                  <a:pt x="1501" y="2415"/>
                </a:lnTo>
                <a:lnTo>
                  <a:pt x="1560" y="2399"/>
                </a:lnTo>
                <a:lnTo>
                  <a:pt x="1618" y="2382"/>
                </a:lnTo>
                <a:lnTo>
                  <a:pt x="1675" y="2364"/>
                </a:lnTo>
                <a:lnTo>
                  <a:pt x="1733" y="2345"/>
                </a:lnTo>
                <a:lnTo>
                  <a:pt x="1790" y="2325"/>
                </a:lnTo>
                <a:lnTo>
                  <a:pt x="1846" y="2305"/>
                </a:lnTo>
                <a:lnTo>
                  <a:pt x="1904" y="2282"/>
                </a:lnTo>
                <a:lnTo>
                  <a:pt x="1959" y="2260"/>
                </a:lnTo>
                <a:lnTo>
                  <a:pt x="2015" y="2235"/>
                </a:lnTo>
                <a:lnTo>
                  <a:pt x="2070" y="2210"/>
                </a:lnTo>
                <a:lnTo>
                  <a:pt x="2124" y="2185"/>
                </a:lnTo>
                <a:lnTo>
                  <a:pt x="2179" y="2158"/>
                </a:lnTo>
                <a:lnTo>
                  <a:pt x="2232" y="2130"/>
                </a:lnTo>
                <a:lnTo>
                  <a:pt x="2286" y="2101"/>
                </a:lnTo>
                <a:lnTo>
                  <a:pt x="2339" y="2072"/>
                </a:lnTo>
                <a:lnTo>
                  <a:pt x="2391" y="2041"/>
                </a:lnTo>
                <a:lnTo>
                  <a:pt x="2442" y="2009"/>
                </a:lnTo>
                <a:lnTo>
                  <a:pt x="2493" y="1978"/>
                </a:lnTo>
                <a:lnTo>
                  <a:pt x="2543" y="1944"/>
                </a:lnTo>
                <a:lnTo>
                  <a:pt x="2594" y="1910"/>
                </a:lnTo>
                <a:lnTo>
                  <a:pt x="2644" y="1874"/>
                </a:lnTo>
                <a:lnTo>
                  <a:pt x="2692" y="1838"/>
                </a:lnTo>
                <a:lnTo>
                  <a:pt x="2740" y="1802"/>
                </a:lnTo>
                <a:lnTo>
                  <a:pt x="2787" y="1764"/>
                </a:lnTo>
                <a:lnTo>
                  <a:pt x="2834" y="1726"/>
                </a:lnTo>
                <a:lnTo>
                  <a:pt x="2880" y="1687"/>
                </a:lnTo>
                <a:lnTo>
                  <a:pt x="2817" y="1687"/>
                </a:lnTo>
                <a:lnTo>
                  <a:pt x="2753" y="1688"/>
                </a:lnTo>
                <a:lnTo>
                  <a:pt x="2690" y="1691"/>
                </a:lnTo>
                <a:lnTo>
                  <a:pt x="2627" y="1697"/>
                </a:lnTo>
                <a:lnTo>
                  <a:pt x="2564" y="1703"/>
                </a:lnTo>
                <a:lnTo>
                  <a:pt x="2502" y="1712"/>
                </a:lnTo>
                <a:lnTo>
                  <a:pt x="2439" y="1723"/>
                </a:lnTo>
                <a:lnTo>
                  <a:pt x="2377" y="1734"/>
                </a:lnTo>
                <a:lnTo>
                  <a:pt x="2315" y="1747"/>
                </a:lnTo>
                <a:lnTo>
                  <a:pt x="2253" y="1763"/>
                </a:lnTo>
                <a:lnTo>
                  <a:pt x="2193" y="1780"/>
                </a:lnTo>
                <a:lnTo>
                  <a:pt x="2132" y="1798"/>
                </a:lnTo>
                <a:lnTo>
                  <a:pt x="2072" y="1817"/>
                </a:lnTo>
                <a:lnTo>
                  <a:pt x="2013" y="1838"/>
                </a:lnTo>
                <a:lnTo>
                  <a:pt x="1953" y="1862"/>
                </a:lnTo>
                <a:lnTo>
                  <a:pt x="1895" y="1886"/>
                </a:lnTo>
                <a:lnTo>
                  <a:pt x="1837" y="1911"/>
                </a:lnTo>
                <a:lnTo>
                  <a:pt x="1780" y="1940"/>
                </a:lnTo>
                <a:lnTo>
                  <a:pt x="1724" y="1968"/>
                </a:lnTo>
                <a:lnTo>
                  <a:pt x="1669" y="1998"/>
                </a:lnTo>
                <a:lnTo>
                  <a:pt x="1614" y="2029"/>
                </a:lnTo>
                <a:lnTo>
                  <a:pt x="1560" y="2062"/>
                </a:lnTo>
                <a:lnTo>
                  <a:pt x="1507" y="2097"/>
                </a:lnTo>
                <a:lnTo>
                  <a:pt x="1454" y="2133"/>
                </a:lnTo>
                <a:lnTo>
                  <a:pt x="1403" y="2170"/>
                </a:lnTo>
                <a:lnTo>
                  <a:pt x="1353" y="2208"/>
                </a:lnTo>
                <a:lnTo>
                  <a:pt x="1303" y="2248"/>
                </a:lnTo>
                <a:lnTo>
                  <a:pt x="1255" y="2289"/>
                </a:lnTo>
                <a:lnTo>
                  <a:pt x="1208" y="2331"/>
                </a:lnTo>
                <a:lnTo>
                  <a:pt x="1163" y="2375"/>
                </a:lnTo>
                <a:lnTo>
                  <a:pt x="1118" y="2420"/>
                </a:lnTo>
                <a:lnTo>
                  <a:pt x="1074" y="2466"/>
                </a:lnTo>
                <a:lnTo>
                  <a:pt x="1030" y="2450"/>
                </a:lnTo>
                <a:lnTo>
                  <a:pt x="986" y="2435"/>
                </a:lnTo>
                <a:lnTo>
                  <a:pt x="942" y="2420"/>
                </a:lnTo>
                <a:lnTo>
                  <a:pt x="898" y="2404"/>
                </a:lnTo>
                <a:lnTo>
                  <a:pt x="856" y="2388"/>
                </a:lnTo>
                <a:lnTo>
                  <a:pt x="812" y="2371"/>
                </a:lnTo>
                <a:lnTo>
                  <a:pt x="768" y="2355"/>
                </a:lnTo>
                <a:lnTo>
                  <a:pt x="725" y="2339"/>
                </a:lnTo>
                <a:lnTo>
                  <a:pt x="779" y="2321"/>
                </a:lnTo>
                <a:lnTo>
                  <a:pt x="833" y="2301"/>
                </a:lnTo>
                <a:lnTo>
                  <a:pt x="887" y="2280"/>
                </a:lnTo>
                <a:lnTo>
                  <a:pt x="940" y="2258"/>
                </a:lnTo>
                <a:lnTo>
                  <a:pt x="992" y="2234"/>
                </a:lnTo>
                <a:lnTo>
                  <a:pt x="1042" y="2208"/>
                </a:lnTo>
                <a:lnTo>
                  <a:pt x="1093" y="2181"/>
                </a:lnTo>
                <a:lnTo>
                  <a:pt x="1144" y="2152"/>
                </a:lnTo>
                <a:lnTo>
                  <a:pt x="1192" y="2122"/>
                </a:lnTo>
                <a:lnTo>
                  <a:pt x="1240" y="2090"/>
                </a:lnTo>
                <a:lnTo>
                  <a:pt x="1287" y="2058"/>
                </a:lnTo>
                <a:lnTo>
                  <a:pt x="1335" y="2024"/>
                </a:lnTo>
                <a:lnTo>
                  <a:pt x="1380" y="1989"/>
                </a:lnTo>
                <a:lnTo>
                  <a:pt x="1425" y="1952"/>
                </a:lnTo>
                <a:lnTo>
                  <a:pt x="1469" y="1915"/>
                </a:lnTo>
                <a:lnTo>
                  <a:pt x="1511" y="1875"/>
                </a:lnTo>
                <a:lnTo>
                  <a:pt x="1553" y="1836"/>
                </a:lnTo>
                <a:lnTo>
                  <a:pt x="1593" y="1795"/>
                </a:lnTo>
                <a:lnTo>
                  <a:pt x="1633" y="1753"/>
                </a:lnTo>
                <a:lnTo>
                  <a:pt x="1672" y="1709"/>
                </a:lnTo>
                <a:lnTo>
                  <a:pt x="1709" y="1665"/>
                </a:lnTo>
                <a:lnTo>
                  <a:pt x="1745" y="1620"/>
                </a:lnTo>
                <a:lnTo>
                  <a:pt x="1781" y="1574"/>
                </a:lnTo>
                <a:lnTo>
                  <a:pt x="1815" y="1527"/>
                </a:lnTo>
                <a:lnTo>
                  <a:pt x="1847" y="1480"/>
                </a:lnTo>
                <a:lnTo>
                  <a:pt x="1879" y="1431"/>
                </a:lnTo>
                <a:lnTo>
                  <a:pt x="1909" y="1382"/>
                </a:lnTo>
                <a:lnTo>
                  <a:pt x="1939" y="1333"/>
                </a:lnTo>
                <a:lnTo>
                  <a:pt x="1966" y="1282"/>
                </a:lnTo>
                <a:lnTo>
                  <a:pt x="1993" y="1230"/>
                </a:lnTo>
                <a:lnTo>
                  <a:pt x="2017" y="1178"/>
                </a:lnTo>
                <a:lnTo>
                  <a:pt x="2041" y="1126"/>
                </a:lnTo>
                <a:lnTo>
                  <a:pt x="1985" y="1146"/>
                </a:lnTo>
                <a:lnTo>
                  <a:pt x="1928" y="1167"/>
                </a:lnTo>
                <a:lnTo>
                  <a:pt x="1873" y="1190"/>
                </a:lnTo>
                <a:lnTo>
                  <a:pt x="1819" y="1213"/>
                </a:lnTo>
                <a:lnTo>
                  <a:pt x="1764" y="1237"/>
                </a:lnTo>
                <a:lnTo>
                  <a:pt x="1710" y="1263"/>
                </a:lnTo>
                <a:lnTo>
                  <a:pt x="1657" y="1290"/>
                </a:lnTo>
                <a:lnTo>
                  <a:pt x="1605" y="1317"/>
                </a:lnTo>
                <a:lnTo>
                  <a:pt x="1553" y="1346"/>
                </a:lnTo>
                <a:lnTo>
                  <a:pt x="1501" y="1376"/>
                </a:lnTo>
                <a:lnTo>
                  <a:pt x="1451" y="1407"/>
                </a:lnTo>
                <a:lnTo>
                  <a:pt x="1400" y="1438"/>
                </a:lnTo>
                <a:lnTo>
                  <a:pt x="1350" y="1472"/>
                </a:lnTo>
                <a:lnTo>
                  <a:pt x="1302" y="1506"/>
                </a:lnTo>
                <a:lnTo>
                  <a:pt x="1254" y="1540"/>
                </a:lnTo>
                <a:lnTo>
                  <a:pt x="1208" y="1576"/>
                </a:lnTo>
                <a:lnTo>
                  <a:pt x="1162" y="1614"/>
                </a:lnTo>
                <a:lnTo>
                  <a:pt x="1115" y="1652"/>
                </a:lnTo>
                <a:lnTo>
                  <a:pt x="1072" y="1691"/>
                </a:lnTo>
                <a:lnTo>
                  <a:pt x="1028" y="1730"/>
                </a:lnTo>
                <a:lnTo>
                  <a:pt x="986" y="1772"/>
                </a:lnTo>
                <a:lnTo>
                  <a:pt x="945" y="1814"/>
                </a:lnTo>
                <a:lnTo>
                  <a:pt x="905" y="1857"/>
                </a:lnTo>
                <a:lnTo>
                  <a:pt x="866" y="1901"/>
                </a:lnTo>
                <a:lnTo>
                  <a:pt x="828" y="1946"/>
                </a:lnTo>
                <a:lnTo>
                  <a:pt x="792" y="1992"/>
                </a:lnTo>
                <a:lnTo>
                  <a:pt x="756" y="2040"/>
                </a:lnTo>
                <a:lnTo>
                  <a:pt x="722" y="2087"/>
                </a:lnTo>
                <a:lnTo>
                  <a:pt x="688" y="2136"/>
                </a:lnTo>
                <a:lnTo>
                  <a:pt x="657" y="2186"/>
                </a:lnTo>
                <a:lnTo>
                  <a:pt x="626" y="2237"/>
                </a:lnTo>
                <a:lnTo>
                  <a:pt x="598" y="2289"/>
                </a:lnTo>
                <a:lnTo>
                  <a:pt x="528" y="2261"/>
                </a:lnTo>
                <a:lnTo>
                  <a:pt x="460" y="2232"/>
                </a:lnTo>
                <a:lnTo>
                  <a:pt x="391" y="2203"/>
                </a:lnTo>
                <a:lnTo>
                  <a:pt x="324" y="2172"/>
                </a:lnTo>
                <a:lnTo>
                  <a:pt x="255" y="2142"/>
                </a:lnTo>
                <a:lnTo>
                  <a:pt x="188" y="2110"/>
                </a:lnTo>
                <a:lnTo>
                  <a:pt x="120" y="2079"/>
                </a:lnTo>
                <a:lnTo>
                  <a:pt x="53" y="2046"/>
                </a:lnTo>
                <a:lnTo>
                  <a:pt x="107" y="2025"/>
                </a:lnTo>
                <a:lnTo>
                  <a:pt x="161" y="2001"/>
                </a:lnTo>
                <a:lnTo>
                  <a:pt x="213" y="1977"/>
                </a:lnTo>
                <a:lnTo>
                  <a:pt x="264" y="1951"/>
                </a:lnTo>
                <a:lnTo>
                  <a:pt x="316" y="1923"/>
                </a:lnTo>
                <a:lnTo>
                  <a:pt x="365" y="1893"/>
                </a:lnTo>
                <a:lnTo>
                  <a:pt x="415" y="1863"/>
                </a:lnTo>
                <a:lnTo>
                  <a:pt x="464" y="1832"/>
                </a:lnTo>
                <a:lnTo>
                  <a:pt x="512" y="1799"/>
                </a:lnTo>
                <a:lnTo>
                  <a:pt x="559" y="1764"/>
                </a:lnTo>
                <a:lnTo>
                  <a:pt x="605" y="1729"/>
                </a:lnTo>
                <a:lnTo>
                  <a:pt x="650" y="1692"/>
                </a:lnTo>
                <a:lnTo>
                  <a:pt x="694" y="1654"/>
                </a:lnTo>
                <a:lnTo>
                  <a:pt x="737" y="1615"/>
                </a:lnTo>
                <a:lnTo>
                  <a:pt x="778" y="1574"/>
                </a:lnTo>
                <a:lnTo>
                  <a:pt x="819" y="1533"/>
                </a:lnTo>
                <a:lnTo>
                  <a:pt x="859" y="1491"/>
                </a:lnTo>
                <a:lnTo>
                  <a:pt x="897" y="1447"/>
                </a:lnTo>
                <a:lnTo>
                  <a:pt x="934" y="1402"/>
                </a:lnTo>
                <a:lnTo>
                  <a:pt x="970" y="1357"/>
                </a:lnTo>
                <a:lnTo>
                  <a:pt x="1005" y="1311"/>
                </a:lnTo>
                <a:lnTo>
                  <a:pt x="1039" y="1263"/>
                </a:lnTo>
                <a:lnTo>
                  <a:pt x="1072" y="1216"/>
                </a:lnTo>
                <a:lnTo>
                  <a:pt x="1102" y="1166"/>
                </a:lnTo>
                <a:lnTo>
                  <a:pt x="1132" y="1116"/>
                </a:lnTo>
                <a:lnTo>
                  <a:pt x="1160" y="1065"/>
                </a:lnTo>
                <a:lnTo>
                  <a:pt x="1186" y="1013"/>
                </a:lnTo>
                <a:lnTo>
                  <a:pt x="1212" y="962"/>
                </a:lnTo>
                <a:lnTo>
                  <a:pt x="1236" y="909"/>
                </a:lnTo>
                <a:lnTo>
                  <a:pt x="1258" y="855"/>
                </a:lnTo>
                <a:lnTo>
                  <a:pt x="1278" y="801"/>
                </a:lnTo>
                <a:lnTo>
                  <a:pt x="1298" y="746"/>
                </a:lnTo>
                <a:lnTo>
                  <a:pt x="1249" y="774"/>
                </a:lnTo>
                <a:lnTo>
                  <a:pt x="1201" y="803"/>
                </a:lnTo>
                <a:lnTo>
                  <a:pt x="1153" y="832"/>
                </a:lnTo>
                <a:lnTo>
                  <a:pt x="1104" y="863"/>
                </a:lnTo>
                <a:lnTo>
                  <a:pt x="1057" y="893"/>
                </a:lnTo>
                <a:lnTo>
                  <a:pt x="1011" y="926"/>
                </a:lnTo>
                <a:lnTo>
                  <a:pt x="965" y="958"/>
                </a:lnTo>
                <a:lnTo>
                  <a:pt x="919" y="991"/>
                </a:lnTo>
                <a:lnTo>
                  <a:pt x="874" y="1024"/>
                </a:lnTo>
                <a:lnTo>
                  <a:pt x="829" y="1059"/>
                </a:lnTo>
                <a:lnTo>
                  <a:pt x="785" y="1094"/>
                </a:lnTo>
                <a:lnTo>
                  <a:pt x="741" y="1130"/>
                </a:lnTo>
                <a:lnTo>
                  <a:pt x="698" y="1167"/>
                </a:lnTo>
                <a:lnTo>
                  <a:pt x="656" y="1204"/>
                </a:lnTo>
                <a:lnTo>
                  <a:pt x="614" y="1243"/>
                </a:lnTo>
                <a:lnTo>
                  <a:pt x="572" y="1281"/>
                </a:lnTo>
                <a:lnTo>
                  <a:pt x="532" y="1320"/>
                </a:lnTo>
                <a:lnTo>
                  <a:pt x="491" y="1361"/>
                </a:lnTo>
                <a:lnTo>
                  <a:pt x="452" y="1401"/>
                </a:lnTo>
                <a:lnTo>
                  <a:pt x="414" y="1442"/>
                </a:lnTo>
                <a:lnTo>
                  <a:pt x="376" y="1483"/>
                </a:lnTo>
                <a:lnTo>
                  <a:pt x="337" y="1526"/>
                </a:lnTo>
                <a:lnTo>
                  <a:pt x="301" y="1569"/>
                </a:lnTo>
                <a:lnTo>
                  <a:pt x="264" y="1611"/>
                </a:lnTo>
                <a:lnTo>
                  <a:pt x="229" y="1655"/>
                </a:lnTo>
                <a:lnTo>
                  <a:pt x="195" y="1700"/>
                </a:lnTo>
                <a:lnTo>
                  <a:pt x="160" y="1745"/>
                </a:lnTo>
                <a:lnTo>
                  <a:pt x="127" y="1791"/>
                </a:lnTo>
                <a:lnTo>
                  <a:pt x="94" y="1837"/>
                </a:lnTo>
                <a:lnTo>
                  <a:pt x="62" y="1883"/>
                </a:lnTo>
                <a:lnTo>
                  <a:pt x="30" y="1931"/>
                </a:lnTo>
                <a:lnTo>
                  <a:pt x="0" y="1978"/>
                </a:lnTo>
                <a:lnTo>
                  <a:pt x="0" y="2161"/>
                </a:lnTo>
                <a:close/>
                <a:moveTo>
                  <a:pt x="0" y="1553"/>
                </a:moveTo>
                <a:lnTo>
                  <a:pt x="37" y="1527"/>
                </a:lnTo>
                <a:lnTo>
                  <a:pt x="74" y="1500"/>
                </a:lnTo>
                <a:lnTo>
                  <a:pt x="110" y="1473"/>
                </a:lnTo>
                <a:lnTo>
                  <a:pt x="146" y="1445"/>
                </a:lnTo>
                <a:lnTo>
                  <a:pt x="182" y="1417"/>
                </a:lnTo>
                <a:lnTo>
                  <a:pt x="217" y="1388"/>
                </a:lnTo>
                <a:lnTo>
                  <a:pt x="251" y="1357"/>
                </a:lnTo>
                <a:lnTo>
                  <a:pt x="284" y="1327"/>
                </a:lnTo>
                <a:lnTo>
                  <a:pt x="318" y="1295"/>
                </a:lnTo>
                <a:lnTo>
                  <a:pt x="351" y="1264"/>
                </a:lnTo>
                <a:lnTo>
                  <a:pt x="382" y="1232"/>
                </a:lnTo>
                <a:lnTo>
                  <a:pt x="414" y="1199"/>
                </a:lnTo>
                <a:lnTo>
                  <a:pt x="445" y="1166"/>
                </a:lnTo>
                <a:lnTo>
                  <a:pt x="475" y="1132"/>
                </a:lnTo>
                <a:lnTo>
                  <a:pt x="505" y="1098"/>
                </a:lnTo>
                <a:lnTo>
                  <a:pt x="534" y="1063"/>
                </a:lnTo>
                <a:lnTo>
                  <a:pt x="562" y="1027"/>
                </a:lnTo>
                <a:lnTo>
                  <a:pt x="590" y="991"/>
                </a:lnTo>
                <a:lnTo>
                  <a:pt x="617" y="955"/>
                </a:lnTo>
                <a:lnTo>
                  <a:pt x="643" y="918"/>
                </a:lnTo>
                <a:lnTo>
                  <a:pt x="669" y="881"/>
                </a:lnTo>
                <a:lnTo>
                  <a:pt x="694" y="842"/>
                </a:lnTo>
                <a:lnTo>
                  <a:pt x="719" y="804"/>
                </a:lnTo>
                <a:lnTo>
                  <a:pt x="742" y="765"/>
                </a:lnTo>
                <a:lnTo>
                  <a:pt x="765" y="725"/>
                </a:lnTo>
                <a:lnTo>
                  <a:pt x="787" y="686"/>
                </a:lnTo>
                <a:lnTo>
                  <a:pt x="808" y="646"/>
                </a:lnTo>
                <a:lnTo>
                  <a:pt x="829" y="605"/>
                </a:lnTo>
                <a:lnTo>
                  <a:pt x="849" y="565"/>
                </a:lnTo>
                <a:lnTo>
                  <a:pt x="868" y="523"/>
                </a:lnTo>
                <a:lnTo>
                  <a:pt x="886" y="482"/>
                </a:lnTo>
                <a:lnTo>
                  <a:pt x="903" y="440"/>
                </a:lnTo>
                <a:lnTo>
                  <a:pt x="841" y="467"/>
                </a:lnTo>
                <a:lnTo>
                  <a:pt x="779" y="494"/>
                </a:lnTo>
                <a:lnTo>
                  <a:pt x="717" y="523"/>
                </a:lnTo>
                <a:lnTo>
                  <a:pt x="658" y="553"/>
                </a:lnTo>
                <a:lnTo>
                  <a:pt x="598" y="585"/>
                </a:lnTo>
                <a:lnTo>
                  <a:pt x="540" y="619"/>
                </a:lnTo>
                <a:lnTo>
                  <a:pt x="481" y="652"/>
                </a:lnTo>
                <a:lnTo>
                  <a:pt x="424" y="687"/>
                </a:lnTo>
                <a:lnTo>
                  <a:pt x="369" y="723"/>
                </a:lnTo>
                <a:lnTo>
                  <a:pt x="313" y="761"/>
                </a:lnTo>
                <a:lnTo>
                  <a:pt x="259" y="800"/>
                </a:lnTo>
                <a:lnTo>
                  <a:pt x="205" y="839"/>
                </a:lnTo>
                <a:lnTo>
                  <a:pt x="152" y="881"/>
                </a:lnTo>
                <a:lnTo>
                  <a:pt x="100" y="922"/>
                </a:lnTo>
                <a:lnTo>
                  <a:pt x="49" y="965"/>
                </a:lnTo>
                <a:lnTo>
                  <a:pt x="0" y="1010"/>
                </a:lnTo>
                <a:lnTo>
                  <a:pt x="0" y="1553"/>
                </a:lnTo>
                <a:close/>
                <a:moveTo>
                  <a:pt x="0" y="642"/>
                </a:moveTo>
                <a:lnTo>
                  <a:pt x="29" y="606"/>
                </a:lnTo>
                <a:lnTo>
                  <a:pt x="58" y="569"/>
                </a:lnTo>
                <a:lnTo>
                  <a:pt x="87" y="531"/>
                </a:lnTo>
                <a:lnTo>
                  <a:pt x="114" y="494"/>
                </a:lnTo>
                <a:lnTo>
                  <a:pt x="141" y="455"/>
                </a:lnTo>
                <a:lnTo>
                  <a:pt x="166" y="415"/>
                </a:lnTo>
                <a:lnTo>
                  <a:pt x="192" y="376"/>
                </a:lnTo>
                <a:lnTo>
                  <a:pt x="217" y="337"/>
                </a:lnTo>
                <a:lnTo>
                  <a:pt x="241" y="296"/>
                </a:lnTo>
                <a:lnTo>
                  <a:pt x="264" y="254"/>
                </a:lnTo>
                <a:lnTo>
                  <a:pt x="286" y="214"/>
                </a:lnTo>
                <a:lnTo>
                  <a:pt x="308" y="171"/>
                </a:lnTo>
                <a:lnTo>
                  <a:pt x="328" y="130"/>
                </a:lnTo>
                <a:lnTo>
                  <a:pt x="349" y="87"/>
                </a:lnTo>
                <a:lnTo>
                  <a:pt x="368" y="44"/>
                </a:lnTo>
                <a:lnTo>
                  <a:pt x="386" y="0"/>
                </a:lnTo>
                <a:lnTo>
                  <a:pt x="336" y="22"/>
                </a:lnTo>
                <a:lnTo>
                  <a:pt x="287" y="43"/>
                </a:lnTo>
                <a:lnTo>
                  <a:pt x="237" y="66"/>
                </a:lnTo>
                <a:lnTo>
                  <a:pt x="189" y="88"/>
                </a:lnTo>
                <a:lnTo>
                  <a:pt x="141" y="112"/>
                </a:lnTo>
                <a:lnTo>
                  <a:pt x="93" y="136"/>
                </a:lnTo>
                <a:lnTo>
                  <a:pt x="46" y="162"/>
                </a:lnTo>
                <a:lnTo>
                  <a:pt x="0" y="188"/>
                </a:lnTo>
                <a:lnTo>
                  <a:pt x="0" y="64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dirty="0">
              <a:solidFill>
                <a:schemeClr val="bg1">
                  <a:lumMod val="85000"/>
                </a:schemeClr>
              </a:solidFill>
            </a:endParaRPr>
          </a:p>
        </p:txBody>
      </p:sp>
    </p:spTree>
    <p:extLst>
      <p:ext uri="{BB962C8B-B14F-4D97-AF65-F5344CB8AC3E}">
        <p14:creationId xmlns:p14="http://schemas.microsoft.com/office/powerpoint/2010/main" val="3837494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100"/>
                                  </p:stCondLst>
                                  <p:childTnLst>
                                    <p:animRot by="21600000">
                                      <p:cBhvr>
                                        <p:cTn id="6" dur="12000" fill="hold"/>
                                        <p:tgtEl>
                                          <p:spTgt spid="16"/>
                                        </p:tgtEl>
                                        <p:attrNameLst>
                                          <p:attrName>r</p:attrName>
                                        </p:attrNameLst>
                                      </p:cBhvr>
                                    </p:animRot>
                                  </p:childTnLst>
                                </p:cTn>
                              </p:par>
                              <p:par>
                                <p:cTn id="7" presetID="2" presetClass="entr" presetSubtype="1" decel="10000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1500" fill="hold"/>
                                        <p:tgtEl>
                                          <p:spTgt spid="13"/>
                                        </p:tgtEl>
                                        <p:attrNameLst>
                                          <p:attrName>ppt_x</p:attrName>
                                        </p:attrNameLst>
                                      </p:cBhvr>
                                      <p:tavLst>
                                        <p:tav tm="0">
                                          <p:val>
                                            <p:strVal val="#ppt_x"/>
                                          </p:val>
                                        </p:tav>
                                        <p:tav tm="100000">
                                          <p:val>
                                            <p:strVal val="#ppt_x"/>
                                          </p:val>
                                        </p:tav>
                                      </p:tavLst>
                                    </p:anim>
                                    <p:anim calcmode="lin" valueType="num">
                                      <p:cBhvr additive="base">
                                        <p:cTn id="10" dur="1500" fill="hold"/>
                                        <p:tgtEl>
                                          <p:spTgt spid="13"/>
                                        </p:tgtEl>
                                        <p:attrNameLst>
                                          <p:attrName>ppt_y</p:attrName>
                                        </p:attrNameLst>
                                      </p:cBhvr>
                                      <p:tavLst>
                                        <p:tav tm="0">
                                          <p:val>
                                            <p:strVal val="0-#ppt_h/2"/>
                                          </p:val>
                                        </p:tav>
                                        <p:tav tm="100000">
                                          <p:val>
                                            <p:strVal val="#ppt_y"/>
                                          </p:val>
                                        </p:tav>
                                      </p:tavLst>
                                    </p:anim>
                                  </p:childTnLst>
                                </p:cTn>
                              </p:par>
                              <p:par>
                                <p:cTn id="11" presetID="2" presetClass="entr" presetSubtype="2" decel="100000"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1+#ppt_w/2"/>
                                          </p:val>
                                        </p:tav>
                                        <p:tav tm="100000">
                                          <p:val>
                                            <p:strVal val="#ppt_x"/>
                                          </p:val>
                                        </p:tav>
                                      </p:tavLst>
                                    </p:anim>
                                    <p:anim calcmode="lin" valueType="num">
                                      <p:cBhvr additive="base">
                                        <p:cTn id="14" dur="1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3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500" fill="hold"/>
                                        <p:tgtEl>
                                          <p:spTgt spid="18"/>
                                        </p:tgtEl>
                                        <p:attrNameLst>
                                          <p:attrName>ppt_x</p:attrName>
                                        </p:attrNameLst>
                                      </p:cBhvr>
                                      <p:tavLst>
                                        <p:tav tm="0">
                                          <p:val>
                                            <p:strVal val="1+#ppt_w/2"/>
                                          </p:val>
                                        </p:tav>
                                        <p:tav tm="100000">
                                          <p:val>
                                            <p:strVal val="#ppt_x"/>
                                          </p:val>
                                        </p:tav>
                                      </p:tavLst>
                                    </p:anim>
                                    <p:anim calcmode="lin" valueType="num">
                                      <p:cBhvr additive="base">
                                        <p:cTn id="18" dur="1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40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1500" fill="hold"/>
                                        <p:tgtEl>
                                          <p:spTgt spid="19"/>
                                        </p:tgtEl>
                                        <p:attrNameLst>
                                          <p:attrName>ppt_x</p:attrName>
                                        </p:attrNameLst>
                                      </p:cBhvr>
                                      <p:tavLst>
                                        <p:tav tm="0">
                                          <p:val>
                                            <p:strVal val="1+#ppt_w/2"/>
                                          </p:val>
                                        </p:tav>
                                        <p:tav tm="100000">
                                          <p:val>
                                            <p:strVal val="#ppt_x"/>
                                          </p:val>
                                        </p:tav>
                                      </p:tavLst>
                                    </p:anim>
                                    <p:anim calcmode="lin" valueType="num">
                                      <p:cBhvr additive="base">
                                        <p:cTn id="22" dur="1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5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1500" fill="hold"/>
                                        <p:tgtEl>
                                          <p:spTgt spid="20"/>
                                        </p:tgtEl>
                                        <p:attrNameLst>
                                          <p:attrName>ppt_x</p:attrName>
                                        </p:attrNameLst>
                                      </p:cBhvr>
                                      <p:tavLst>
                                        <p:tav tm="0">
                                          <p:val>
                                            <p:strVal val="1+#ppt_w/2"/>
                                          </p:val>
                                        </p:tav>
                                        <p:tav tm="100000">
                                          <p:val>
                                            <p:strVal val="#ppt_x"/>
                                          </p:val>
                                        </p:tav>
                                      </p:tavLst>
                                    </p:anim>
                                    <p:anim calcmode="lin" valueType="num">
                                      <p:cBhvr additive="base">
                                        <p:cTn id="26" dur="150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6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1500" fill="hold"/>
                                        <p:tgtEl>
                                          <p:spTgt spid="27"/>
                                        </p:tgtEl>
                                        <p:attrNameLst>
                                          <p:attrName>ppt_x</p:attrName>
                                        </p:attrNameLst>
                                      </p:cBhvr>
                                      <p:tavLst>
                                        <p:tav tm="0">
                                          <p:val>
                                            <p:strVal val="1+#ppt_w/2"/>
                                          </p:val>
                                        </p:tav>
                                        <p:tav tm="100000">
                                          <p:val>
                                            <p:strVal val="#ppt_x"/>
                                          </p:val>
                                        </p:tav>
                                      </p:tavLst>
                                    </p:anim>
                                    <p:anim calcmode="lin" valueType="num">
                                      <p:cBhvr additive="base">
                                        <p:cTn id="30" dur="1500" fill="hold"/>
                                        <p:tgtEl>
                                          <p:spTgt spid="27"/>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70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1500" fill="hold"/>
                                        <p:tgtEl>
                                          <p:spTgt spid="28"/>
                                        </p:tgtEl>
                                        <p:attrNameLst>
                                          <p:attrName>ppt_x</p:attrName>
                                        </p:attrNameLst>
                                      </p:cBhvr>
                                      <p:tavLst>
                                        <p:tav tm="0">
                                          <p:val>
                                            <p:strVal val="1+#ppt_w/2"/>
                                          </p:val>
                                        </p:tav>
                                        <p:tav tm="100000">
                                          <p:val>
                                            <p:strVal val="#ppt_x"/>
                                          </p:val>
                                        </p:tav>
                                      </p:tavLst>
                                    </p:anim>
                                    <p:anim calcmode="lin" valueType="num">
                                      <p:cBhvr additive="base">
                                        <p:cTn id="34" dur="1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80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1500" fill="hold"/>
                                        <p:tgtEl>
                                          <p:spTgt spid="29"/>
                                        </p:tgtEl>
                                        <p:attrNameLst>
                                          <p:attrName>ppt_x</p:attrName>
                                        </p:attrNameLst>
                                      </p:cBhvr>
                                      <p:tavLst>
                                        <p:tav tm="0">
                                          <p:val>
                                            <p:strVal val="1+#ppt_w/2"/>
                                          </p:val>
                                        </p:tav>
                                        <p:tav tm="100000">
                                          <p:val>
                                            <p:strVal val="#ppt_x"/>
                                          </p:val>
                                        </p:tav>
                                      </p:tavLst>
                                    </p:anim>
                                    <p:anim calcmode="lin" valueType="num">
                                      <p:cBhvr additive="base">
                                        <p:cTn id="38" dur="1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19" grpId="0" animBg="1"/>
      <p:bldP spid="20" grpId="0" animBg="1"/>
      <p:bldP spid="27" grpId="0"/>
      <p:bldP spid="28"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TotalTime>
  <Words>811</Words>
  <Application>Microsoft Macintosh PowerPoint</Application>
  <PresentationFormat>Widescreen</PresentationFormat>
  <Paragraphs>101</Paragraphs>
  <Slides>16</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Poppins Medium</vt:lpstr>
      <vt:lpstr>Calibri</vt:lpstr>
      <vt:lpstr>Proxima Nova Alt Lt</vt:lpstr>
      <vt:lpstr>Scope One</vt:lpstr>
      <vt:lpstr>Nexa Bold</vt:lpstr>
      <vt:lpstr>Raleway</vt:lpstr>
      <vt:lpstr>Montserrat</vt:lpstr>
      <vt:lpstr>Calibri Light</vt:lpstr>
      <vt:lpstr>Arial</vt:lpstr>
      <vt:lpstr>Nexa Light</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Hamza Raja</dc:creator>
  <cp:lastModifiedBy>Mohamed Ali</cp:lastModifiedBy>
  <cp:revision>30</cp:revision>
  <dcterms:created xsi:type="dcterms:W3CDTF">2023-06-19T15:10:41Z</dcterms:created>
  <dcterms:modified xsi:type="dcterms:W3CDTF">2023-06-21T11:47:59Z</dcterms:modified>
</cp:coreProperties>
</file>